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32"/>
  </p:notesMasterIdLst>
  <p:sldIdLst>
    <p:sldId id="276" r:id="rId3"/>
    <p:sldId id="258" r:id="rId4"/>
    <p:sldId id="257" r:id="rId5"/>
    <p:sldId id="259" r:id="rId6"/>
    <p:sldId id="260" r:id="rId7"/>
    <p:sldId id="261" r:id="rId8"/>
    <p:sldId id="555" r:id="rId9"/>
    <p:sldId id="556" r:id="rId10"/>
    <p:sldId id="557" r:id="rId11"/>
    <p:sldId id="262" r:id="rId12"/>
    <p:sldId id="279" r:id="rId13"/>
    <p:sldId id="275" r:id="rId14"/>
    <p:sldId id="544" r:id="rId15"/>
    <p:sldId id="558" r:id="rId16"/>
    <p:sldId id="545" r:id="rId17"/>
    <p:sldId id="546" r:id="rId18"/>
    <p:sldId id="519" r:id="rId19"/>
    <p:sldId id="547" r:id="rId20"/>
    <p:sldId id="548" r:id="rId21"/>
    <p:sldId id="549" r:id="rId22"/>
    <p:sldId id="550" r:id="rId23"/>
    <p:sldId id="551" r:id="rId24"/>
    <p:sldId id="552" r:id="rId25"/>
    <p:sldId id="269" r:id="rId26"/>
    <p:sldId id="270" r:id="rId27"/>
    <p:sldId id="271" r:id="rId28"/>
    <p:sldId id="272" r:id="rId29"/>
    <p:sldId id="553" r:id="rId30"/>
    <p:sldId id="554"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arla Constantinescu" initials="CC" lastIdx="5" clrIdx="0">
    <p:extLst>
      <p:ext uri="{19B8F6BF-5375-455C-9EA6-DF929625EA0E}">
        <p15:presenceInfo xmlns:p15="http://schemas.microsoft.com/office/powerpoint/2012/main" userId="S-1-5-21-1027144228-1969565663-3363565554-1214" providerId="AD"/>
      </p:ext>
    </p:extLst>
  </p:cmAuthor>
  <p:cmAuthor id="2" name="Mbongeni Ndlovu" initials="MN" lastIdx="1" clrIdx="1">
    <p:extLst>
      <p:ext uri="{19B8F6BF-5375-455C-9EA6-DF929625EA0E}">
        <p15:presenceInfo xmlns:p15="http://schemas.microsoft.com/office/powerpoint/2012/main" userId="S::mbongeni.ndlovu@bmanalysts.com::55b246ae-79d4-406b-ab78-9cace1f90b21" providerId="AD"/>
      </p:ext>
    </p:extLst>
  </p:cmAuthor>
  <p:cmAuthor id="3" name="Chris Grant" initials="CG" lastIdx="4" clrIdx="2">
    <p:extLst>
      <p:ext uri="{19B8F6BF-5375-455C-9EA6-DF929625EA0E}">
        <p15:presenceInfo xmlns:p15="http://schemas.microsoft.com/office/powerpoint/2012/main" userId="Chris Grant"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263" autoAdjust="0"/>
    <p:restoredTop sz="94221" autoAdjust="0"/>
  </p:normalViewPr>
  <p:slideViewPr>
    <p:cSldViewPr snapToGrid="0" showGuides="1">
      <p:cViewPr varScale="1">
        <p:scale>
          <a:sx n="62" d="100"/>
          <a:sy n="62" d="100"/>
        </p:scale>
        <p:origin x="856" y="7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54" d="100"/>
          <a:sy n="54" d="100"/>
        </p:scale>
        <p:origin x="2672" y="6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diagrams/_rels/data3.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6.svg"/><Relationship Id="rId1" Type="http://schemas.openxmlformats.org/officeDocument/2006/relationships/image" Target="../media/image25.png"/><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diagrams/_rels/data4.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42.png"/><Relationship Id="rId7" Type="http://schemas.openxmlformats.org/officeDocument/2006/relationships/image" Target="../media/image44.png"/><Relationship Id="rId2" Type="http://schemas.openxmlformats.org/officeDocument/2006/relationships/image" Target="../media/image26.svg"/><Relationship Id="rId1" Type="http://schemas.openxmlformats.org/officeDocument/2006/relationships/image" Target="../media/image41.png"/><Relationship Id="rId6" Type="http://schemas.openxmlformats.org/officeDocument/2006/relationships/image" Target="../media/image30.svg"/><Relationship Id="rId5" Type="http://schemas.openxmlformats.org/officeDocument/2006/relationships/image" Target="../media/image43.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45.png"/></Relationships>
</file>

<file path=ppt/diagrams/_rels/data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42.png"/><Relationship Id="rId7" Type="http://schemas.openxmlformats.org/officeDocument/2006/relationships/image" Target="../media/image44.png"/><Relationship Id="rId2" Type="http://schemas.openxmlformats.org/officeDocument/2006/relationships/image" Target="../media/image26.svg"/><Relationship Id="rId1" Type="http://schemas.openxmlformats.org/officeDocument/2006/relationships/image" Target="../media/image41.png"/><Relationship Id="rId6" Type="http://schemas.openxmlformats.org/officeDocument/2006/relationships/image" Target="../media/image30.svg"/><Relationship Id="rId5" Type="http://schemas.openxmlformats.org/officeDocument/2006/relationships/image" Target="../media/image43.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45.png"/></Relationships>
</file>

<file path=ppt/diagrams/_rels/drawing3.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36.png"/><Relationship Id="rId7" Type="http://schemas.openxmlformats.org/officeDocument/2006/relationships/image" Target="../media/image38.png"/><Relationship Id="rId2" Type="http://schemas.openxmlformats.org/officeDocument/2006/relationships/image" Target="../media/image26.svg"/><Relationship Id="rId1" Type="http://schemas.openxmlformats.org/officeDocument/2006/relationships/image" Target="../media/image35.png"/><Relationship Id="rId6" Type="http://schemas.openxmlformats.org/officeDocument/2006/relationships/image" Target="../media/image30.svg"/><Relationship Id="rId5" Type="http://schemas.openxmlformats.org/officeDocument/2006/relationships/image" Target="../media/image37.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9.png"/></Relationships>
</file>

<file path=ppt/diagrams/_rels/drawing4.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36.png"/><Relationship Id="rId7" Type="http://schemas.openxmlformats.org/officeDocument/2006/relationships/image" Target="../media/image38.png"/><Relationship Id="rId2" Type="http://schemas.openxmlformats.org/officeDocument/2006/relationships/image" Target="../media/image26.svg"/><Relationship Id="rId1" Type="http://schemas.openxmlformats.org/officeDocument/2006/relationships/image" Target="../media/image35.png"/><Relationship Id="rId6" Type="http://schemas.openxmlformats.org/officeDocument/2006/relationships/image" Target="../media/image30.svg"/><Relationship Id="rId5" Type="http://schemas.openxmlformats.org/officeDocument/2006/relationships/image" Target="../media/image37.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9.png"/></Relationships>
</file>

<file path=ppt/diagrams/_rels/drawing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36.png"/><Relationship Id="rId7" Type="http://schemas.openxmlformats.org/officeDocument/2006/relationships/image" Target="../media/image38.png"/><Relationship Id="rId2" Type="http://schemas.openxmlformats.org/officeDocument/2006/relationships/image" Target="../media/image26.svg"/><Relationship Id="rId1" Type="http://schemas.openxmlformats.org/officeDocument/2006/relationships/image" Target="../media/image35.png"/><Relationship Id="rId6" Type="http://schemas.openxmlformats.org/officeDocument/2006/relationships/image" Target="../media/image30.svg"/><Relationship Id="rId5" Type="http://schemas.openxmlformats.org/officeDocument/2006/relationships/image" Target="../media/image37.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9.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06C0945C-8F4C-4531-B533-6BE185583302}" type="doc">
      <dgm:prSet loTypeId="urn:microsoft.com/office/officeart/2016/7/layout/BasicLinearProcessNumbered" loCatId="process" qsTypeId="urn:microsoft.com/office/officeart/2005/8/quickstyle/3d1" qsCatId="3D" csTypeId="urn:microsoft.com/office/officeart/2005/8/colors/colorful1" csCatId="colorful" phldr="1"/>
      <dgm:spPr/>
      <dgm:t>
        <a:bodyPr/>
        <a:lstStyle/>
        <a:p>
          <a:endParaRPr lang="en-US"/>
        </a:p>
      </dgm:t>
    </dgm:pt>
    <dgm:pt modelId="{4DC9DC0B-30E8-4912-B9DA-4DFDB60BF460}">
      <dgm:prSet custT="1"/>
      <dgm:spPr/>
      <dgm:t>
        <a:bodyPr/>
        <a:lstStyle/>
        <a:p>
          <a:r>
            <a:rPr lang="en-US" sz="1400" b="0" dirty="0"/>
            <a:t>EAC-Ethiopia Automotive Sector view– if the status quo continues</a:t>
          </a:r>
        </a:p>
      </dgm:t>
    </dgm:pt>
    <dgm:pt modelId="{3F096331-1BB1-4E4C-8F41-D0959E7FA219}" type="parTrans" cxnId="{6B14B3D2-8B13-49BE-9A57-51EF6C1D2D9F}">
      <dgm:prSet/>
      <dgm:spPr/>
      <dgm:t>
        <a:bodyPr/>
        <a:lstStyle/>
        <a:p>
          <a:endParaRPr lang="en-US" sz="2000"/>
        </a:p>
      </dgm:t>
    </dgm:pt>
    <dgm:pt modelId="{A9D1F305-167E-43F3-BF66-4583722A9853}" type="sibTrans" cxnId="{6B14B3D2-8B13-49BE-9A57-51EF6C1D2D9F}">
      <dgm:prSet phldrT="3" phldr="0" custT="1"/>
      <dgm:spPr/>
      <dgm:t>
        <a:bodyPr/>
        <a:lstStyle/>
        <a:p>
          <a:r>
            <a:rPr lang="en-US" sz="2800"/>
            <a:t>3</a:t>
          </a:r>
          <a:endParaRPr lang="en-US" sz="2800" dirty="0"/>
        </a:p>
      </dgm:t>
    </dgm:pt>
    <dgm:pt modelId="{00C577B8-1AAF-4CDD-AE44-05ACB4C4B1D9}">
      <dgm:prSet custT="1"/>
      <dgm:spPr/>
      <dgm:t>
        <a:bodyPr/>
        <a:lstStyle/>
        <a:p>
          <a:r>
            <a:rPr lang="en-US" sz="1400" dirty="0"/>
            <a:t>EAC-Ethiopia regional view – various scenarios, benefits of an Auto Pact and key conditions</a:t>
          </a:r>
        </a:p>
      </dgm:t>
    </dgm:pt>
    <dgm:pt modelId="{3C2F4EA0-3E6F-4CF8-A2DC-21B9A49F5537}" type="parTrans" cxnId="{022918A2-E013-4BA2-9E5C-C980CA98D0D6}">
      <dgm:prSet/>
      <dgm:spPr/>
      <dgm:t>
        <a:bodyPr/>
        <a:lstStyle/>
        <a:p>
          <a:endParaRPr lang="en-US" sz="2000"/>
        </a:p>
      </dgm:t>
    </dgm:pt>
    <dgm:pt modelId="{741643C0-EF1F-48D8-A97E-5DF6A8A61380}" type="sibTrans" cxnId="{022918A2-E013-4BA2-9E5C-C980CA98D0D6}">
      <dgm:prSet phldrT="4" phldr="0" custT="1"/>
      <dgm:spPr/>
      <dgm:t>
        <a:bodyPr/>
        <a:lstStyle/>
        <a:p>
          <a:r>
            <a:rPr lang="en-US" sz="2800"/>
            <a:t>4</a:t>
          </a:r>
        </a:p>
      </dgm:t>
    </dgm:pt>
    <dgm:pt modelId="{73F95A3A-59AF-41FE-A9E0-2D4A3F0EE0DC}">
      <dgm:prSet custT="1"/>
      <dgm:spPr/>
      <dgm:t>
        <a:bodyPr/>
        <a:lstStyle/>
        <a:p>
          <a:r>
            <a:rPr lang="en-US" sz="1400" dirty="0"/>
            <a:t>African Auto Pact benefits for Hub and Spoke economies</a:t>
          </a:r>
        </a:p>
      </dgm:t>
    </dgm:pt>
    <dgm:pt modelId="{20973595-A7A6-470C-8122-1C4928AC8C3B}" type="parTrans" cxnId="{305842F4-D523-4219-B9CE-11DC039F658D}">
      <dgm:prSet/>
      <dgm:spPr/>
      <dgm:t>
        <a:bodyPr/>
        <a:lstStyle/>
        <a:p>
          <a:endParaRPr lang="en-ZA" sz="2000"/>
        </a:p>
      </dgm:t>
    </dgm:pt>
    <dgm:pt modelId="{DA75AFF2-12EF-46DB-901C-C979621C1988}" type="sibTrans" cxnId="{305842F4-D523-4219-B9CE-11DC039F658D}">
      <dgm:prSet phldrT="5" phldr="0" custT="1"/>
      <dgm:spPr/>
      <dgm:t>
        <a:bodyPr/>
        <a:lstStyle/>
        <a:p>
          <a:r>
            <a:rPr lang="en-ZA" sz="2800"/>
            <a:t>5</a:t>
          </a:r>
        </a:p>
      </dgm:t>
    </dgm:pt>
    <dgm:pt modelId="{A3A62E57-F726-4238-BA82-49B3EACA9CC3}">
      <dgm:prSet custT="1"/>
      <dgm:spPr/>
      <dgm:t>
        <a:bodyPr/>
        <a:lstStyle/>
        <a:p>
          <a:r>
            <a:rPr lang="en-US" sz="1400" dirty="0"/>
            <a:t>Key objectives</a:t>
          </a:r>
        </a:p>
      </dgm:t>
    </dgm:pt>
    <dgm:pt modelId="{79CCB862-4B92-4865-8D14-34492C7D63C6}" type="parTrans" cxnId="{814C648B-0CC0-4093-B3B6-E6A488DE429E}">
      <dgm:prSet/>
      <dgm:spPr/>
      <dgm:t>
        <a:bodyPr/>
        <a:lstStyle/>
        <a:p>
          <a:endParaRPr lang="en-ZA" sz="2000"/>
        </a:p>
      </dgm:t>
    </dgm:pt>
    <dgm:pt modelId="{DE4AF92A-51B7-400B-A3C3-EA568D867199}" type="sibTrans" cxnId="{814C648B-0CC0-4093-B3B6-E6A488DE429E}">
      <dgm:prSet phldrT="1" phldr="0" custT="1"/>
      <dgm:spPr/>
      <dgm:t>
        <a:bodyPr/>
        <a:lstStyle/>
        <a:p>
          <a:r>
            <a:rPr lang="en-ZA" sz="2800"/>
            <a:t>1</a:t>
          </a:r>
          <a:endParaRPr lang="en-ZA" sz="2800" dirty="0"/>
        </a:p>
      </dgm:t>
    </dgm:pt>
    <dgm:pt modelId="{BDBA1E88-A708-4FDD-9F53-6E6B27F2C02F}">
      <dgm:prSet custT="1"/>
      <dgm:spPr/>
      <dgm:t>
        <a:bodyPr/>
        <a:lstStyle/>
        <a:p>
          <a:r>
            <a:rPr lang="en-US" sz="1400" dirty="0"/>
            <a:t>Methodology and assumptions</a:t>
          </a:r>
        </a:p>
      </dgm:t>
    </dgm:pt>
    <dgm:pt modelId="{91E258EE-DDEE-4781-BB0C-3AE9D6EEB291}" type="parTrans" cxnId="{7238ED19-3F18-43BB-8C0F-B68E4CC27D88}">
      <dgm:prSet/>
      <dgm:spPr/>
      <dgm:t>
        <a:bodyPr/>
        <a:lstStyle/>
        <a:p>
          <a:endParaRPr lang="en-ZA" sz="2000"/>
        </a:p>
      </dgm:t>
    </dgm:pt>
    <dgm:pt modelId="{97B115E8-9A87-495D-8884-1E42201A3FAE}" type="sibTrans" cxnId="{7238ED19-3F18-43BB-8C0F-B68E4CC27D88}">
      <dgm:prSet phldrT="2" phldr="0" custT="1"/>
      <dgm:spPr/>
      <dgm:t>
        <a:bodyPr/>
        <a:lstStyle/>
        <a:p>
          <a:r>
            <a:rPr lang="en-ZA" sz="2800"/>
            <a:t>2</a:t>
          </a:r>
          <a:endParaRPr lang="en-ZA" sz="2800" dirty="0"/>
        </a:p>
      </dgm:t>
    </dgm:pt>
    <dgm:pt modelId="{C64B9A73-7801-4E3A-B1BE-01A5A1715655}">
      <dgm:prSet custT="1"/>
      <dgm:spPr/>
      <dgm:t>
        <a:bodyPr/>
        <a:lstStyle/>
        <a:p>
          <a:r>
            <a:rPr lang="en-US" sz="1400" dirty="0"/>
            <a:t>Summary benefits</a:t>
          </a:r>
        </a:p>
      </dgm:t>
    </dgm:pt>
    <dgm:pt modelId="{986407B1-F463-4CFA-87CD-C1892D7B3F32}" type="parTrans" cxnId="{36D9C40B-C435-4D87-B307-3B4D10CFCA00}">
      <dgm:prSet/>
      <dgm:spPr/>
      <dgm:t>
        <a:bodyPr/>
        <a:lstStyle/>
        <a:p>
          <a:endParaRPr lang="en-ZA" sz="2000"/>
        </a:p>
      </dgm:t>
    </dgm:pt>
    <dgm:pt modelId="{8968866E-A10B-41FA-8019-BBBFEE3F9ECC}" type="sibTrans" cxnId="{36D9C40B-C435-4D87-B307-3B4D10CFCA00}">
      <dgm:prSet phldrT="6" phldr="0" custT="1"/>
      <dgm:spPr/>
      <dgm:t>
        <a:bodyPr/>
        <a:lstStyle/>
        <a:p>
          <a:r>
            <a:rPr lang="en-ZA" sz="2800"/>
            <a:t>6</a:t>
          </a:r>
        </a:p>
      </dgm:t>
    </dgm:pt>
    <dgm:pt modelId="{B73AB6CC-F191-1743-81A5-8966FE72756F}" type="pres">
      <dgm:prSet presAssocID="{06C0945C-8F4C-4531-B533-6BE185583302}" presName="Name0" presStyleCnt="0">
        <dgm:presLayoutVars>
          <dgm:animLvl val="lvl"/>
          <dgm:resizeHandles val="exact"/>
        </dgm:presLayoutVars>
      </dgm:prSet>
      <dgm:spPr/>
    </dgm:pt>
    <dgm:pt modelId="{00937CF4-4BD9-4462-AB93-341F1A48D247}" type="pres">
      <dgm:prSet presAssocID="{A3A62E57-F726-4238-BA82-49B3EACA9CC3}" presName="compositeNode" presStyleCnt="0">
        <dgm:presLayoutVars>
          <dgm:bulletEnabled val="1"/>
        </dgm:presLayoutVars>
      </dgm:prSet>
      <dgm:spPr/>
    </dgm:pt>
    <dgm:pt modelId="{B1196E9A-31F6-4438-9ED9-242E6E568E15}" type="pres">
      <dgm:prSet presAssocID="{A3A62E57-F726-4238-BA82-49B3EACA9CC3}" presName="bgRect" presStyleLbl="bgAccFollowNode1" presStyleIdx="0" presStyleCnt="6" custScaleY="156121"/>
      <dgm:spPr/>
    </dgm:pt>
    <dgm:pt modelId="{920C2F7B-F361-4D3F-AF28-18DE2E74020B}" type="pres">
      <dgm:prSet presAssocID="{DE4AF92A-51B7-400B-A3C3-EA568D867199}" presName="sibTransNodeCircle" presStyleLbl="alignNode1" presStyleIdx="0" presStyleCnt="12" custLinFactNeighborY="-51479">
        <dgm:presLayoutVars>
          <dgm:chMax val="0"/>
          <dgm:bulletEnabled/>
        </dgm:presLayoutVars>
      </dgm:prSet>
      <dgm:spPr/>
    </dgm:pt>
    <dgm:pt modelId="{F6689ABC-3CE0-4717-B815-67526A669F95}" type="pres">
      <dgm:prSet presAssocID="{A3A62E57-F726-4238-BA82-49B3EACA9CC3}" presName="bottomLine" presStyleLbl="alignNode1" presStyleIdx="1" presStyleCnt="12">
        <dgm:presLayoutVars/>
      </dgm:prSet>
      <dgm:spPr/>
    </dgm:pt>
    <dgm:pt modelId="{754DECEC-55DC-4AC6-9161-52FCB47FE5B4}" type="pres">
      <dgm:prSet presAssocID="{A3A62E57-F726-4238-BA82-49B3EACA9CC3}" presName="nodeText" presStyleLbl="bgAccFollowNode1" presStyleIdx="0" presStyleCnt="6">
        <dgm:presLayoutVars>
          <dgm:bulletEnabled val="1"/>
        </dgm:presLayoutVars>
      </dgm:prSet>
      <dgm:spPr/>
    </dgm:pt>
    <dgm:pt modelId="{AD188DFF-36A9-475C-AB82-3023A51AC4AD}" type="pres">
      <dgm:prSet presAssocID="{DE4AF92A-51B7-400B-A3C3-EA568D867199}" presName="sibTrans" presStyleCnt="0"/>
      <dgm:spPr/>
    </dgm:pt>
    <dgm:pt modelId="{60EC4BBA-D2E9-47A7-9A6A-CF8068043A2E}" type="pres">
      <dgm:prSet presAssocID="{BDBA1E88-A708-4FDD-9F53-6E6B27F2C02F}" presName="compositeNode" presStyleCnt="0">
        <dgm:presLayoutVars>
          <dgm:bulletEnabled val="1"/>
        </dgm:presLayoutVars>
      </dgm:prSet>
      <dgm:spPr/>
    </dgm:pt>
    <dgm:pt modelId="{4A7BE8F3-F247-422D-85BD-75B7529A9EDD}" type="pres">
      <dgm:prSet presAssocID="{BDBA1E88-A708-4FDD-9F53-6E6B27F2C02F}" presName="bgRect" presStyleLbl="bgAccFollowNode1" presStyleIdx="1" presStyleCnt="6" custScaleY="156121"/>
      <dgm:spPr/>
    </dgm:pt>
    <dgm:pt modelId="{A2B8859A-79CA-4C06-87A0-5B0208AC1CEC}" type="pres">
      <dgm:prSet presAssocID="{97B115E8-9A87-495D-8884-1E42201A3FAE}" presName="sibTransNodeCircle" presStyleLbl="alignNode1" presStyleIdx="2" presStyleCnt="12" custLinFactNeighborX="1402" custLinFactNeighborY="-51479">
        <dgm:presLayoutVars>
          <dgm:chMax val="0"/>
          <dgm:bulletEnabled/>
        </dgm:presLayoutVars>
      </dgm:prSet>
      <dgm:spPr/>
    </dgm:pt>
    <dgm:pt modelId="{9CCD5799-08BA-4BAB-BBDD-B08166FCEBF7}" type="pres">
      <dgm:prSet presAssocID="{BDBA1E88-A708-4FDD-9F53-6E6B27F2C02F}" presName="bottomLine" presStyleLbl="alignNode1" presStyleIdx="3" presStyleCnt="12">
        <dgm:presLayoutVars/>
      </dgm:prSet>
      <dgm:spPr/>
    </dgm:pt>
    <dgm:pt modelId="{AB8019F4-428D-43A0-AB21-C30F999539CE}" type="pres">
      <dgm:prSet presAssocID="{BDBA1E88-A708-4FDD-9F53-6E6B27F2C02F}" presName="nodeText" presStyleLbl="bgAccFollowNode1" presStyleIdx="1" presStyleCnt="6">
        <dgm:presLayoutVars>
          <dgm:bulletEnabled val="1"/>
        </dgm:presLayoutVars>
      </dgm:prSet>
      <dgm:spPr/>
    </dgm:pt>
    <dgm:pt modelId="{F79B1B5F-46EF-45A8-8B7D-1421216A2DEE}" type="pres">
      <dgm:prSet presAssocID="{97B115E8-9A87-495D-8884-1E42201A3FAE}" presName="sibTrans" presStyleCnt="0"/>
      <dgm:spPr/>
    </dgm:pt>
    <dgm:pt modelId="{51222D59-CF24-2D47-9765-1AD003727AE8}" type="pres">
      <dgm:prSet presAssocID="{4DC9DC0B-30E8-4912-B9DA-4DFDB60BF460}" presName="compositeNode" presStyleCnt="0">
        <dgm:presLayoutVars>
          <dgm:bulletEnabled val="1"/>
        </dgm:presLayoutVars>
      </dgm:prSet>
      <dgm:spPr/>
    </dgm:pt>
    <dgm:pt modelId="{3DD3FD6D-81FB-3541-B540-25BE6F2A4E01}" type="pres">
      <dgm:prSet presAssocID="{4DC9DC0B-30E8-4912-B9DA-4DFDB60BF460}" presName="bgRect" presStyleLbl="bgAccFollowNode1" presStyleIdx="2" presStyleCnt="6" custScaleY="156121"/>
      <dgm:spPr/>
    </dgm:pt>
    <dgm:pt modelId="{F3AD5FDA-8D91-4B4A-8A85-A878F2277006}" type="pres">
      <dgm:prSet presAssocID="{A9D1F305-167E-43F3-BF66-4583722A9853}" presName="sibTransNodeCircle" presStyleLbl="alignNode1" presStyleIdx="4" presStyleCnt="12" custLinFactNeighborX="-3178" custLinFactNeighborY="-51479">
        <dgm:presLayoutVars>
          <dgm:chMax val="0"/>
          <dgm:bulletEnabled/>
        </dgm:presLayoutVars>
      </dgm:prSet>
      <dgm:spPr/>
    </dgm:pt>
    <dgm:pt modelId="{01830A0B-53BE-C743-A56F-5322F64E4734}" type="pres">
      <dgm:prSet presAssocID="{4DC9DC0B-30E8-4912-B9DA-4DFDB60BF460}" presName="bottomLine" presStyleLbl="alignNode1" presStyleIdx="5" presStyleCnt="12">
        <dgm:presLayoutVars/>
      </dgm:prSet>
      <dgm:spPr/>
    </dgm:pt>
    <dgm:pt modelId="{0BEE682C-EB08-2442-95B9-C66D6BF69F54}" type="pres">
      <dgm:prSet presAssocID="{4DC9DC0B-30E8-4912-B9DA-4DFDB60BF460}" presName="nodeText" presStyleLbl="bgAccFollowNode1" presStyleIdx="2" presStyleCnt="6">
        <dgm:presLayoutVars>
          <dgm:bulletEnabled val="1"/>
        </dgm:presLayoutVars>
      </dgm:prSet>
      <dgm:spPr/>
    </dgm:pt>
    <dgm:pt modelId="{1EF928F6-75C0-6445-B8B7-3AB8CD54C8CC}" type="pres">
      <dgm:prSet presAssocID="{A9D1F305-167E-43F3-BF66-4583722A9853}" presName="sibTrans" presStyleCnt="0"/>
      <dgm:spPr/>
    </dgm:pt>
    <dgm:pt modelId="{841DE161-4FD3-FC40-A9A2-C195677832BC}" type="pres">
      <dgm:prSet presAssocID="{00C577B8-1AAF-4CDD-AE44-05ACB4C4B1D9}" presName="compositeNode" presStyleCnt="0">
        <dgm:presLayoutVars>
          <dgm:bulletEnabled val="1"/>
        </dgm:presLayoutVars>
      </dgm:prSet>
      <dgm:spPr/>
    </dgm:pt>
    <dgm:pt modelId="{838FFD64-EAE3-1B44-8B32-D13ABDA1C67A}" type="pres">
      <dgm:prSet presAssocID="{00C577B8-1AAF-4CDD-AE44-05ACB4C4B1D9}" presName="bgRect" presStyleLbl="bgAccFollowNode1" presStyleIdx="3" presStyleCnt="6" custScaleY="156121"/>
      <dgm:spPr/>
    </dgm:pt>
    <dgm:pt modelId="{75253DF9-E8AA-BC4A-BD82-E5D5D600B86B}" type="pres">
      <dgm:prSet presAssocID="{741643C0-EF1F-48D8-A97E-5DF6A8A61380}" presName="sibTransNodeCircle" presStyleLbl="alignNode1" presStyleIdx="6" presStyleCnt="12" custLinFactNeighborY="-51479">
        <dgm:presLayoutVars>
          <dgm:chMax val="0"/>
          <dgm:bulletEnabled/>
        </dgm:presLayoutVars>
      </dgm:prSet>
      <dgm:spPr/>
    </dgm:pt>
    <dgm:pt modelId="{217452DB-65F6-104C-BF50-6CB0498A8F3D}" type="pres">
      <dgm:prSet presAssocID="{00C577B8-1AAF-4CDD-AE44-05ACB4C4B1D9}" presName="bottomLine" presStyleLbl="alignNode1" presStyleIdx="7" presStyleCnt="12">
        <dgm:presLayoutVars/>
      </dgm:prSet>
      <dgm:spPr/>
    </dgm:pt>
    <dgm:pt modelId="{082ACDCF-6062-DF45-9FE8-CF9637EA27DB}" type="pres">
      <dgm:prSet presAssocID="{00C577B8-1AAF-4CDD-AE44-05ACB4C4B1D9}" presName="nodeText" presStyleLbl="bgAccFollowNode1" presStyleIdx="3" presStyleCnt="6">
        <dgm:presLayoutVars>
          <dgm:bulletEnabled val="1"/>
        </dgm:presLayoutVars>
      </dgm:prSet>
      <dgm:spPr/>
    </dgm:pt>
    <dgm:pt modelId="{D9C9115C-AB3F-417F-9C91-78693BB2F674}" type="pres">
      <dgm:prSet presAssocID="{741643C0-EF1F-48D8-A97E-5DF6A8A61380}" presName="sibTrans" presStyleCnt="0"/>
      <dgm:spPr/>
    </dgm:pt>
    <dgm:pt modelId="{052D3AD1-04CE-4CFF-8FF2-3A65B91F5E41}" type="pres">
      <dgm:prSet presAssocID="{73F95A3A-59AF-41FE-A9E0-2D4A3F0EE0DC}" presName="compositeNode" presStyleCnt="0">
        <dgm:presLayoutVars>
          <dgm:bulletEnabled val="1"/>
        </dgm:presLayoutVars>
      </dgm:prSet>
      <dgm:spPr/>
    </dgm:pt>
    <dgm:pt modelId="{D8A474E6-286A-49E2-B942-C4EAF9DC465F}" type="pres">
      <dgm:prSet presAssocID="{73F95A3A-59AF-41FE-A9E0-2D4A3F0EE0DC}" presName="bgRect" presStyleLbl="bgAccFollowNode1" presStyleIdx="4" presStyleCnt="6" custScaleY="156121"/>
      <dgm:spPr/>
    </dgm:pt>
    <dgm:pt modelId="{5F0857D3-066E-4210-95D2-E53641793BE3}" type="pres">
      <dgm:prSet presAssocID="{DA75AFF2-12EF-46DB-901C-C979621C1988}" presName="sibTransNodeCircle" presStyleLbl="alignNode1" presStyleIdx="8" presStyleCnt="12" custLinFactNeighborY="-51479">
        <dgm:presLayoutVars>
          <dgm:chMax val="0"/>
          <dgm:bulletEnabled/>
        </dgm:presLayoutVars>
      </dgm:prSet>
      <dgm:spPr/>
    </dgm:pt>
    <dgm:pt modelId="{AA3F24F1-83F7-42C4-9054-43E8B1B71399}" type="pres">
      <dgm:prSet presAssocID="{73F95A3A-59AF-41FE-A9E0-2D4A3F0EE0DC}" presName="bottomLine" presStyleLbl="alignNode1" presStyleIdx="9" presStyleCnt="12">
        <dgm:presLayoutVars/>
      </dgm:prSet>
      <dgm:spPr/>
    </dgm:pt>
    <dgm:pt modelId="{A5DEC59B-55C2-4A1D-9F8E-EC6D0391E7F2}" type="pres">
      <dgm:prSet presAssocID="{73F95A3A-59AF-41FE-A9E0-2D4A3F0EE0DC}" presName="nodeText" presStyleLbl="bgAccFollowNode1" presStyleIdx="4" presStyleCnt="6">
        <dgm:presLayoutVars>
          <dgm:bulletEnabled val="1"/>
        </dgm:presLayoutVars>
      </dgm:prSet>
      <dgm:spPr/>
    </dgm:pt>
    <dgm:pt modelId="{26A33051-FA1A-417D-8A5D-A1EE3BC68CC0}" type="pres">
      <dgm:prSet presAssocID="{DA75AFF2-12EF-46DB-901C-C979621C1988}" presName="sibTrans" presStyleCnt="0"/>
      <dgm:spPr/>
    </dgm:pt>
    <dgm:pt modelId="{C9B78573-9570-4C40-B663-D53190717500}" type="pres">
      <dgm:prSet presAssocID="{C64B9A73-7801-4E3A-B1BE-01A5A1715655}" presName="compositeNode" presStyleCnt="0">
        <dgm:presLayoutVars>
          <dgm:bulletEnabled val="1"/>
        </dgm:presLayoutVars>
      </dgm:prSet>
      <dgm:spPr/>
    </dgm:pt>
    <dgm:pt modelId="{08393CA1-FF5D-45D0-9330-50F28BD276EC}" type="pres">
      <dgm:prSet presAssocID="{C64B9A73-7801-4E3A-B1BE-01A5A1715655}" presName="bgRect" presStyleLbl="bgAccFollowNode1" presStyleIdx="5" presStyleCnt="6" custScaleY="156121"/>
      <dgm:spPr/>
    </dgm:pt>
    <dgm:pt modelId="{DEA0A652-8689-4A9C-B965-54366C192727}" type="pres">
      <dgm:prSet presAssocID="{8968866E-A10B-41FA-8019-BBBFEE3F9ECC}" presName="sibTransNodeCircle" presStyleLbl="alignNode1" presStyleIdx="10" presStyleCnt="12" custLinFactNeighborY="-51479">
        <dgm:presLayoutVars>
          <dgm:chMax val="0"/>
          <dgm:bulletEnabled/>
        </dgm:presLayoutVars>
      </dgm:prSet>
      <dgm:spPr/>
    </dgm:pt>
    <dgm:pt modelId="{1A93C02E-1EA2-4188-9C37-841538818691}" type="pres">
      <dgm:prSet presAssocID="{C64B9A73-7801-4E3A-B1BE-01A5A1715655}" presName="bottomLine" presStyleLbl="alignNode1" presStyleIdx="11" presStyleCnt="12">
        <dgm:presLayoutVars/>
      </dgm:prSet>
      <dgm:spPr/>
    </dgm:pt>
    <dgm:pt modelId="{1BCCB97A-241D-4E6A-9817-E6FD872FCFAB}" type="pres">
      <dgm:prSet presAssocID="{C64B9A73-7801-4E3A-B1BE-01A5A1715655}" presName="nodeText" presStyleLbl="bgAccFollowNode1" presStyleIdx="5" presStyleCnt="6">
        <dgm:presLayoutVars>
          <dgm:bulletEnabled val="1"/>
        </dgm:presLayoutVars>
      </dgm:prSet>
      <dgm:spPr/>
    </dgm:pt>
  </dgm:ptLst>
  <dgm:cxnLst>
    <dgm:cxn modelId="{42E4D703-A5ED-4205-B0A1-4FD84872B358}" type="presOf" srcId="{97B115E8-9A87-495D-8884-1E42201A3FAE}" destId="{A2B8859A-79CA-4C06-87A0-5B0208AC1CEC}" srcOrd="0" destOrd="0" presId="urn:microsoft.com/office/officeart/2016/7/layout/BasicLinearProcessNumbered"/>
    <dgm:cxn modelId="{36D9C40B-C435-4D87-B307-3B4D10CFCA00}" srcId="{06C0945C-8F4C-4531-B533-6BE185583302}" destId="{C64B9A73-7801-4E3A-B1BE-01A5A1715655}" srcOrd="5" destOrd="0" parTransId="{986407B1-F463-4CFA-87CD-C1892D7B3F32}" sibTransId="{8968866E-A10B-41FA-8019-BBBFEE3F9ECC}"/>
    <dgm:cxn modelId="{E7A9FD0D-5BBD-48E2-8572-B33FE6F63CA3}" type="presOf" srcId="{A3A62E57-F726-4238-BA82-49B3EACA9CC3}" destId="{754DECEC-55DC-4AC6-9161-52FCB47FE5B4}" srcOrd="1" destOrd="0" presId="urn:microsoft.com/office/officeart/2016/7/layout/BasicLinearProcessNumbered"/>
    <dgm:cxn modelId="{3A9CC112-3833-4B4A-B938-A09F7A267092}" type="presOf" srcId="{C64B9A73-7801-4E3A-B1BE-01A5A1715655}" destId="{08393CA1-FF5D-45D0-9330-50F28BD276EC}" srcOrd="0" destOrd="0" presId="urn:microsoft.com/office/officeart/2016/7/layout/BasicLinearProcessNumbered"/>
    <dgm:cxn modelId="{7238ED19-3F18-43BB-8C0F-B68E4CC27D88}" srcId="{06C0945C-8F4C-4531-B533-6BE185583302}" destId="{BDBA1E88-A708-4FDD-9F53-6E6B27F2C02F}" srcOrd="1" destOrd="0" parTransId="{91E258EE-DDEE-4781-BB0C-3AE9D6EEB291}" sibTransId="{97B115E8-9A87-495D-8884-1E42201A3FAE}"/>
    <dgm:cxn modelId="{C7F3E326-5F58-49E2-8DB7-87EF92C8DEFE}" type="presOf" srcId="{C64B9A73-7801-4E3A-B1BE-01A5A1715655}" destId="{1BCCB97A-241D-4E6A-9817-E6FD872FCFAB}" srcOrd="1" destOrd="0" presId="urn:microsoft.com/office/officeart/2016/7/layout/BasicLinearProcessNumbered"/>
    <dgm:cxn modelId="{FD22162C-A60C-4D61-989C-9CA4C0060F68}" type="presOf" srcId="{A9D1F305-167E-43F3-BF66-4583722A9853}" destId="{F3AD5FDA-8D91-4B4A-8A85-A878F2277006}" srcOrd="0" destOrd="0" presId="urn:microsoft.com/office/officeart/2016/7/layout/BasicLinearProcessNumbered"/>
    <dgm:cxn modelId="{4D4F8931-7630-4EDD-92D1-1994D5C5D8DD}" type="presOf" srcId="{00C577B8-1AAF-4CDD-AE44-05ACB4C4B1D9}" destId="{082ACDCF-6062-DF45-9FE8-CF9637EA27DB}" srcOrd="1" destOrd="0" presId="urn:microsoft.com/office/officeart/2016/7/layout/BasicLinearProcessNumbered"/>
    <dgm:cxn modelId="{E332E35D-7BD3-4F96-98B3-C9EBD6FC86F5}" type="presOf" srcId="{BDBA1E88-A708-4FDD-9F53-6E6B27F2C02F}" destId="{AB8019F4-428D-43A0-AB21-C30F999539CE}" srcOrd="1" destOrd="0" presId="urn:microsoft.com/office/officeart/2016/7/layout/BasicLinearProcessNumbered"/>
    <dgm:cxn modelId="{59D6BF47-0D4F-4CBF-B3E6-02D11F76C4B7}" type="presOf" srcId="{DA75AFF2-12EF-46DB-901C-C979621C1988}" destId="{5F0857D3-066E-4210-95D2-E53641793BE3}" srcOrd="0" destOrd="0" presId="urn:microsoft.com/office/officeart/2016/7/layout/BasicLinearProcessNumbered"/>
    <dgm:cxn modelId="{F2A77168-FB18-4547-B26F-F5DA71811CF1}" type="presOf" srcId="{06C0945C-8F4C-4531-B533-6BE185583302}" destId="{B73AB6CC-F191-1743-81A5-8966FE72756F}" srcOrd="0" destOrd="0" presId="urn:microsoft.com/office/officeart/2016/7/layout/BasicLinearProcessNumbered"/>
    <dgm:cxn modelId="{0EE9D14A-24A7-45B0-82F4-9EFB3A90E945}" type="presOf" srcId="{4DC9DC0B-30E8-4912-B9DA-4DFDB60BF460}" destId="{0BEE682C-EB08-2442-95B9-C66D6BF69F54}" srcOrd="1" destOrd="0" presId="urn:microsoft.com/office/officeart/2016/7/layout/BasicLinearProcessNumbered"/>
    <dgm:cxn modelId="{C162DD52-99C6-4C60-88F0-844C4EFB8D4B}" type="presOf" srcId="{741643C0-EF1F-48D8-A97E-5DF6A8A61380}" destId="{75253DF9-E8AA-BC4A-BD82-E5D5D600B86B}" srcOrd="0" destOrd="0" presId="urn:microsoft.com/office/officeart/2016/7/layout/BasicLinearProcessNumbered"/>
    <dgm:cxn modelId="{2A0B2083-2A8F-497A-80AE-55FF24BA19E5}" type="presOf" srcId="{BDBA1E88-A708-4FDD-9F53-6E6B27F2C02F}" destId="{4A7BE8F3-F247-422D-85BD-75B7529A9EDD}" srcOrd="0" destOrd="0" presId="urn:microsoft.com/office/officeart/2016/7/layout/BasicLinearProcessNumbered"/>
    <dgm:cxn modelId="{814C648B-0CC0-4093-B3B6-E6A488DE429E}" srcId="{06C0945C-8F4C-4531-B533-6BE185583302}" destId="{A3A62E57-F726-4238-BA82-49B3EACA9CC3}" srcOrd="0" destOrd="0" parTransId="{79CCB862-4B92-4865-8D14-34492C7D63C6}" sibTransId="{DE4AF92A-51B7-400B-A3C3-EA568D867199}"/>
    <dgm:cxn modelId="{CB07F18F-B3C4-4E72-AE80-4AD6273393D1}" type="presOf" srcId="{DE4AF92A-51B7-400B-A3C3-EA568D867199}" destId="{920C2F7B-F361-4D3F-AF28-18DE2E74020B}" srcOrd="0" destOrd="0" presId="urn:microsoft.com/office/officeart/2016/7/layout/BasicLinearProcessNumbered"/>
    <dgm:cxn modelId="{70BF3E97-2721-40DF-BD1D-F90EF2A567A4}" type="presOf" srcId="{73F95A3A-59AF-41FE-A9E0-2D4A3F0EE0DC}" destId="{D8A474E6-286A-49E2-B942-C4EAF9DC465F}" srcOrd="0" destOrd="0" presId="urn:microsoft.com/office/officeart/2016/7/layout/BasicLinearProcessNumbered"/>
    <dgm:cxn modelId="{022918A2-E013-4BA2-9E5C-C980CA98D0D6}" srcId="{06C0945C-8F4C-4531-B533-6BE185583302}" destId="{00C577B8-1AAF-4CDD-AE44-05ACB4C4B1D9}" srcOrd="3" destOrd="0" parTransId="{3C2F4EA0-3E6F-4CF8-A2DC-21B9A49F5537}" sibTransId="{741643C0-EF1F-48D8-A97E-5DF6A8A61380}"/>
    <dgm:cxn modelId="{B7DC31C3-561F-45CF-B092-0455E6A82F0C}" type="presOf" srcId="{8968866E-A10B-41FA-8019-BBBFEE3F9ECC}" destId="{DEA0A652-8689-4A9C-B965-54366C192727}" srcOrd="0" destOrd="0" presId="urn:microsoft.com/office/officeart/2016/7/layout/BasicLinearProcessNumbered"/>
    <dgm:cxn modelId="{29B543C3-4982-4F33-A7D3-3EAA009D5822}" type="presOf" srcId="{00C577B8-1AAF-4CDD-AE44-05ACB4C4B1D9}" destId="{838FFD64-EAE3-1B44-8B32-D13ABDA1C67A}" srcOrd="0" destOrd="0" presId="urn:microsoft.com/office/officeart/2016/7/layout/BasicLinearProcessNumbered"/>
    <dgm:cxn modelId="{6B14B3D2-8B13-49BE-9A57-51EF6C1D2D9F}" srcId="{06C0945C-8F4C-4531-B533-6BE185583302}" destId="{4DC9DC0B-30E8-4912-B9DA-4DFDB60BF460}" srcOrd="2" destOrd="0" parTransId="{3F096331-1BB1-4E4C-8F41-D0959E7FA219}" sibTransId="{A9D1F305-167E-43F3-BF66-4583722A9853}"/>
    <dgm:cxn modelId="{C44CC8E8-C30A-4D24-9F61-1C3B919FB114}" type="presOf" srcId="{4DC9DC0B-30E8-4912-B9DA-4DFDB60BF460}" destId="{3DD3FD6D-81FB-3541-B540-25BE6F2A4E01}" srcOrd="0" destOrd="0" presId="urn:microsoft.com/office/officeart/2016/7/layout/BasicLinearProcessNumbered"/>
    <dgm:cxn modelId="{713699EC-AA47-4B7E-90FF-9565F5FFABDE}" type="presOf" srcId="{73F95A3A-59AF-41FE-A9E0-2D4A3F0EE0DC}" destId="{A5DEC59B-55C2-4A1D-9F8E-EC6D0391E7F2}" srcOrd="1" destOrd="0" presId="urn:microsoft.com/office/officeart/2016/7/layout/BasicLinearProcessNumbered"/>
    <dgm:cxn modelId="{4AC6FAF3-FB0B-4744-BFDD-C5BD5CA256B5}" type="presOf" srcId="{A3A62E57-F726-4238-BA82-49B3EACA9CC3}" destId="{B1196E9A-31F6-4438-9ED9-242E6E568E15}" srcOrd="0" destOrd="0" presId="urn:microsoft.com/office/officeart/2016/7/layout/BasicLinearProcessNumbered"/>
    <dgm:cxn modelId="{305842F4-D523-4219-B9CE-11DC039F658D}" srcId="{06C0945C-8F4C-4531-B533-6BE185583302}" destId="{73F95A3A-59AF-41FE-A9E0-2D4A3F0EE0DC}" srcOrd="4" destOrd="0" parTransId="{20973595-A7A6-470C-8122-1C4928AC8C3B}" sibTransId="{DA75AFF2-12EF-46DB-901C-C979621C1988}"/>
    <dgm:cxn modelId="{9D17E2F6-6034-4891-BA47-36EED372B620}" type="presParOf" srcId="{B73AB6CC-F191-1743-81A5-8966FE72756F}" destId="{00937CF4-4BD9-4462-AB93-341F1A48D247}" srcOrd="0" destOrd="0" presId="urn:microsoft.com/office/officeart/2016/7/layout/BasicLinearProcessNumbered"/>
    <dgm:cxn modelId="{EF437463-4729-41E2-AB96-3C081F2474BC}" type="presParOf" srcId="{00937CF4-4BD9-4462-AB93-341F1A48D247}" destId="{B1196E9A-31F6-4438-9ED9-242E6E568E15}" srcOrd="0" destOrd="0" presId="urn:microsoft.com/office/officeart/2016/7/layout/BasicLinearProcessNumbered"/>
    <dgm:cxn modelId="{32498A63-5EEA-440D-B21E-947EB17D6E48}" type="presParOf" srcId="{00937CF4-4BD9-4462-AB93-341F1A48D247}" destId="{920C2F7B-F361-4D3F-AF28-18DE2E74020B}" srcOrd="1" destOrd="0" presId="urn:microsoft.com/office/officeart/2016/7/layout/BasicLinearProcessNumbered"/>
    <dgm:cxn modelId="{D68766D0-4BAA-4AC5-AA75-535F3D6144A7}" type="presParOf" srcId="{00937CF4-4BD9-4462-AB93-341F1A48D247}" destId="{F6689ABC-3CE0-4717-B815-67526A669F95}" srcOrd="2" destOrd="0" presId="urn:microsoft.com/office/officeart/2016/7/layout/BasicLinearProcessNumbered"/>
    <dgm:cxn modelId="{EFE3E0E1-47F0-463F-BF13-B2E9986AC633}" type="presParOf" srcId="{00937CF4-4BD9-4462-AB93-341F1A48D247}" destId="{754DECEC-55DC-4AC6-9161-52FCB47FE5B4}" srcOrd="3" destOrd="0" presId="urn:microsoft.com/office/officeart/2016/7/layout/BasicLinearProcessNumbered"/>
    <dgm:cxn modelId="{03A1D7B5-9DA3-4233-8AFE-B5DA6F524FF7}" type="presParOf" srcId="{B73AB6CC-F191-1743-81A5-8966FE72756F}" destId="{AD188DFF-36A9-475C-AB82-3023A51AC4AD}" srcOrd="1" destOrd="0" presId="urn:microsoft.com/office/officeart/2016/7/layout/BasicLinearProcessNumbered"/>
    <dgm:cxn modelId="{DB4074D1-0227-4FE2-9E10-8F24F1C9351B}" type="presParOf" srcId="{B73AB6CC-F191-1743-81A5-8966FE72756F}" destId="{60EC4BBA-D2E9-47A7-9A6A-CF8068043A2E}" srcOrd="2" destOrd="0" presId="urn:microsoft.com/office/officeart/2016/7/layout/BasicLinearProcessNumbered"/>
    <dgm:cxn modelId="{2A002194-82B0-470A-9A18-11D40133AE07}" type="presParOf" srcId="{60EC4BBA-D2E9-47A7-9A6A-CF8068043A2E}" destId="{4A7BE8F3-F247-422D-85BD-75B7529A9EDD}" srcOrd="0" destOrd="0" presId="urn:microsoft.com/office/officeart/2016/7/layout/BasicLinearProcessNumbered"/>
    <dgm:cxn modelId="{14004383-672F-45A9-9BEB-F93C10115C09}" type="presParOf" srcId="{60EC4BBA-D2E9-47A7-9A6A-CF8068043A2E}" destId="{A2B8859A-79CA-4C06-87A0-5B0208AC1CEC}" srcOrd="1" destOrd="0" presId="urn:microsoft.com/office/officeart/2016/7/layout/BasicLinearProcessNumbered"/>
    <dgm:cxn modelId="{58296BDA-BBE4-4B11-B869-353ED426E40D}" type="presParOf" srcId="{60EC4BBA-D2E9-47A7-9A6A-CF8068043A2E}" destId="{9CCD5799-08BA-4BAB-BBDD-B08166FCEBF7}" srcOrd="2" destOrd="0" presId="urn:microsoft.com/office/officeart/2016/7/layout/BasicLinearProcessNumbered"/>
    <dgm:cxn modelId="{0EA0E128-FE35-47EB-82A4-1206AF6A98F2}" type="presParOf" srcId="{60EC4BBA-D2E9-47A7-9A6A-CF8068043A2E}" destId="{AB8019F4-428D-43A0-AB21-C30F999539CE}" srcOrd="3" destOrd="0" presId="urn:microsoft.com/office/officeart/2016/7/layout/BasicLinearProcessNumbered"/>
    <dgm:cxn modelId="{46A907FC-025B-4A24-B079-E6CDF6E48A36}" type="presParOf" srcId="{B73AB6CC-F191-1743-81A5-8966FE72756F}" destId="{F79B1B5F-46EF-45A8-8B7D-1421216A2DEE}" srcOrd="3" destOrd="0" presId="urn:microsoft.com/office/officeart/2016/7/layout/BasicLinearProcessNumbered"/>
    <dgm:cxn modelId="{7E7FFC74-94C0-48F3-91D8-3820ACEBBA9E}" type="presParOf" srcId="{B73AB6CC-F191-1743-81A5-8966FE72756F}" destId="{51222D59-CF24-2D47-9765-1AD003727AE8}" srcOrd="4" destOrd="0" presId="urn:microsoft.com/office/officeart/2016/7/layout/BasicLinearProcessNumbered"/>
    <dgm:cxn modelId="{6AF4F9DC-A56D-42AB-A1DD-D2D3C11E428D}" type="presParOf" srcId="{51222D59-CF24-2D47-9765-1AD003727AE8}" destId="{3DD3FD6D-81FB-3541-B540-25BE6F2A4E01}" srcOrd="0" destOrd="0" presId="urn:microsoft.com/office/officeart/2016/7/layout/BasicLinearProcessNumbered"/>
    <dgm:cxn modelId="{B55C947D-55A2-4D59-AE1F-87FBD555AF79}" type="presParOf" srcId="{51222D59-CF24-2D47-9765-1AD003727AE8}" destId="{F3AD5FDA-8D91-4B4A-8A85-A878F2277006}" srcOrd="1" destOrd="0" presId="urn:microsoft.com/office/officeart/2016/7/layout/BasicLinearProcessNumbered"/>
    <dgm:cxn modelId="{B984F11F-9260-4A1E-A74B-E14AC1EFE75A}" type="presParOf" srcId="{51222D59-CF24-2D47-9765-1AD003727AE8}" destId="{01830A0B-53BE-C743-A56F-5322F64E4734}" srcOrd="2" destOrd="0" presId="urn:microsoft.com/office/officeart/2016/7/layout/BasicLinearProcessNumbered"/>
    <dgm:cxn modelId="{B67E5171-BFAA-47C3-8C93-DEA66D48068A}" type="presParOf" srcId="{51222D59-CF24-2D47-9765-1AD003727AE8}" destId="{0BEE682C-EB08-2442-95B9-C66D6BF69F54}" srcOrd="3" destOrd="0" presId="urn:microsoft.com/office/officeart/2016/7/layout/BasicLinearProcessNumbered"/>
    <dgm:cxn modelId="{97ECA3D1-B320-45BB-867C-950CDE6BA43F}" type="presParOf" srcId="{B73AB6CC-F191-1743-81A5-8966FE72756F}" destId="{1EF928F6-75C0-6445-B8B7-3AB8CD54C8CC}" srcOrd="5" destOrd="0" presId="urn:microsoft.com/office/officeart/2016/7/layout/BasicLinearProcessNumbered"/>
    <dgm:cxn modelId="{D3B8CA50-8FB6-4B7F-9E4F-182AC23D8B20}" type="presParOf" srcId="{B73AB6CC-F191-1743-81A5-8966FE72756F}" destId="{841DE161-4FD3-FC40-A9A2-C195677832BC}" srcOrd="6" destOrd="0" presId="urn:microsoft.com/office/officeart/2016/7/layout/BasicLinearProcessNumbered"/>
    <dgm:cxn modelId="{A9192743-B7D6-4682-A067-68586C36C489}" type="presParOf" srcId="{841DE161-4FD3-FC40-A9A2-C195677832BC}" destId="{838FFD64-EAE3-1B44-8B32-D13ABDA1C67A}" srcOrd="0" destOrd="0" presId="urn:microsoft.com/office/officeart/2016/7/layout/BasicLinearProcessNumbered"/>
    <dgm:cxn modelId="{497446D2-8CC1-4AA5-AC2D-9AF0ED67712C}" type="presParOf" srcId="{841DE161-4FD3-FC40-A9A2-C195677832BC}" destId="{75253DF9-E8AA-BC4A-BD82-E5D5D600B86B}" srcOrd="1" destOrd="0" presId="urn:microsoft.com/office/officeart/2016/7/layout/BasicLinearProcessNumbered"/>
    <dgm:cxn modelId="{9BA583D6-5C03-4D33-84FD-8A2229CE6C38}" type="presParOf" srcId="{841DE161-4FD3-FC40-A9A2-C195677832BC}" destId="{217452DB-65F6-104C-BF50-6CB0498A8F3D}" srcOrd="2" destOrd="0" presId="urn:microsoft.com/office/officeart/2016/7/layout/BasicLinearProcessNumbered"/>
    <dgm:cxn modelId="{FED379B9-3AA4-4B89-92BD-C9A5DF1F68A8}" type="presParOf" srcId="{841DE161-4FD3-FC40-A9A2-C195677832BC}" destId="{082ACDCF-6062-DF45-9FE8-CF9637EA27DB}" srcOrd="3" destOrd="0" presId="urn:microsoft.com/office/officeart/2016/7/layout/BasicLinearProcessNumbered"/>
    <dgm:cxn modelId="{28542212-6680-40CB-A3A8-75F1CE97BF31}" type="presParOf" srcId="{B73AB6CC-F191-1743-81A5-8966FE72756F}" destId="{D9C9115C-AB3F-417F-9C91-78693BB2F674}" srcOrd="7" destOrd="0" presId="urn:microsoft.com/office/officeart/2016/7/layout/BasicLinearProcessNumbered"/>
    <dgm:cxn modelId="{54AB5D92-F054-4C64-A72F-E8423176BD2A}" type="presParOf" srcId="{B73AB6CC-F191-1743-81A5-8966FE72756F}" destId="{052D3AD1-04CE-4CFF-8FF2-3A65B91F5E41}" srcOrd="8" destOrd="0" presId="urn:microsoft.com/office/officeart/2016/7/layout/BasicLinearProcessNumbered"/>
    <dgm:cxn modelId="{205DC18C-B609-441A-A197-4BDDEE3D4B6F}" type="presParOf" srcId="{052D3AD1-04CE-4CFF-8FF2-3A65B91F5E41}" destId="{D8A474E6-286A-49E2-B942-C4EAF9DC465F}" srcOrd="0" destOrd="0" presId="urn:microsoft.com/office/officeart/2016/7/layout/BasicLinearProcessNumbered"/>
    <dgm:cxn modelId="{3B5E0777-DE8F-4178-B697-3DC73242C798}" type="presParOf" srcId="{052D3AD1-04CE-4CFF-8FF2-3A65B91F5E41}" destId="{5F0857D3-066E-4210-95D2-E53641793BE3}" srcOrd="1" destOrd="0" presId="urn:microsoft.com/office/officeart/2016/7/layout/BasicLinearProcessNumbered"/>
    <dgm:cxn modelId="{6CF2E300-CBD2-4776-9C42-9A0C0CDF3653}" type="presParOf" srcId="{052D3AD1-04CE-4CFF-8FF2-3A65B91F5E41}" destId="{AA3F24F1-83F7-42C4-9054-43E8B1B71399}" srcOrd="2" destOrd="0" presId="urn:microsoft.com/office/officeart/2016/7/layout/BasicLinearProcessNumbered"/>
    <dgm:cxn modelId="{47FEEA7E-DA86-454D-B2C1-3E605FFCE233}" type="presParOf" srcId="{052D3AD1-04CE-4CFF-8FF2-3A65B91F5E41}" destId="{A5DEC59B-55C2-4A1D-9F8E-EC6D0391E7F2}" srcOrd="3" destOrd="0" presId="urn:microsoft.com/office/officeart/2016/7/layout/BasicLinearProcessNumbered"/>
    <dgm:cxn modelId="{0045785E-1497-40CA-BFED-F79A478CA247}" type="presParOf" srcId="{B73AB6CC-F191-1743-81A5-8966FE72756F}" destId="{26A33051-FA1A-417D-8A5D-A1EE3BC68CC0}" srcOrd="9" destOrd="0" presId="urn:microsoft.com/office/officeart/2016/7/layout/BasicLinearProcessNumbered"/>
    <dgm:cxn modelId="{4192B5E5-33F4-40F8-B480-7847F244719E}" type="presParOf" srcId="{B73AB6CC-F191-1743-81A5-8966FE72756F}" destId="{C9B78573-9570-4C40-B663-D53190717500}" srcOrd="10" destOrd="0" presId="urn:microsoft.com/office/officeart/2016/7/layout/BasicLinearProcessNumbered"/>
    <dgm:cxn modelId="{CF55A174-A701-4B66-AB1F-8C8F604F7DB4}" type="presParOf" srcId="{C9B78573-9570-4C40-B663-D53190717500}" destId="{08393CA1-FF5D-45D0-9330-50F28BD276EC}" srcOrd="0" destOrd="0" presId="urn:microsoft.com/office/officeart/2016/7/layout/BasicLinearProcessNumbered"/>
    <dgm:cxn modelId="{439B0529-AA05-470C-BED6-31A91BF9A210}" type="presParOf" srcId="{C9B78573-9570-4C40-B663-D53190717500}" destId="{DEA0A652-8689-4A9C-B965-54366C192727}" srcOrd="1" destOrd="0" presId="urn:microsoft.com/office/officeart/2016/7/layout/BasicLinearProcessNumbered"/>
    <dgm:cxn modelId="{475DA767-650C-4C4C-9FD0-47EA9EACC6CD}" type="presParOf" srcId="{C9B78573-9570-4C40-B663-D53190717500}" destId="{1A93C02E-1EA2-4188-9C37-841538818691}" srcOrd="2" destOrd="0" presId="urn:microsoft.com/office/officeart/2016/7/layout/BasicLinearProcessNumbered"/>
    <dgm:cxn modelId="{321A552A-F6F2-4295-9244-AE7A05C80F46}" type="presParOf" srcId="{C9B78573-9570-4C40-B663-D53190717500}" destId="{1BCCB97A-241D-4E6A-9817-E6FD872FCFAB}" srcOrd="3" destOrd="0" presId="urn:microsoft.com/office/officeart/2016/7/layout/BasicLinear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B0A5A89-0730-42CC-B087-F650005128CB}" type="doc">
      <dgm:prSet loTypeId="urn:microsoft.com/office/officeart/2009/3/layout/StepUpProcess" loCatId="process" qsTypeId="urn:microsoft.com/office/officeart/2005/8/quickstyle/simple1" qsCatId="simple" csTypeId="urn:microsoft.com/office/officeart/2005/8/colors/accent6_2" csCatId="accent6" phldr="1"/>
      <dgm:spPr/>
      <dgm:t>
        <a:bodyPr/>
        <a:lstStyle/>
        <a:p>
          <a:endParaRPr lang="en-ZA"/>
        </a:p>
      </dgm:t>
    </dgm:pt>
    <dgm:pt modelId="{D5C8693B-FA00-459A-BDB6-60B39D1CEB7C}">
      <dgm:prSet phldrT="[Text]" custT="1"/>
      <dgm:spPr/>
      <dgm:t>
        <a:bodyPr/>
        <a:lstStyle/>
        <a:p>
          <a:r>
            <a:rPr lang="en-ZA" sz="1800" b="1" dirty="0"/>
            <a:t>Banning pre-owned vehicle imports</a:t>
          </a:r>
        </a:p>
      </dgm:t>
    </dgm:pt>
    <dgm:pt modelId="{523B82DF-8A05-4631-90DD-97FA1CCB92E4}" type="parTrans" cxnId="{4505308B-9287-4656-9068-68E74B1C7521}">
      <dgm:prSet/>
      <dgm:spPr/>
      <dgm:t>
        <a:bodyPr/>
        <a:lstStyle/>
        <a:p>
          <a:endParaRPr lang="en-ZA" sz="2800"/>
        </a:p>
      </dgm:t>
    </dgm:pt>
    <dgm:pt modelId="{F9FB5097-0FD3-4ACE-85AB-F6854539C00C}" type="sibTrans" cxnId="{4505308B-9287-4656-9068-68E74B1C7521}">
      <dgm:prSet/>
      <dgm:spPr/>
      <dgm:t>
        <a:bodyPr/>
        <a:lstStyle/>
        <a:p>
          <a:endParaRPr lang="en-ZA" sz="2800"/>
        </a:p>
      </dgm:t>
    </dgm:pt>
    <dgm:pt modelId="{FD299542-A834-4763-9057-E73259FC53AB}">
      <dgm:prSet phldrT="[Text]" custT="1"/>
      <dgm:spPr/>
      <dgm:t>
        <a:bodyPr/>
        <a:lstStyle/>
        <a:p>
          <a:r>
            <a:rPr lang="en-ZA" sz="1800" b="1" dirty="0"/>
            <a:t>Auto Pact incentive structure</a:t>
          </a:r>
        </a:p>
      </dgm:t>
    </dgm:pt>
    <dgm:pt modelId="{A2662EC9-E988-4E3E-8B27-CB73C17170CD}" type="parTrans" cxnId="{B7B5089B-F9BA-4F2B-8FC4-CABC5AD15A82}">
      <dgm:prSet/>
      <dgm:spPr/>
      <dgm:t>
        <a:bodyPr/>
        <a:lstStyle/>
        <a:p>
          <a:endParaRPr lang="en-ZA" sz="2800"/>
        </a:p>
      </dgm:t>
    </dgm:pt>
    <dgm:pt modelId="{7044B6EF-09D0-46A1-9506-BAD5F7417D48}" type="sibTrans" cxnId="{B7B5089B-F9BA-4F2B-8FC4-CABC5AD15A82}">
      <dgm:prSet/>
      <dgm:spPr/>
      <dgm:t>
        <a:bodyPr/>
        <a:lstStyle/>
        <a:p>
          <a:endParaRPr lang="en-ZA" sz="2800"/>
        </a:p>
      </dgm:t>
    </dgm:pt>
    <dgm:pt modelId="{C2EE2761-712B-49FB-A841-20DCE96C0E37}">
      <dgm:prSet phldrT="[Text]" custT="1"/>
      <dgm:spPr/>
      <dgm:t>
        <a:bodyPr/>
        <a:lstStyle/>
        <a:p>
          <a:r>
            <a:rPr lang="en-ZA" sz="1800" b="1" dirty="0"/>
            <a:t>Trading between other hubs</a:t>
          </a:r>
          <a:endParaRPr lang="en-ZA" sz="1800" dirty="0"/>
        </a:p>
      </dgm:t>
    </dgm:pt>
    <dgm:pt modelId="{C8FE1380-BBCE-4390-8215-94B376660D7A}" type="parTrans" cxnId="{51B45999-892F-4259-8C85-E043C7573492}">
      <dgm:prSet/>
      <dgm:spPr/>
      <dgm:t>
        <a:bodyPr/>
        <a:lstStyle/>
        <a:p>
          <a:endParaRPr lang="en-ZA" sz="2800"/>
        </a:p>
      </dgm:t>
    </dgm:pt>
    <dgm:pt modelId="{B016C96D-EC05-47B5-9E74-07C89C72F7E9}" type="sibTrans" cxnId="{51B45999-892F-4259-8C85-E043C7573492}">
      <dgm:prSet/>
      <dgm:spPr/>
      <dgm:t>
        <a:bodyPr/>
        <a:lstStyle/>
        <a:p>
          <a:endParaRPr lang="en-ZA" sz="2800"/>
        </a:p>
      </dgm:t>
    </dgm:pt>
    <dgm:pt modelId="{C4A267B2-0D0A-4064-ABE9-CB8510DB9923}">
      <dgm:prSet phldrT="[Text]" custT="1"/>
      <dgm:spPr/>
      <dgm:t>
        <a:bodyPr/>
        <a:lstStyle/>
        <a:p>
          <a:r>
            <a:rPr lang="en-ZA" sz="1800" b="1" dirty="0"/>
            <a:t>3-4 CKD plants in hubs</a:t>
          </a:r>
        </a:p>
      </dgm:t>
    </dgm:pt>
    <dgm:pt modelId="{B170D9FE-9A9D-4651-9753-1CDB63F7B5E1}" type="parTrans" cxnId="{18DC561A-1121-46A5-811F-19F96E8F6B4B}">
      <dgm:prSet/>
      <dgm:spPr/>
      <dgm:t>
        <a:bodyPr/>
        <a:lstStyle/>
        <a:p>
          <a:endParaRPr lang="en-ZA" sz="2800"/>
        </a:p>
      </dgm:t>
    </dgm:pt>
    <dgm:pt modelId="{005A12B9-C939-479D-AB82-E92AA9084EB2}" type="sibTrans" cxnId="{18DC561A-1121-46A5-811F-19F96E8F6B4B}">
      <dgm:prSet/>
      <dgm:spPr/>
      <dgm:t>
        <a:bodyPr/>
        <a:lstStyle/>
        <a:p>
          <a:endParaRPr lang="en-ZA" sz="2800"/>
        </a:p>
      </dgm:t>
    </dgm:pt>
    <dgm:pt modelId="{63FF0C3B-49EF-41FE-AC2C-EDEDD3A37A80}">
      <dgm:prSet phldrT="[Text]" custT="1"/>
      <dgm:spPr/>
      <dgm:t>
        <a:bodyPr/>
        <a:lstStyle/>
        <a:p>
          <a:r>
            <a:rPr lang="en-ZA" sz="1100" dirty="0"/>
            <a:t>Investment into CKD plants to achieve economies of scale </a:t>
          </a:r>
        </a:p>
      </dgm:t>
    </dgm:pt>
    <dgm:pt modelId="{BE324D70-F762-42E1-B3AB-7722E1BB5E6E}" type="parTrans" cxnId="{D2C5772F-7489-47A0-9A11-7CE5E163253B}">
      <dgm:prSet/>
      <dgm:spPr/>
      <dgm:t>
        <a:bodyPr/>
        <a:lstStyle/>
        <a:p>
          <a:endParaRPr lang="en-ZA" sz="2800"/>
        </a:p>
      </dgm:t>
    </dgm:pt>
    <dgm:pt modelId="{F5419E37-CAB7-4E69-B655-E1646462A8EB}" type="sibTrans" cxnId="{D2C5772F-7489-47A0-9A11-7CE5E163253B}">
      <dgm:prSet/>
      <dgm:spPr/>
      <dgm:t>
        <a:bodyPr/>
        <a:lstStyle/>
        <a:p>
          <a:endParaRPr lang="en-ZA" sz="2800"/>
        </a:p>
      </dgm:t>
    </dgm:pt>
    <dgm:pt modelId="{AFF48840-8FF9-4902-B617-FC5EEF6D5AFD}">
      <dgm:prSet phldrT="[Text]" custT="1"/>
      <dgm:spPr/>
      <dgm:t>
        <a:bodyPr/>
        <a:lstStyle/>
        <a:p>
          <a:r>
            <a:rPr lang="en-ZA" sz="1800" dirty="0"/>
            <a:t>Kenya, Ethiopia, Tanzania: producing between 80,000 and 100,000 units per plant</a:t>
          </a:r>
        </a:p>
      </dgm:t>
    </dgm:pt>
    <dgm:pt modelId="{596BA9B4-1F02-48B1-8BE2-625BCB9416B9}" type="parTrans" cxnId="{F4A139A8-DD92-4FFF-AA9B-51119F3A6BFC}">
      <dgm:prSet/>
      <dgm:spPr/>
      <dgm:t>
        <a:bodyPr/>
        <a:lstStyle/>
        <a:p>
          <a:endParaRPr lang="en-ZA"/>
        </a:p>
      </dgm:t>
    </dgm:pt>
    <dgm:pt modelId="{7AC4F398-2E81-455A-8F52-3237E40D6FEE}" type="sibTrans" cxnId="{F4A139A8-DD92-4FFF-AA9B-51119F3A6BFC}">
      <dgm:prSet/>
      <dgm:spPr/>
      <dgm:t>
        <a:bodyPr/>
        <a:lstStyle/>
        <a:p>
          <a:endParaRPr lang="en-ZA"/>
        </a:p>
      </dgm:t>
    </dgm:pt>
    <dgm:pt modelId="{948E52B0-3B15-4F51-8600-12AD765D6342}">
      <dgm:prSet phldrT="[Text]" custT="1"/>
      <dgm:spPr/>
      <dgm:t>
        <a:bodyPr/>
        <a:lstStyle/>
        <a:p>
          <a:r>
            <a:rPr lang="en-ZA" sz="1800" b="1" dirty="0"/>
            <a:t>Spoke economies as Tier 1 and Tier 2</a:t>
          </a:r>
        </a:p>
      </dgm:t>
    </dgm:pt>
    <dgm:pt modelId="{40CA1294-9EC7-4648-A35B-ED427124F46A}" type="parTrans" cxnId="{39ABC41D-9A55-44A7-9E2F-2484900E8843}">
      <dgm:prSet/>
      <dgm:spPr/>
      <dgm:t>
        <a:bodyPr/>
        <a:lstStyle/>
        <a:p>
          <a:endParaRPr lang="en-ZA"/>
        </a:p>
      </dgm:t>
    </dgm:pt>
    <dgm:pt modelId="{D4E2D634-3152-4569-A3C0-86DDD17484F4}" type="sibTrans" cxnId="{39ABC41D-9A55-44A7-9E2F-2484900E8843}">
      <dgm:prSet/>
      <dgm:spPr/>
      <dgm:t>
        <a:bodyPr/>
        <a:lstStyle/>
        <a:p>
          <a:endParaRPr lang="en-ZA"/>
        </a:p>
      </dgm:t>
    </dgm:pt>
    <dgm:pt modelId="{46AFE3AC-AEB6-451D-95EB-6E320C21BA7D}">
      <dgm:prSet phldrT="[Text]" custT="1"/>
      <dgm:spPr/>
      <dgm:t>
        <a:bodyPr/>
        <a:lstStyle/>
        <a:p>
          <a:r>
            <a:rPr lang="en-ZA" sz="1800" dirty="0"/>
            <a:t>Also motorcycles and yellow metals</a:t>
          </a:r>
        </a:p>
      </dgm:t>
    </dgm:pt>
    <dgm:pt modelId="{31EB53F7-06C2-4228-9F51-3A0385DB3301}" type="parTrans" cxnId="{830D577C-A9C3-43EF-A799-D6202A3E650F}">
      <dgm:prSet/>
      <dgm:spPr/>
      <dgm:t>
        <a:bodyPr/>
        <a:lstStyle/>
        <a:p>
          <a:endParaRPr lang="en-ZA"/>
        </a:p>
      </dgm:t>
    </dgm:pt>
    <dgm:pt modelId="{46C42046-9521-4AD8-B152-F3B113D5F927}" type="sibTrans" cxnId="{830D577C-A9C3-43EF-A799-D6202A3E650F}">
      <dgm:prSet/>
      <dgm:spPr/>
      <dgm:t>
        <a:bodyPr/>
        <a:lstStyle/>
        <a:p>
          <a:endParaRPr lang="en-ZA"/>
        </a:p>
      </dgm:t>
    </dgm:pt>
    <dgm:pt modelId="{DA56E675-8491-4605-9858-2DF2DCFCCE2D}">
      <dgm:prSet phldrT="[Text]" custT="1"/>
      <dgm:spPr/>
      <dgm:t>
        <a:bodyPr/>
        <a:lstStyle/>
        <a:p>
          <a:r>
            <a:rPr lang="en-ZA" sz="1800" dirty="0"/>
            <a:t>Including South Africa, Ghana, Nigeria</a:t>
          </a:r>
        </a:p>
      </dgm:t>
    </dgm:pt>
    <dgm:pt modelId="{CEA1C95D-2EFD-4BC4-AFFA-251E27FDE69D}" type="parTrans" cxnId="{D0EF26DE-090B-45A8-B6AE-6A397ECC7A09}">
      <dgm:prSet/>
      <dgm:spPr/>
      <dgm:t>
        <a:bodyPr/>
        <a:lstStyle/>
        <a:p>
          <a:endParaRPr lang="en-ZA"/>
        </a:p>
      </dgm:t>
    </dgm:pt>
    <dgm:pt modelId="{1A1C3B31-53A4-46A2-A53B-81F954BABF0E}" type="sibTrans" cxnId="{D0EF26DE-090B-45A8-B6AE-6A397ECC7A09}">
      <dgm:prSet/>
      <dgm:spPr/>
      <dgm:t>
        <a:bodyPr/>
        <a:lstStyle/>
        <a:p>
          <a:endParaRPr lang="en-ZA"/>
        </a:p>
      </dgm:t>
    </dgm:pt>
    <dgm:pt modelId="{3A6EF2B2-F969-4768-AD9D-D4F8DF9E77C5}" type="pres">
      <dgm:prSet presAssocID="{5B0A5A89-0730-42CC-B087-F650005128CB}" presName="rootnode" presStyleCnt="0">
        <dgm:presLayoutVars>
          <dgm:chMax/>
          <dgm:chPref/>
          <dgm:dir/>
          <dgm:animLvl val="lvl"/>
        </dgm:presLayoutVars>
      </dgm:prSet>
      <dgm:spPr/>
    </dgm:pt>
    <dgm:pt modelId="{4F3AE6D2-FB9C-4603-885E-7AD3CB2CD9ED}" type="pres">
      <dgm:prSet presAssocID="{D5C8693B-FA00-459A-BDB6-60B39D1CEB7C}" presName="composite" presStyleCnt="0"/>
      <dgm:spPr/>
    </dgm:pt>
    <dgm:pt modelId="{F26308B3-1055-4E5E-ABA0-B1DE48017D82}" type="pres">
      <dgm:prSet presAssocID="{D5C8693B-FA00-459A-BDB6-60B39D1CEB7C}" presName="LShape" presStyleLbl="alignNode1" presStyleIdx="0" presStyleCnt="9"/>
      <dgm:spPr/>
    </dgm:pt>
    <dgm:pt modelId="{6D45DDDB-F13A-42FE-B147-36D0EDC9B5BA}" type="pres">
      <dgm:prSet presAssocID="{D5C8693B-FA00-459A-BDB6-60B39D1CEB7C}" presName="ParentText" presStyleLbl="revTx" presStyleIdx="0" presStyleCnt="5">
        <dgm:presLayoutVars>
          <dgm:chMax val="0"/>
          <dgm:chPref val="0"/>
          <dgm:bulletEnabled val="1"/>
        </dgm:presLayoutVars>
      </dgm:prSet>
      <dgm:spPr/>
    </dgm:pt>
    <dgm:pt modelId="{4C8CE441-2815-4888-9761-0035C0003B84}" type="pres">
      <dgm:prSet presAssocID="{D5C8693B-FA00-459A-BDB6-60B39D1CEB7C}" presName="Triangle" presStyleLbl="alignNode1" presStyleIdx="1" presStyleCnt="9"/>
      <dgm:spPr/>
    </dgm:pt>
    <dgm:pt modelId="{77BE1BEB-7980-4007-84FE-4B88D5D1F9B4}" type="pres">
      <dgm:prSet presAssocID="{F9FB5097-0FD3-4ACE-85AB-F6854539C00C}" presName="sibTrans" presStyleCnt="0"/>
      <dgm:spPr/>
    </dgm:pt>
    <dgm:pt modelId="{58FBF643-E92E-4C98-A3AA-7C421A26CC86}" type="pres">
      <dgm:prSet presAssocID="{F9FB5097-0FD3-4ACE-85AB-F6854539C00C}" presName="space" presStyleCnt="0"/>
      <dgm:spPr/>
    </dgm:pt>
    <dgm:pt modelId="{08253E89-B969-48C0-902F-8589F8E79476}" type="pres">
      <dgm:prSet presAssocID="{FD299542-A834-4763-9057-E73259FC53AB}" presName="composite" presStyleCnt="0"/>
      <dgm:spPr/>
    </dgm:pt>
    <dgm:pt modelId="{315AC8A1-BB3F-4CB9-A7C8-580EA1F9EEB4}" type="pres">
      <dgm:prSet presAssocID="{FD299542-A834-4763-9057-E73259FC53AB}" presName="LShape" presStyleLbl="alignNode1" presStyleIdx="2" presStyleCnt="9"/>
      <dgm:spPr/>
    </dgm:pt>
    <dgm:pt modelId="{F252B102-CC2A-44D3-8E7E-A342714EAA01}" type="pres">
      <dgm:prSet presAssocID="{FD299542-A834-4763-9057-E73259FC53AB}" presName="ParentText" presStyleLbl="revTx" presStyleIdx="1" presStyleCnt="5">
        <dgm:presLayoutVars>
          <dgm:chMax val="0"/>
          <dgm:chPref val="0"/>
          <dgm:bulletEnabled val="1"/>
        </dgm:presLayoutVars>
      </dgm:prSet>
      <dgm:spPr/>
    </dgm:pt>
    <dgm:pt modelId="{89E997E7-1BE8-4889-AAF8-E5B77C6E92B2}" type="pres">
      <dgm:prSet presAssocID="{FD299542-A834-4763-9057-E73259FC53AB}" presName="Triangle" presStyleLbl="alignNode1" presStyleIdx="3" presStyleCnt="9"/>
      <dgm:spPr/>
    </dgm:pt>
    <dgm:pt modelId="{7608DB45-47F1-4E91-BA5F-47A16151974B}" type="pres">
      <dgm:prSet presAssocID="{7044B6EF-09D0-46A1-9506-BAD5F7417D48}" presName="sibTrans" presStyleCnt="0"/>
      <dgm:spPr/>
    </dgm:pt>
    <dgm:pt modelId="{0A4D2450-EDFA-492E-BFA6-8C109DF546E8}" type="pres">
      <dgm:prSet presAssocID="{7044B6EF-09D0-46A1-9506-BAD5F7417D48}" presName="space" presStyleCnt="0"/>
      <dgm:spPr/>
    </dgm:pt>
    <dgm:pt modelId="{6E5603DB-D827-4C68-9305-A5FC52A1A31D}" type="pres">
      <dgm:prSet presAssocID="{C4A267B2-0D0A-4064-ABE9-CB8510DB9923}" presName="composite" presStyleCnt="0"/>
      <dgm:spPr/>
    </dgm:pt>
    <dgm:pt modelId="{8E33C388-D893-4F04-8A7A-ADB60A298BF9}" type="pres">
      <dgm:prSet presAssocID="{C4A267B2-0D0A-4064-ABE9-CB8510DB9923}" presName="LShape" presStyleLbl="alignNode1" presStyleIdx="4" presStyleCnt="9"/>
      <dgm:spPr/>
    </dgm:pt>
    <dgm:pt modelId="{D15418FB-E4B5-4EB1-B952-FA3195E4E085}" type="pres">
      <dgm:prSet presAssocID="{C4A267B2-0D0A-4064-ABE9-CB8510DB9923}" presName="ParentText" presStyleLbl="revTx" presStyleIdx="2" presStyleCnt="5">
        <dgm:presLayoutVars>
          <dgm:chMax val="0"/>
          <dgm:chPref val="0"/>
          <dgm:bulletEnabled val="1"/>
        </dgm:presLayoutVars>
      </dgm:prSet>
      <dgm:spPr/>
    </dgm:pt>
    <dgm:pt modelId="{F3555C02-B02B-442A-AD2B-C951808EAB07}" type="pres">
      <dgm:prSet presAssocID="{C4A267B2-0D0A-4064-ABE9-CB8510DB9923}" presName="Triangle" presStyleLbl="alignNode1" presStyleIdx="5" presStyleCnt="9"/>
      <dgm:spPr/>
    </dgm:pt>
    <dgm:pt modelId="{1A7D16F3-FB16-4873-BF19-B528998705E9}" type="pres">
      <dgm:prSet presAssocID="{005A12B9-C939-479D-AB82-E92AA9084EB2}" presName="sibTrans" presStyleCnt="0"/>
      <dgm:spPr/>
    </dgm:pt>
    <dgm:pt modelId="{F7CC9E31-3824-4A0A-BE59-F8E8FA66E72C}" type="pres">
      <dgm:prSet presAssocID="{005A12B9-C939-479D-AB82-E92AA9084EB2}" presName="space" presStyleCnt="0"/>
      <dgm:spPr/>
    </dgm:pt>
    <dgm:pt modelId="{D1467997-2480-4B15-9BE6-299645B65B22}" type="pres">
      <dgm:prSet presAssocID="{948E52B0-3B15-4F51-8600-12AD765D6342}" presName="composite" presStyleCnt="0"/>
      <dgm:spPr/>
    </dgm:pt>
    <dgm:pt modelId="{835C8C40-E26A-4FF4-B2F2-0A4552F09DD1}" type="pres">
      <dgm:prSet presAssocID="{948E52B0-3B15-4F51-8600-12AD765D6342}" presName="LShape" presStyleLbl="alignNode1" presStyleIdx="6" presStyleCnt="9"/>
      <dgm:spPr/>
    </dgm:pt>
    <dgm:pt modelId="{EC4EFD0E-4590-435C-807C-CCDE510FCB8D}" type="pres">
      <dgm:prSet presAssocID="{948E52B0-3B15-4F51-8600-12AD765D6342}" presName="ParentText" presStyleLbl="revTx" presStyleIdx="3" presStyleCnt="5">
        <dgm:presLayoutVars>
          <dgm:chMax val="0"/>
          <dgm:chPref val="0"/>
          <dgm:bulletEnabled val="1"/>
        </dgm:presLayoutVars>
      </dgm:prSet>
      <dgm:spPr/>
    </dgm:pt>
    <dgm:pt modelId="{3FFD2D9C-E9E4-44C4-B9A3-310760A6CD0C}" type="pres">
      <dgm:prSet presAssocID="{948E52B0-3B15-4F51-8600-12AD765D6342}" presName="Triangle" presStyleLbl="alignNode1" presStyleIdx="7" presStyleCnt="9"/>
      <dgm:spPr/>
    </dgm:pt>
    <dgm:pt modelId="{A2A47C61-6DCF-40F1-B66F-FD35CA2BEA1D}" type="pres">
      <dgm:prSet presAssocID="{D4E2D634-3152-4569-A3C0-86DDD17484F4}" presName="sibTrans" presStyleCnt="0"/>
      <dgm:spPr/>
    </dgm:pt>
    <dgm:pt modelId="{D853E123-5D12-4031-ABBE-BE401BFCA21C}" type="pres">
      <dgm:prSet presAssocID="{D4E2D634-3152-4569-A3C0-86DDD17484F4}" presName="space" presStyleCnt="0"/>
      <dgm:spPr/>
    </dgm:pt>
    <dgm:pt modelId="{90B510CF-4918-4D47-8994-322EADDCAD80}" type="pres">
      <dgm:prSet presAssocID="{C2EE2761-712B-49FB-A841-20DCE96C0E37}" presName="composite" presStyleCnt="0"/>
      <dgm:spPr/>
    </dgm:pt>
    <dgm:pt modelId="{EF7E659A-276F-44F3-BD24-F88F5320BB6D}" type="pres">
      <dgm:prSet presAssocID="{C2EE2761-712B-49FB-A841-20DCE96C0E37}" presName="LShape" presStyleLbl="alignNode1" presStyleIdx="8" presStyleCnt="9"/>
      <dgm:spPr/>
    </dgm:pt>
    <dgm:pt modelId="{FCAA8476-A638-4204-A256-BAA188D244E0}" type="pres">
      <dgm:prSet presAssocID="{C2EE2761-712B-49FB-A841-20DCE96C0E37}" presName="ParentText" presStyleLbl="revTx" presStyleIdx="4" presStyleCnt="5">
        <dgm:presLayoutVars>
          <dgm:chMax val="0"/>
          <dgm:chPref val="0"/>
          <dgm:bulletEnabled val="1"/>
        </dgm:presLayoutVars>
      </dgm:prSet>
      <dgm:spPr/>
    </dgm:pt>
  </dgm:ptLst>
  <dgm:cxnLst>
    <dgm:cxn modelId="{1F756C01-975D-46FF-B9C6-975A0B4C99B6}" type="presOf" srcId="{D5C8693B-FA00-459A-BDB6-60B39D1CEB7C}" destId="{6D45DDDB-F13A-42FE-B147-36D0EDC9B5BA}" srcOrd="0" destOrd="0" presId="urn:microsoft.com/office/officeart/2009/3/layout/StepUpProcess"/>
    <dgm:cxn modelId="{18DC561A-1121-46A5-811F-19F96E8F6B4B}" srcId="{5B0A5A89-0730-42CC-B087-F650005128CB}" destId="{C4A267B2-0D0A-4064-ABE9-CB8510DB9923}" srcOrd="2" destOrd="0" parTransId="{B170D9FE-9A9D-4651-9753-1CDB63F7B5E1}" sibTransId="{005A12B9-C939-479D-AB82-E92AA9084EB2}"/>
    <dgm:cxn modelId="{39ABC41D-9A55-44A7-9E2F-2484900E8843}" srcId="{5B0A5A89-0730-42CC-B087-F650005128CB}" destId="{948E52B0-3B15-4F51-8600-12AD765D6342}" srcOrd="3" destOrd="0" parTransId="{40CA1294-9EC7-4648-A35B-ED427124F46A}" sibTransId="{D4E2D634-3152-4569-A3C0-86DDD17484F4}"/>
    <dgm:cxn modelId="{30CC132F-1A16-4996-8DAF-288BA0DDC5C0}" type="presOf" srcId="{DA56E675-8491-4605-9858-2DF2DCFCCE2D}" destId="{FCAA8476-A638-4204-A256-BAA188D244E0}" srcOrd="0" destOrd="1" presId="urn:microsoft.com/office/officeart/2009/3/layout/StepUpProcess"/>
    <dgm:cxn modelId="{D2C5772F-7489-47A0-9A11-7CE5E163253B}" srcId="{FD299542-A834-4763-9057-E73259FC53AB}" destId="{63FF0C3B-49EF-41FE-AC2C-EDEDD3A37A80}" srcOrd="0" destOrd="0" parTransId="{BE324D70-F762-42E1-B3AB-7722E1BB5E6E}" sibTransId="{F5419E37-CAB7-4E69-B655-E1646462A8EB}"/>
    <dgm:cxn modelId="{3F170344-5808-4B3A-B588-AF6BA015791F}" type="presOf" srcId="{948E52B0-3B15-4F51-8600-12AD765D6342}" destId="{EC4EFD0E-4590-435C-807C-CCDE510FCB8D}" srcOrd="0" destOrd="0" presId="urn:microsoft.com/office/officeart/2009/3/layout/StepUpProcess"/>
    <dgm:cxn modelId="{830D577C-A9C3-43EF-A799-D6202A3E650F}" srcId="{948E52B0-3B15-4F51-8600-12AD765D6342}" destId="{46AFE3AC-AEB6-451D-95EB-6E320C21BA7D}" srcOrd="0" destOrd="0" parTransId="{31EB53F7-06C2-4228-9F51-3A0385DB3301}" sibTransId="{46C42046-9521-4AD8-B152-F3B113D5F927}"/>
    <dgm:cxn modelId="{274F8C7C-51FE-41A3-826C-2B1110F6A95C}" type="presOf" srcId="{46AFE3AC-AEB6-451D-95EB-6E320C21BA7D}" destId="{EC4EFD0E-4590-435C-807C-CCDE510FCB8D}" srcOrd="0" destOrd="1" presId="urn:microsoft.com/office/officeart/2009/3/layout/StepUpProcess"/>
    <dgm:cxn modelId="{4505308B-9287-4656-9068-68E74B1C7521}" srcId="{5B0A5A89-0730-42CC-B087-F650005128CB}" destId="{D5C8693B-FA00-459A-BDB6-60B39D1CEB7C}" srcOrd="0" destOrd="0" parTransId="{523B82DF-8A05-4631-90DD-97FA1CCB92E4}" sibTransId="{F9FB5097-0FD3-4ACE-85AB-F6854539C00C}"/>
    <dgm:cxn modelId="{51B45999-892F-4259-8C85-E043C7573492}" srcId="{5B0A5A89-0730-42CC-B087-F650005128CB}" destId="{C2EE2761-712B-49FB-A841-20DCE96C0E37}" srcOrd="4" destOrd="0" parTransId="{C8FE1380-BBCE-4390-8215-94B376660D7A}" sibTransId="{B016C96D-EC05-47B5-9E74-07C89C72F7E9}"/>
    <dgm:cxn modelId="{7357A79A-02D8-44E9-85F9-89D639E291DF}" type="presOf" srcId="{C2EE2761-712B-49FB-A841-20DCE96C0E37}" destId="{FCAA8476-A638-4204-A256-BAA188D244E0}" srcOrd="0" destOrd="0" presId="urn:microsoft.com/office/officeart/2009/3/layout/StepUpProcess"/>
    <dgm:cxn modelId="{B7B5089B-F9BA-4F2B-8FC4-CABC5AD15A82}" srcId="{5B0A5A89-0730-42CC-B087-F650005128CB}" destId="{FD299542-A834-4763-9057-E73259FC53AB}" srcOrd="1" destOrd="0" parTransId="{A2662EC9-E988-4E3E-8B27-CB73C17170CD}" sibTransId="{7044B6EF-09D0-46A1-9506-BAD5F7417D48}"/>
    <dgm:cxn modelId="{F4A139A8-DD92-4FFF-AA9B-51119F3A6BFC}" srcId="{C4A267B2-0D0A-4064-ABE9-CB8510DB9923}" destId="{AFF48840-8FF9-4902-B617-FC5EEF6D5AFD}" srcOrd="0" destOrd="0" parTransId="{596BA9B4-1F02-48B1-8BE2-625BCB9416B9}" sibTransId="{7AC4F398-2E81-455A-8F52-3237E40D6FEE}"/>
    <dgm:cxn modelId="{565588BB-CCFE-41A5-BBDA-404D297E18BB}" type="presOf" srcId="{FD299542-A834-4763-9057-E73259FC53AB}" destId="{F252B102-CC2A-44D3-8E7E-A342714EAA01}" srcOrd="0" destOrd="0" presId="urn:microsoft.com/office/officeart/2009/3/layout/StepUpProcess"/>
    <dgm:cxn modelId="{493668C6-0F6F-40C8-AA4D-A46BE6B02AE6}" type="presOf" srcId="{5B0A5A89-0730-42CC-B087-F650005128CB}" destId="{3A6EF2B2-F969-4768-AD9D-D4F8DF9E77C5}" srcOrd="0" destOrd="0" presId="urn:microsoft.com/office/officeart/2009/3/layout/StepUpProcess"/>
    <dgm:cxn modelId="{128654D6-C185-41A2-B93B-70A37A501FF9}" type="presOf" srcId="{C4A267B2-0D0A-4064-ABE9-CB8510DB9923}" destId="{D15418FB-E4B5-4EB1-B952-FA3195E4E085}" srcOrd="0" destOrd="0" presId="urn:microsoft.com/office/officeart/2009/3/layout/StepUpProcess"/>
    <dgm:cxn modelId="{B5F755DC-EF62-4B26-ADC0-8A3F840DFA32}" type="presOf" srcId="{63FF0C3B-49EF-41FE-AC2C-EDEDD3A37A80}" destId="{F252B102-CC2A-44D3-8E7E-A342714EAA01}" srcOrd="0" destOrd="1" presId="urn:microsoft.com/office/officeart/2009/3/layout/StepUpProcess"/>
    <dgm:cxn modelId="{D0EF26DE-090B-45A8-B6AE-6A397ECC7A09}" srcId="{C2EE2761-712B-49FB-A841-20DCE96C0E37}" destId="{DA56E675-8491-4605-9858-2DF2DCFCCE2D}" srcOrd="0" destOrd="0" parTransId="{CEA1C95D-2EFD-4BC4-AFFA-251E27FDE69D}" sibTransId="{1A1C3B31-53A4-46A2-A53B-81F954BABF0E}"/>
    <dgm:cxn modelId="{16B43AFC-0BD1-4244-8E6A-F2B82D1C6A1E}" type="presOf" srcId="{AFF48840-8FF9-4902-B617-FC5EEF6D5AFD}" destId="{D15418FB-E4B5-4EB1-B952-FA3195E4E085}" srcOrd="0" destOrd="1" presId="urn:microsoft.com/office/officeart/2009/3/layout/StepUpProcess"/>
    <dgm:cxn modelId="{CE73FCCA-932C-4193-AE6D-AE5A58A8C081}" type="presParOf" srcId="{3A6EF2B2-F969-4768-AD9D-D4F8DF9E77C5}" destId="{4F3AE6D2-FB9C-4603-885E-7AD3CB2CD9ED}" srcOrd="0" destOrd="0" presId="urn:microsoft.com/office/officeart/2009/3/layout/StepUpProcess"/>
    <dgm:cxn modelId="{D680C5EF-8C6F-466E-A8FB-35EBC6240C22}" type="presParOf" srcId="{4F3AE6D2-FB9C-4603-885E-7AD3CB2CD9ED}" destId="{F26308B3-1055-4E5E-ABA0-B1DE48017D82}" srcOrd="0" destOrd="0" presId="urn:microsoft.com/office/officeart/2009/3/layout/StepUpProcess"/>
    <dgm:cxn modelId="{F359F510-84F0-4BBC-8B15-C745F68EBA6B}" type="presParOf" srcId="{4F3AE6D2-FB9C-4603-885E-7AD3CB2CD9ED}" destId="{6D45DDDB-F13A-42FE-B147-36D0EDC9B5BA}" srcOrd="1" destOrd="0" presId="urn:microsoft.com/office/officeart/2009/3/layout/StepUpProcess"/>
    <dgm:cxn modelId="{7DD03B0D-614F-4D03-A98D-8584CD35EF8F}" type="presParOf" srcId="{4F3AE6D2-FB9C-4603-885E-7AD3CB2CD9ED}" destId="{4C8CE441-2815-4888-9761-0035C0003B84}" srcOrd="2" destOrd="0" presId="urn:microsoft.com/office/officeart/2009/3/layout/StepUpProcess"/>
    <dgm:cxn modelId="{88481132-AFBC-4502-AF4F-97775724404C}" type="presParOf" srcId="{3A6EF2B2-F969-4768-AD9D-D4F8DF9E77C5}" destId="{77BE1BEB-7980-4007-84FE-4B88D5D1F9B4}" srcOrd="1" destOrd="0" presId="urn:microsoft.com/office/officeart/2009/3/layout/StepUpProcess"/>
    <dgm:cxn modelId="{E965223E-E223-424F-A699-3B65BA84E657}" type="presParOf" srcId="{77BE1BEB-7980-4007-84FE-4B88D5D1F9B4}" destId="{58FBF643-E92E-4C98-A3AA-7C421A26CC86}" srcOrd="0" destOrd="0" presId="urn:microsoft.com/office/officeart/2009/3/layout/StepUpProcess"/>
    <dgm:cxn modelId="{BE21A020-F91C-426D-BA62-8D6FD675270A}" type="presParOf" srcId="{3A6EF2B2-F969-4768-AD9D-D4F8DF9E77C5}" destId="{08253E89-B969-48C0-902F-8589F8E79476}" srcOrd="2" destOrd="0" presId="urn:microsoft.com/office/officeart/2009/3/layout/StepUpProcess"/>
    <dgm:cxn modelId="{8DA4FF72-8848-4930-BBAE-A0E55A340B5C}" type="presParOf" srcId="{08253E89-B969-48C0-902F-8589F8E79476}" destId="{315AC8A1-BB3F-4CB9-A7C8-580EA1F9EEB4}" srcOrd="0" destOrd="0" presId="urn:microsoft.com/office/officeart/2009/3/layout/StepUpProcess"/>
    <dgm:cxn modelId="{579EA953-D258-4DAB-ABAA-1E45909F5A3F}" type="presParOf" srcId="{08253E89-B969-48C0-902F-8589F8E79476}" destId="{F252B102-CC2A-44D3-8E7E-A342714EAA01}" srcOrd="1" destOrd="0" presId="urn:microsoft.com/office/officeart/2009/3/layout/StepUpProcess"/>
    <dgm:cxn modelId="{41E99580-163B-4A48-B9C7-479556F430C2}" type="presParOf" srcId="{08253E89-B969-48C0-902F-8589F8E79476}" destId="{89E997E7-1BE8-4889-AAF8-E5B77C6E92B2}" srcOrd="2" destOrd="0" presId="urn:microsoft.com/office/officeart/2009/3/layout/StepUpProcess"/>
    <dgm:cxn modelId="{755EBBF4-674E-4DCC-8F01-62139B14E524}" type="presParOf" srcId="{3A6EF2B2-F969-4768-AD9D-D4F8DF9E77C5}" destId="{7608DB45-47F1-4E91-BA5F-47A16151974B}" srcOrd="3" destOrd="0" presId="urn:microsoft.com/office/officeart/2009/3/layout/StepUpProcess"/>
    <dgm:cxn modelId="{04CECF6A-E7C2-47E0-B3C6-12088D9E7652}" type="presParOf" srcId="{7608DB45-47F1-4E91-BA5F-47A16151974B}" destId="{0A4D2450-EDFA-492E-BFA6-8C109DF546E8}" srcOrd="0" destOrd="0" presId="urn:microsoft.com/office/officeart/2009/3/layout/StepUpProcess"/>
    <dgm:cxn modelId="{B3D11840-CFC8-451C-BAF2-305D84FBE384}" type="presParOf" srcId="{3A6EF2B2-F969-4768-AD9D-D4F8DF9E77C5}" destId="{6E5603DB-D827-4C68-9305-A5FC52A1A31D}" srcOrd="4" destOrd="0" presId="urn:microsoft.com/office/officeart/2009/3/layout/StepUpProcess"/>
    <dgm:cxn modelId="{0F770E17-9298-4225-A5B7-6F1F8659790E}" type="presParOf" srcId="{6E5603DB-D827-4C68-9305-A5FC52A1A31D}" destId="{8E33C388-D893-4F04-8A7A-ADB60A298BF9}" srcOrd="0" destOrd="0" presId="urn:microsoft.com/office/officeart/2009/3/layout/StepUpProcess"/>
    <dgm:cxn modelId="{8003C940-91EF-4463-B9A4-076C76F2B4B9}" type="presParOf" srcId="{6E5603DB-D827-4C68-9305-A5FC52A1A31D}" destId="{D15418FB-E4B5-4EB1-B952-FA3195E4E085}" srcOrd="1" destOrd="0" presId="urn:microsoft.com/office/officeart/2009/3/layout/StepUpProcess"/>
    <dgm:cxn modelId="{B54395D2-6BDA-4F60-9FCB-0747136FA5ED}" type="presParOf" srcId="{6E5603DB-D827-4C68-9305-A5FC52A1A31D}" destId="{F3555C02-B02B-442A-AD2B-C951808EAB07}" srcOrd="2" destOrd="0" presId="urn:microsoft.com/office/officeart/2009/3/layout/StepUpProcess"/>
    <dgm:cxn modelId="{E9977506-C445-4BFF-82FF-B578E32E804B}" type="presParOf" srcId="{3A6EF2B2-F969-4768-AD9D-D4F8DF9E77C5}" destId="{1A7D16F3-FB16-4873-BF19-B528998705E9}" srcOrd="5" destOrd="0" presId="urn:microsoft.com/office/officeart/2009/3/layout/StepUpProcess"/>
    <dgm:cxn modelId="{20FF6E27-453E-4398-846E-3C3421EDE3A6}" type="presParOf" srcId="{1A7D16F3-FB16-4873-BF19-B528998705E9}" destId="{F7CC9E31-3824-4A0A-BE59-F8E8FA66E72C}" srcOrd="0" destOrd="0" presId="urn:microsoft.com/office/officeart/2009/3/layout/StepUpProcess"/>
    <dgm:cxn modelId="{8404B925-D797-42AA-8834-B50F1DDFFA41}" type="presParOf" srcId="{3A6EF2B2-F969-4768-AD9D-D4F8DF9E77C5}" destId="{D1467997-2480-4B15-9BE6-299645B65B22}" srcOrd="6" destOrd="0" presId="urn:microsoft.com/office/officeart/2009/3/layout/StepUpProcess"/>
    <dgm:cxn modelId="{FF55966F-9C86-476D-8361-AF5653472578}" type="presParOf" srcId="{D1467997-2480-4B15-9BE6-299645B65B22}" destId="{835C8C40-E26A-4FF4-B2F2-0A4552F09DD1}" srcOrd="0" destOrd="0" presId="urn:microsoft.com/office/officeart/2009/3/layout/StepUpProcess"/>
    <dgm:cxn modelId="{33DEAA65-4108-4F75-92DE-E59A91F11B34}" type="presParOf" srcId="{D1467997-2480-4B15-9BE6-299645B65B22}" destId="{EC4EFD0E-4590-435C-807C-CCDE510FCB8D}" srcOrd="1" destOrd="0" presId="urn:microsoft.com/office/officeart/2009/3/layout/StepUpProcess"/>
    <dgm:cxn modelId="{5A6BD73F-0A11-4BC8-B87B-F6C90D11381D}" type="presParOf" srcId="{D1467997-2480-4B15-9BE6-299645B65B22}" destId="{3FFD2D9C-E9E4-44C4-B9A3-310760A6CD0C}" srcOrd="2" destOrd="0" presId="urn:microsoft.com/office/officeart/2009/3/layout/StepUpProcess"/>
    <dgm:cxn modelId="{EB5404CA-9D3E-4C8F-B573-A795536BED81}" type="presParOf" srcId="{3A6EF2B2-F969-4768-AD9D-D4F8DF9E77C5}" destId="{A2A47C61-6DCF-40F1-B66F-FD35CA2BEA1D}" srcOrd="7" destOrd="0" presId="urn:microsoft.com/office/officeart/2009/3/layout/StepUpProcess"/>
    <dgm:cxn modelId="{804E7272-6BE1-485F-BBF6-E817005A8B24}" type="presParOf" srcId="{A2A47C61-6DCF-40F1-B66F-FD35CA2BEA1D}" destId="{D853E123-5D12-4031-ABBE-BE401BFCA21C}" srcOrd="0" destOrd="0" presId="urn:microsoft.com/office/officeart/2009/3/layout/StepUpProcess"/>
    <dgm:cxn modelId="{6E49C925-1376-4E3F-8777-3AE19947C1C5}" type="presParOf" srcId="{3A6EF2B2-F969-4768-AD9D-D4F8DF9E77C5}" destId="{90B510CF-4918-4D47-8994-322EADDCAD80}" srcOrd="8" destOrd="0" presId="urn:microsoft.com/office/officeart/2009/3/layout/StepUpProcess"/>
    <dgm:cxn modelId="{CA2661D7-D084-4779-8EF9-D5DCF0499B74}" type="presParOf" srcId="{90B510CF-4918-4D47-8994-322EADDCAD80}" destId="{EF7E659A-276F-44F3-BD24-F88F5320BB6D}" srcOrd="0" destOrd="0" presId="urn:microsoft.com/office/officeart/2009/3/layout/StepUpProcess"/>
    <dgm:cxn modelId="{E2396AEB-882F-4457-BE5D-9FE5B2762B8E}" type="presParOf" srcId="{90B510CF-4918-4D47-8994-322EADDCAD80}" destId="{FCAA8476-A638-4204-A256-BAA188D244E0}"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3BE1E95-3832-4C79-BC69-31FBE7A2B2AD}"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36FBB1F0-EE08-4F21-BD8B-D260B7DF2E06}">
      <dgm:prSet/>
      <dgm:spPr>
        <a:xfrm>
          <a:off x="1131174" y="4597"/>
          <a:ext cx="5382429" cy="979371"/>
        </a:xfrm>
        <a:prstGeom prst="rect">
          <a:avLst/>
        </a:prstGeom>
        <a:noFill/>
        <a:ln>
          <a:noFill/>
        </a:ln>
        <a:effectLst/>
      </dgm:spPr>
      <dgm:t>
        <a:bodyPr/>
        <a:lstStyle/>
        <a:p>
          <a:pPr>
            <a:lnSpc>
              <a:spcPct val="100000"/>
            </a:lnSpc>
            <a:buNone/>
          </a:pPr>
          <a:r>
            <a:rPr lang="en-ZA" dirty="0">
              <a:solidFill>
                <a:sysClr val="window" lastClr="FFFFFF">
                  <a:hueOff val="0"/>
                  <a:satOff val="0"/>
                  <a:lumOff val="0"/>
                  <a:alphaOff val="0"/>
                </a:sysClr>
              </a:solidFill>
              <a:latin typeface="+mj-lt"/>
              <a:ea typeface="+mn-ea"/>
              <a:cs typeface="+mn-cs"/>
            </a:rPr>
            <a:t>Kenya’s GDP growth rate averaged 5.6% over the period 2009 to 2018</a:t>
          </a:r>
          <a:endParaRPr lang="en-US" dirty="0">
            <a:solidFill>
              <a:sysClr val="window" lastClr="FFFFFF">
                <a:hueOff val="0"/>
                <a:satOff val="0"/>
                <a:lumOff val="0"/>
                <a:alphaOff val="0"/>
              </a:sysClr>
            </a:solidFill>
            <a:latin typeface="+mj-lt"/>
            <a:ea typeface="+mn-ea"/>
            <a:cs typeface="+mn-cs"/>
          </a:endParaRPr>
        </a:p>
      </dgm:t>
    </dgm:pt>
    <dgm:pt modelId="{CB514C37-2CDC-4D56-AD92-F5107ADFB576}" type="parTrans" cxnId="{2C86E804-1A57-4D1A-8B57-D0939A969786}">
      <dgm:prSet/>
      <dgm:spPr/>
      <dgm:t>
        <a:bodyPr/>
        <a:lstStyle/>
        <a:p>
          <a:endParaRPr lang="en-US" sz="2800">
            <a:latin typeface="+mj-lt"/>
          </a:endParaRPr>
        </a:p>
      </dgm:t>
    </dgm:pt>
    <dgm:pt modelId="{CD48A276-0966-4CC6-AEE0-5DF65B418F30}" type="sibTrans" cxnId="{2C86E804-1A57-4D1A-8B57-D0939A969786}">
      <dgm:prSet/>
      <dgm:spPr/>
      <dgm:t>
        <a:bodyPr/>
        <a:lstStyle/>
        <a:p>
          <a:endParaRPr lang="en-US">
            <a:latin typeface="+mj-lt"/>
          </a:endParaRPr>
        </a:p>
      </dgm:t>
    </dgm:pt>
    <dgm:pt modelId="{4E8170E6-0644-484F-891E-E0F2280D0D07}">
      <dgm:prSet/>
      <dgm:spPr>
        <a:xfrm>
          <a:off x="1131174" y="1228812"/>
          <a:ext cx="5382429" cy="979371"/>
        </a:xfrm>
        <a:prstGeom prst="rect">
          <a:avLst/>
        </a:prstGeom>
        <a:noFill/>
        <a:ln>
          <a:noFill/>
        </a:ln>
        <a:effectLst/>
      </dgm:spPr>
      <dgm:t>
        <a:bodyPr/>
        <a:lstStyle/>
        <a:p>
          <a:pPr>
            <a:lnSpc>
              <a:spcPct val="100000"/>
            </a:lnSpc>
            <a:buNone/>
          </a:pPr>
          <a:r>
            <a:rPr lang="en-ZA" dirty="0">
              <a:solidFill>
                <a:sysClr val="window" lastClr="FFFFFF">
                  <a:hueOff val="0"/>
                  <a:satOff val="0"/>
                  <a:lumOff val="0"/>
                  <a:alphaOff val="0"/>
                </a:sysClr>
              </a:solidFill>
              <a:latin typeface="+mj-lt"/>
              <a:ea typeface="+mn-ea"/>
              <a:cs typeface="+mn-cs"/>
            </a:rPr>
            <a:t>Kenya’s automotive trade deficit was $3.7 billion in 2018</a:t>
          </a:r>
          <a:endParaRPr lang="en-US" dirty="0">
            <a:solidFill>
              <a:sysClr val="window" lastClr="FFFFFF">
                <a:hueOff val="0"/>
                <a:satOff val="0"/>
                <a:lumOff val="0"/>
                <a:alphaOff val="0"/>
              </a:sysClr>
            </a:solidFill>
            <a:latin typeface="+mj-lt"/>
            <a:ea typeface="+mn-ea"/>
            <a:cs typeface="+mn-cs"/>
          </a:endParaRPr>
        </a:p>
      </dgm:t>
    </dgm:pt>
    <dgm:pt modelId="{4725611A-736E-4FF3-B2DF-03850941FD90}" type="parTrans" cxnId="{F5E74B59-596A-4110-899E-3F7B7E61A932}">
      <dgm:prSet/>
      <dgm:spPr/>
      <dgm:t>
        <a:bodyPr/>
        <a:lstStyle/>
        <a:p>
          <a:endParaRPr lang="en-US" sz="2800">
            <a:latin typeface="+mj-lt"/>
          </a:endParaRPr>
        </a:p>
      </dgm:t>
    </dgm:pt>
    <dgm:pt modelId="{059CE575-FCB9-4046-BCD2-68B4FCD1A5A8}" type="sibTrans" cxnId="{F5E74B59-596A-4110-899E-3F7B7E61A932}">
      <dgm:prSet/>
      <dgm:spPr/>
      <dgm:t>
        <a:bodyPr/>
        <a:lstStyle/>
        <a:p>
          <a:endParaRPr lang="en-US">
            <a:latin typeface="+mj-lt"/>
          </a:endParaRPr>
        </a:p>
      </dgm:t>
    </dgm:pt>
    <dgm:pt modelId="{86A51799-25F4-4A10-9AFD-FEF1D1FCE877}">
      <dgm:prSet/>
      <dgm:spPr>
        <a:xfrm>
          <a:off x="1131174" y="2453027"/>
          <a:ext cx="5382429" cy="979371"/>
        </a:xfrm>
        <a:prstGeom prst="rect">
          <a:avLst/>
        </a:prstGeom>
        <a:noFill/>
        <a:ln>
          <a:noFill/>
        </a:ln>
        <a:effectLst/>
      </dgm:spPr>
      <dgm:t>
        <a:bodyPr/>
        <a:lstStyle/>
        <a:p>
          <a:pPr>
            <a:lnSpc>
              <a:spcPct val="100000"/>
            </a:lnSpc>
            <a:buNone/>
          </a:pPr>
          <a:r>
            <a:rPr lang="en-US" dirty="0">
              <a:solidFill>
                <a:sysClr val="window" lastClr="FFFFFF">
                  <a:hueOff val="0"/>
                  <a:satOff val="0"/>
                  <a:lumOff val="0"/>
                  <a:alphaOff val="0"/>
                </a:sysClr>
              </a:solidFill>
              <a:latin typeface="+mj-lt"/>
              <a:ea typeface="+mn-ea"/>
              <a:cs typeface="+mn-cs"/>
            </a:rPr>
            <a:t>High levels of imported vehicles continues to put a strain on foreign currency reserves</a:t>
          </a:r>
        </a:p>
      </dgm:t>
    </dgm:pt>
    <dgm:pt modelId="{4AB54850-209C-42A7-A85D-F27B410650A6}" type="parTrans" cxnId="{2F48110D-6BE4-4388-AF9E-2F50DD5D183C}">
      <dgm:prSet/>
      <dgm:spPr/>
      <dgm:t>
        <a:bodyPr/>
        <a:lstStyle/>
        <a:p>
          <a:endParaRPr lang="en-US" sz="2800">
            <a:latin typeface="+mj-lt"/>
          </a:endParaRPr>
        </a:p>
      </dgm:t>
    </dgm:pt>
    <dgm:pt modelId="{DC3C19E4-5724-4D1E-96D6-778CCF0A22B6}" type="sibTrans" cxnId="{2F48110D-6BE4-4388-AF9E-2F50DD5D183C}">
      <dgm:prSet/>
      <dgm:spPr/>
      <dgm:t>
        <a:bodyPr/>
        <a:lstStyle/>
        <a:p>
          <a:endParaRPr lang="en-US">
            <a:latin typeface="+mj-lt"/>
          </a:endParaRPr>
        </a:p>
      </dgm:t>
    </dgm:pt>
    <dgm:pt modelId="{60142A02-D7C6-40E4-B3E6-30C55CFB7C7E}">
      <dgm:prSet/>
      <dgm:spPr>
        <a:xfrm>
          <a:off x="1131174" y="3677241"/>
          <a:ext cx="5382429" cy="979371"/>
        </a:xfrm>
        <a:prstGeom prst="rect">
          <a:avLst/>
        </a:prstGeom>
        <a:noFill/>
        <a:ln>
          <a:noFill/>
        </a:ln>
        <a:effectLst/>
      </dgm:spPr>
      <dgm:t>
        <a:bodyPr/>
        <a:lstStyle/>
        <a:p>
          <a:pPr>
            <a:lnSpc>
              <a:spcPct val="100000"/>
            </a:lnSpc>
            <a:buNone/>
          </a:pPr>
          <a:r>
            <a:rPr lang="en-ZA" dirty="0">
              <a:solidFill>
                <a:sysClr val="window" lastClr="FFFFFF">
                  <a:hueOff val="0"/>
                  <a:satOff val="0"/>
                  <a:lumOff val="0"/>
                  <a:alphaOff val="0"/>
                </a:sysClr>
              </a:solidFill>
              <a:latin typeface="+mj-lt"/>
              <a:ea typeface="+mn-ea"/>
              <a:cs typeface="+mn-cs"/>
            </a:rPr>
            <a:t>3% of Kenya’s adult population earned over $10,000 annually in 2017</a:t>
          </a:r>
          <a:r>
            <a:rPr lang="en-US" dirty="0">
              <a:solidFill>
                <a:sysClr val="window" lastClr="FFFFFF">
                  <a:hueOff val="0"/>
                  <a:satOff val="0"/>
                  <a:lumOff val="0"/>
                  <a:alphaOff val="0"/>
                </a:sysClr>
              </a:solidFill>
              <a:latin typeface="+mj-lt"/>
              <a:ea typeface="+mn-ea"/>
              <a:cs typeface="+mn-cs"/>
            </a:rPr>
            <a:t>, this is 650,000 people</a:t>
          </a:r>
        </a:p>
      </dgm:t>
    </dgm:pt>
    <dgm:pt modelId="{92182FE5-DABD-482F-BC4E-6DF95E3D4650}" type="parTrans" cxnId="{69876824-E002-4FDC-90D1-4C9833346C5A}">
      <dgm:prSet/>
      <dgm:spPr/>
      <dgm:t>
        <a:bodyPr/>
        <a:lstStyle/>
        <a:p>
          <a:endParaRPr lang="en-US" sz="2800">
            <a:latin typeface="+mj-lt"/>
          </a:endParaRPr>
        </a:p>
      </dgm:t>
    </dgm:pt>
    <dgm:pt modelId="{FD171356-A1F5-4290-89B9-4DC2ADAB43BC}" type="sibTrans" cxnId="{69876824-E002-4FDC-90D1-4C9833346C5A}">
      <dgm:prSet/>
      <dgm:spPr/>
      <dgm:t>
        <a:bodyPr/>
        <a:lstStyle/>
        <a:p>
          <a:endParaRPr lang="en-US">
            <a:latin typeface="+mj-lt"/>
          </a:endParaRPr>
        </a:p>
      </dgm:t>
    </dgm:pt>
    <dgm:pt modelId="{8B06EC34-7F01-4FCD-81B7-5B38A19F1482}">
      <dgm:prSet/>
      <dgm:spPr>
        <a:xfrm>
          <a:off x="1131174" y="4901456"/>
          <a:ext cx="5382429" cy="979371"/>
        </a:xfrm>
        <a:prstGeom prst="rect">
          <a:avLst/>
        </a:prstGeom>
        <a:noFill/>
        <a:ln>
          <a:noFill/>
        </a:ln>
        <a:effectLst/>
      </dgm:spPr>
      <dgm:t>
        <a:bodyPr/>
        <a:lstStyle/>
        <a:p>
          <a:pPr>
            <a:lnSpc>
              <a:spcPct val="100000"/>
            </a:lnSpc>
            <a:buNone/>
          </a:pPr>
          <a:r>
            <a:rPr lang="en-US" dirty="0">
              <a:solidFill>
                <a:sysClr val="window" lastClr="FFFFFF">
                  <a:hueOff val="0"/>
                  <a:satOff val="0"/>
                  <a:lumOff val="0"/>
                  <a:alphaOff val="0"/>
                </a:sysClr>
              </a:solidFill>
              <a:latin typeface="+mj-lt"/>
              <a:ea typeface="+mn-ea"/>
              <a:cs typeface="+mn-cs"/>
            </a:rPr>
            <a:t>Only 10,600 new vehicles were sold in 2018. This is a result of pre-owned vehicle sales capturing the market</a:t>
          </a:r>
        </a:p>
      </dgm:t>
    </dgm:pt>
    <dgm:pt modelId="{93924821-8481-4AC3-B01F-74DB51556F89}" type="parTrans" cxnId="{C195F885-1E43-4D8F-B89D-9D6B66B71A12}">
      <dgm:prSet/>
      <dgm:spPr/>
      <dgm:t>
        <a:bodyPr/>
        <a:lstStyle/>
        <a:p>
          <a:endParaRPr lang="en-US" sz="2800">
            <a:latin typeface="+mj-lt"/>
          </a:endParaRPr>
        </a:p>
      </dgm:t>
    </dgm:pt>
    <dgm:pt modelId="{009AC772-4D59-4305-81CB-157727084DEC}" type="sibTrans" cxnId="{C195F885-1E43-4D8F-B89D-9D6B66B71A12}">
      <dgm:prSet/>
      <dgm:spPr/>
      <dgm:t>
        <a:bodyPr/>
        <a:lstStyle/>
        <a:p>
          <a:endParaRPr lang="en-US">
            <a:latin typeface="+mj-lt"/>
          </a:endParaRPr>
        </a:p>
      </dgm:t>
    </dgm:pt>
    <dgm:pt modelId="{2BFC527E-8D56-4408-817F-8263FAE5D26A}" type="pres">
      <dgm:prSet presAssocID="{73BE1E95-3832-4C79-BC69-31FBE7A2B2AD}" presName="root" presStyleCnt="0">
        <dgm:presLayoutVars>
          <dgm:dir/>
          <dgm:resizeHandles val="exact"/>
        </dgm:presLayoutVars>
      </dgm:prSet>
      <dgm:spPr/>
    </dgm:pt>
    <dgm:pt modelId="{DA5C3672-730F-47BB-ADD9-782F549D4EAF}" type="pres">
      <dgm:prSet presAssocID="{36FBB1F0-EE08-4F21-BD8B-D260B7DF2E06}" presName="compNode" presStyleCnt="0"/>
      <dgm:spPr/>
    </dgm:pt>
    <dgm:pt modelId="{67FFFC29-4FB8-458B-B2D7-9D6B5327C9B8}" type="pres">
      <dgm:prSet presAssocID="{36FBB1F0-EE08-4F21-BD8B-D260B7DF2E06}" presName="bgRect" presStyleLbl="bgShp" presStyleIdx="0" presStyleCnt="5"/>
      <dgm:spPr>
        <a:xfrm>
          <a:off x="0" y="4597"/>
          <a:ext cx="6513603" cy="979371"/>
        </a:xfrm>
        <a:prstGeom prst="roundRect">
          <a:avLst>
            <a:gd name="adj" fmla="val 10000"/>
          </a:avLst>
        </a:prstGeom>
        <a:solidFill>
          <a:srgbClr val="8AB833">
            <a:hueOff val="0"/>
            <a:satOff val="0"/>
            <a:lumOff val="0"/>
            <a:alphaOff val="0"/>
          </a:srgbClr>
        </a:solidFill>
        <a:ln>
          <a:noFill/>
        </a:ln>
        <a:effectLst/>
      </dgm:spPr>
    </dgm:pt>
    <dgm:pt modelId="{7F80CAE4-7BFD-4AB1-8944-2B83F0B0BC4C}" type="pres">
      <dgm:prSet presAssocID="{36FBB1F0-EE08-4F21-BD8B-D260B7DF2E06}" presName="iconRect" presStyleLbl="node1" presStyleIdx="0" presStyleCnt="5"/>
      <dgm:spPr>
        <a:xfrm>
          <a:off x="296259" y="224956"/>
          <a:ext cx="538654" cy="53865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gm:spPr>
      <dgm:extLst>
        <a:ext uri="{E40237B7-FDA0-4F09-8148-C483321AD2D9}">
          <dgm14:cNvPr xmlns:dgm14="http://schemas.microsoft.com/office/drawing/2010/diagram" id="0" name="" descr="Bitcoin"/>
        </a:ext>
      </dgm:extLst>
    </dgm:pt>
    <dgm:pt modelId="{85E2D0E5-ADBF-4691-AE84-965A9BC07C7D}" type="pres">
      <dgm:prSet presAssocID="{36FBB1F0-EE08-4F21-BD8B-D260B7DF2E06}" presName="spaceRect" presStyleCnt="0"/>
      <dgm:spPr/>
    </dgm:pt>
    <dgm:pt modelId="{FF6628EF-35FB-4538-8B5F-5A603493885F}" type="pres">
      <dgm:prSet presAssocID="{36FBB1F0-EE08-4F21-BD8B-D260B7DF2E06}" presName="parTx" presStyleLbl="revTx" presStyleIdx="0" presStyleCnt="5">
        <dgm:presLayoutVars>
          <dgm:chMax val="0"/>
          <dgm:chPref val="0"/>
        </dgm:presLayoutVars>
      </dgm:prSet>
      <dgm:spPr/>
    </dgm:pt>
    <dgm:pt modelId="{99DC4751-9331-426C-B097-E1A40C90AC8D}" type="pres">
      <dgm:prSet presAssocID="{CD48A276-0966-4CC6-AEE0-5DF65B418F30}" presName="sibTrans" presStyleCnt="0"/>
      <dgm:spPr/>
    </dgm:pt>
    <dgm:pt modelId="{615F4A67-D435-4683-9C9B-263BEDF107B5}" type="pres">
      <dgm:prSet presAssocID="{4E8170E6-0644-484F-891E-E0F2280D0D07}" presName="compNode" presStyleCnt="0"/>
      <dgm:spPr/>
    </dgm:pt>
    <dgm:pt modelId="{C094CBD2-A8B9-44FC-B42E-457F1FE441B3}" type="pres">
      <dgm:prSet presAssocID="{4E8170E6-0644-484F-891E-E0F2280D0D07}" presName="bgRect" presStyleLbl="bgShp" presStyleIdx="1" presStyleCnt="5"/>
      <dgm:spPr>
        <a:xfrm>
          <a:off x="0" y="1228812"/>
          <a:ext cx="6513603" cy="979371"/>
        </a:xfrm>
        <a:prstGeom prst="roundRect">
          <a:avLst>
            <a:gd name="adj" fmla="val 10000"/>
          </a:avLst>
        </a:prstGeom>
        <a:solidFill>
          <a:srgbClr val="C0CF3A">
            <a:hueOff val="0"/>
            <a:satOff val="0"/>
            <a:lumOff val="0"/>
            <a:alphaOff val="0"/>
          </a:srgbClr>
        </a:solidFill>
        <a:ln>
          <a:noFill/>
        </a:ln>
        <a:effectLst/>
      </dgm:spPr>
    </dgm:pt>
    <dgm:pt modelId="{CB913DB6-F2AE-451E-9AF6-15DBC7080EFD}" type="pres">
      <dgm:prSet presAssocID="{4E8170E6-0644-484F-891E-E0F2280D0D07}" presName="iconRect" presStyleLbl="node1" presStyleIdx="1" presStyleCnt="5"/>
      <dgm:spPr>
        <a:xfrm>
          <a:off x="296259" y="1449171"/>
          <a:ext cx="538654" cy="538654"/>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gm:spPr>
      <dgm:extLst>
        <a:ext uri="{E40237B7-FDA0-4F09-8148-C483321AD2D9}">
          <dgm14:cNvPr xmlns:dgm14="http://schemas.microsoft.com/office/drawing/2010/diagram" id="0" name="" descr="Money"/>
        </a:ext>
      </dgm:extLst>
    </dgm:pt>
    <dgm:pt modelId="{6C0EB4BB-2D04-4098-9957-A428D1C3281F}" type="pres">
      <dgm:prSet presAssocID="{4E8170E6-0644-484F-891E-E0F2280D0D07}" presName="spaceRect" presStyleCnt="0"/>
      <dgm:spPr/>
    </dgm:pt>
    <dgm:pt modelId="{8CFEFCD3-E687-4A83-A04F-73A167FEA053}" type="pres">
      <dgm:prSet presAssocID="{4E8170E6-0644-484F-891E-E0F2280D0D07}" presName="parTx" presStyleLbl="revTx" presStyleIdx="1" presStyleCnt="5">
        <dgm:presLayoutVars>
          <dgm:chMax val="0"/>
          <dgm:chPref val="0"/>
        </dgm:presLayoutVars>
      </dgm:prSet>
      <dgm:spPr/>
    </dgm:pt>
    <dgm:pt modelId="{EEA829D9-787B-4773-B64E-2829A8EB62F7}" type="pres">
      <dgm:prSet presAssocID="{059CE575-FCB9-4046-BCD2-68B4FCD1A5A8}" presName="sibTrans" presStyleCnt="0"/>
      <dgm:spPr/>
    </dgm:pt>
    <dgm:pt modelId="{B53DFB8C-CCBE-485A-B554-FCEB3A18B689}" type="pres">
      <dgm:prSet presAssocID="{86A51799-25F4-4A10-9AFD-FEF1D1FCE877}" presName="compNode" presStyleCnt="0"/>
      <dgm:spPr/>
    </dgm:pt>
    <dgm:pt modelId="{E00F8BBA-3C0A-4B26-AAC6-1D6683308104}" type="pres">
      <dgm:prSet presAssocID="{86A51799-25F4-4A10-9AFD-FEF1D1FCE877}" presName="bgRect" presStyleLbl="bgShp" presStyleIdx="2" presStyleCnt="5"/>
      <dgm:spPr>
        <a:xfrm>
          <a:off x="0" y="2453027"/>
          <a:ext cx="6513603" cy="979371"/>
        </a:xfrm>
        <a:prstGeom prst="roundRect">
          <a:avLst>
            <a:gd name="adj" fmla="val 10000"/>
          </a:avLst>
        </a:prstGeom>
        <a:solidFill>
          <a:srgbClr val="029676">
            <a:hueOff val="0"/>
            <a:satOff val="0"/>
            <a:lumOff val="0"/>
            <a:alphaOff val="0"/>
          </a:srgbClr>
        </a:solidFill>
        <a:ln>
          <a:noFill/>
        </a:ln>
        <a:effectLst/>
      </dgm:spPr>
    </dgm:pt>
    <dgm:pt modelId="{07C022B4-239A-4FC3-A375-38CA374D474F}" type="pres">
      <dgm:prSet presAssocID="{86A51799-25F4-4A10-9AFD-FEF1D1FCE877}" presName="iconRect" presStyleLbl="node1" presStyleIdx="2" presStyleCnt="5"/>
      <dgm:spPr>
        <a:xfrm>
          <a:off x="296259" y="2673385"/>
          <a:ext cx="538654" cy="538654"/>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gm:spPr>
      <dgm:extLst>
        <a:ext uri="{E40237B7-FDA0-4F09-8148-C483321AD2D9}">
          <dgm14:cNvPr xmlns:dgm14="http://schemas.microsoft.com/office/drawing/2010/diagram" id="0" name="" descr="Bar Graph with Downward Trend"/>
        </a:ext>
      </dgm:extLst>
    </dgm:pt>
    <dgm:pt modelId="{C4126C96-3EC5-4796-A3E1-6B75B20D7BA8}" type="pres">
      <dgm:prSet presAssocID="{86A51799-25F4-4A10-9AFD-FEF1D1FCE877}" presName="spaceRect" presStyleCnt="0"/>
      <dgm:spPr/>
    </dgm:pt>
    <dgm:pt modelId="{F1DEF4FE-FC2B-42F9-BB67-CE7A84070BD3}" type="pres">
      <dgm:prSet presAssocID="{86A51799-25F4-4A10-9AFD-FEF1D1FCE877}" presName="parTx" presStyleLbl="revTx" presStyleIdx="2" presStyleCnt="5">
        <dgm:presLayoutVars>
          <dgm:chMax val="0"/>
          <dgm:chPref val="0"/>
        </dgm:presLayoutVars>
      </dgm:prSet>
      <dgm:spPr/>
    </dgm:pt>
    <dgm:pt modelId="{C3EC4144-0377-4FFF-8ADC-2E35EF3E4BCB}" type="pres">
      <dgm:prSet presAssocID="{DC3C19E4-5724-4D1E-96D6-778CCF0A22B6}" presName="sibTrans" presStyleCnt="0"/>
      <dgm:spPr/>
    </dgm:pt>
    <dgm:pt modelId="{AB332389-3549-4E1E-84C9-F2C21E854D58}" type="pres">
      <dgm:prSet presAssocID="{60142A02-D7C6-40E4-B3E6-30C55CFB7C7E}" presName="compNode" presStyleCnt="0"/>
      <dgm:spPr/>
    </dgm:pt>
    <dgm:pt modelId="{263F6FF9-3FE3-4DE8-A9A2-E4462822A335}" type="pres">
      <dgm:prSet presAssocID="{60142A02-D7C6-40E4-B3E6-30C55CFB7C7E}" presName="bgRect" presStyleLbl="bgShp" presStyleIdx="3" presStyleCnt="5"/>
      <dgm:spPr>
        <a:xfrm>
          <a:off x="0" y="3677241"/>
          <a:ext cx="6513603" cy="979371"/>
        </a:xfrm>
        <a:prstGeom prst="roundRect">
          <a:avLst>
            <a:gd name="adj" fmla="val 10000"/>
          </a:avLst>
        </a:prstGeom>
        <a:solidFill>
          <a:srgbClr val="4AB5C4">
            <a:hueOff val="0"/>
            <a:satOff val="0"/>
            <a:lumOff val="0"/>
            <a:alphaOff val="0"/>
          </a:srgbClr>
        </a:solidFill>
        <a:ln>
          <a:noFill/>
        </a:ln>
        <a:effectLst/>
      </dgm:spPr>
    </dgm:pt>
    <dgm:pt modelId="{CA810BFE-98A0-4C07-8036-E60A08359A3F}" type="pres">
      <dgm:prSet presAssocID="{60142A02-D7C6-40E4-B3E6-30C55CFB7C7E}" presName="iconRect" presStyleLbl="node1" presStyleIdx="3" presStyleCnt="5"/>
      <dgm:spPr>
        <a:xfrm>
          <a:off x="296259" y="3897600"/>
          <a:ext cx="538654" cy="538654"/>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gm:spPr>
      <dgm:extLst>
        <a:ext uri="{E40237B7-FDA0-4F09-8148-C483321AD2D9}">
          <dgm14:cNvPr xmlns:dgm14="http://schemas.microsoft.com/office/drawing/2010/diagram" id="0" name="" descr="Dollar"/>
        </a:ext>
      </dgm:extLst>
    </dgm:pt>
    <dgm:pt modelId="{C84E1C5B-9ACB-4CC0-81DA-360997F3B9E0}" type="pres">
      <dgm:prSet presAssocID="{60142A02-D7C6-40E4-B3E6-30C55CFB7C7E}" presName="spaceRect" presStyleCnt="0"/>
      <dgm:spPr/>
    </dgm:pt>
    <dgm:pt modelId="{4E3717D4-6647-4F1F-8EBC-90AC45742BF1}" type="pres">
      <dgm:prSet presAssocID="{60142A02-D7C6-40E4-B3E6-30C55CFB7C7E}" presName="parTx" presStyleLbl="revTx" presStyleIdx="3" presStyleCnt="5">
        <dgm:presLayoutVars>
          <dgm:chMax val="0"/>
          <dgm:chPref val="0"/>
        </dgm:presLayoutVars>
      </dgm:prSet>
      <dgm:spPr/>
    </dgm:pt>
    <dgm:pt modelId="{3E91208A-2AF4-4A7D-80EE-126E02017496}" type="pres">
      <dgm:prSet presAssocID="{FD171356-A1F5-4290-89B9-4DC2ADAB43BC}" presName="sibTrans" presStyleCnt="0"/>
      <dgm:spPr/>
    </dgm:pt>
    <dgm:pt modelId="{EEB6C605-B76B-4517-A8E1-6220EA94D9B9}" type="pres">
      <dgm:prSet presAssocID="{8B06EC34-7F01-4FCD-81B7-5B38A19F1482}" presName="compNode" presStyleCnt="0"/>
      <dgm:spPr/>
    </dgm:pt>
    <dgm:pt modelId="{27A9D5A9-315C-4300-A04B-476ADB207E16}" type="pres">
      <dgm:prSet presAssocID="{8B06EC34-7F01-4FCD-81B7-5B38A19F1482}" presName="bgRect" presStyleLbl="bgShp" presStyleIdx="4" presStyleCnt="5"/>
      <dgm:spPr>
        <a:xfrm>
          <a:off x="0" y="4901456"/>
          <a:ext cx="6513603" cy="979371"/>
        </a:xfrm>
        <a:prstGeom prst="roundRect">
          <a:avLst>
            <a:gd name="adj" fmla="val 10000"/>
          </a:avLst>
        </a:prstGeom>
        <a:solidFill>
          <a:srgbClr val="0989B1">
            <a:hueOff val="0"/>
            <a:satOff val="0"/>
            <a:lumOff val="0"/>
            <a:alphaOff val="0"/>
          </a:srgbClr>
        </a:solidFill>
        <a:ln>
          <a:noFill/>
        </a:ln>
        <a:effectLst/>
      </dgm:spPr>
    </dgm:pt>
    <dgm:pt modelId="{CE9DE65A-0C5B-482E-B5D3-ACBDF14046EC}" type="pres">
      <dgm:prSet presAssocID="{8B06EC34-7F01-4FCD-81B7-5B38A19F1482}" presName="iconRect" presStyleLbl="node1" presStyleIdx="4" presStyleCnt="5"/>
      <dgm:spPr>
        <a:xfrm>
          <a:off x="296259" y="5121814"/>
          <a:ext cx="538654" cy="538654"/>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gm:spPr>
      <dgm:extLst>
        <a:ext uri="{E40237B7-FDA0-4F09-8148-C483321AD2D9}">
          <dgm14:cNvPr xmlns:dgm14="http://schemas.microsoft.com/office/drawing/2010/diagram" id="0" name="" descr="Car"/>
        </a:ext>
      </dgm:extLst>
    </dgm:pt>
    <dgm:pt modelId="{46974B6F-5F3D-4D39-8475-0BB290E7C6C5}" type="pres">
      <dgm:prSet presAssocID="{8B06EC34-7F01-4FCD-81B7-5B38A19F1482}" presName="spaceRect" presStyleCnt="0"/>
      <dgm:spPr/>
    </dgm:pt>
    <dgm:pt modelId="{7497EC5D-9BE1-42D2-8873-91876E49EC0E}" type="pres">
      <dgm:prSet presAssocID="{8B06EC34-7F01-4FCD-81B7-5B38A19F1482}" presName="parTx" presStyleLbl="revTx" presStyleIdx="4" presStyleCnt="5">
        <dgm:presLayoutVars>
          <dgm:chMax val="0"/>
          <dgm:chPref val="0"/>
        </dgm:presLayoutVars>
      </dgm:prSet>
      <dgm:spPr/>
    </dgm:pt>
  </dgm:ptLst>
  <dgm:cxnLst>
    <dgm:cxn modelId="{2C86E804-1A57-4D1A-8B57-D0939A969786}" srcId="{73BE1E95-3832-4C79-BC69-31FBE7A2B2AD}" destId="{36FBB1F0-EE08-4F21-BD8B-D260B7DF2E06}" srcOrd="0" destOrd="0" parTransId="{CB514C37-2CDC-4D56-AD92-F5107ADFB576}" sibTransId="{CD48A276-0966-4CC6-AEE0-5DF65B418F30}"/>
    <dgm:cxn modelId="{2F48110D-6BE4-4388-AF9E-2F50DD5D183C}" srcId="{73BE1E95-3832-4C79-BC69-31FBE7A2B2AD}" destId="{86A51799-25F4-4A10-9AFD-FEF1D1FCE877}" srcOrd="2" destOrd="0" parTransId="{4AB54850-209C-42A7-A85D-F27B410650A6}" sibTransId="{DC3C19E4-5724-4D1E-96D6-778CCF0A22B6}"/>
    <dgm:cxn modelId="{69876824-E002-4FDC-90D1-4C9833346C5A}" srcId="{73BE1E95-3832-4C79-BC69-31FBE7A2B2AD}" destId="{60142A02-D7C6-40E4-B3E6-30C55CFB7C7E}" srcOrd="3" destOrd="0" parTransId="{92182FE5-DABD-482F-BC4E-6DF95E3D4650}" sibTransId="{FD171356-A1F5-4290-89B9-4DC2ADAB43BC}"/>
    <dgm:cxn modelId="{C5729B48-9441-4191-AC90-DA5990B955CC}" type="presOf" srcId="{36FBB1F0-EE08-4F21-BD8B-D260B7DF2E06}" destId="{FF6628EF-35FB-4538-8B5F-5A603493885F}" srcOrd="0" destOrd="0" presId="urn:microsoft.com/office/officeart/2018/2/layout/IconVerticalSolidList"/>
    <dgm:cxn modelId="{F5E74B59-596A-4110-899E-3F7B7E61A932}" srcId="{73BE1E95-3832-4C79-BC69-31FBE7A2B2AD}" destId="{4E8170E6-0644-484F-891E-E0F2280D0D07}" srcOrd="1" destOrd="0" parTransId="{4725611A-736E-4FF3-B2DF-03850941FD90}" sibTransId="{059CE575-FCB9-4046-BCD2-68B4FCD1A5A8}"/>
    <dgm:cxn modelId="{FD2BC47F-2433-4C25-83CA-8BB488E0DC0B}" type="presOf" srcId="{8B06EC34-7F01-4FCD-81B7-5B38A19F1482}" destId="{7497EC5D-9BE1-42D2-8873-91876E49EC0E}" srcOrd="0" destOrd="0" presId="urn:microsoft.com/office/officeart/2018/2/layout/IconVerticalSolidList"/>
    <dgm:cxn modelId="{C195F885-1E43-4D8F-B89D-9D6B66B71A12}" srcId="{73BE1E95-3832-4C79-BC69-31FBE7A2B2AD}" destId="{8B06EC34-7F01-4FCD-81B7-5B38A19F1482}" srcOrd="4" destOrd="0" parTransId="{93924821-8481-4AC3-B01F-74DB51556F89}" sibTransId="{009AC772-4D59-4305-81CB-157727084DEC}"/>
    <dgm:cxn modelId="{1A190391-872A-4A0D-822A-970858A58FCC}" type="presOf" srcId="{86A51799-25F4-4A10-9AFD-FEF1D1FCE877}" destId="{F1DEF4FE-FC2B-42F9-BB67-CE7A84070BD3}" srcOrd="0" destOrd="0" presId="urn:microsoft.com/office/officeart/2018/2/layout/IconVerticalSolidList"/>
    <dgm:cxn modelId="{409643A1-7B7F-4004-8843-89F8CC415A36}" type="presOf" srcId="{73BE1E95-3832-4C79-BC69-31FBE7A2B2AD}" destId="{2BFC527E-8D56-4408-817F-8263FAE5D26A}" srcOrd="0" destOrd="0" presId="urn:microsoft.com/office/officeart/2018/2/layout/IconVerticalSolidList"/>
    <dgm:cxn modelId="{81F2FED0-6DC2-4308-9846-C2BDD6624F16}" type="presOf" srcId="{4E8170E6-0644-484F-891E-E0F2280D0D07}" destId="{8CFEFCD3-E687-4A83-A04F-73A167FEA053}" srcOrd="0" destOrd="0" presId="urn:microsoft.com/office/officeart/2018/2/layout/IconVerticalSolidList"/>
    <dgm:cxn modelId="{5CC2ABF1-0C51-44AE-A778-BEB0967B7846}" type="presOf" srcId="{60142A02-D7C6-40E4-B3E6-30C55CFB7C7E}" destId="{4E3717D4-6647-4F1F-8EBC-90AC45742BF1}" srcOrd="0" destOrd="0" presId="urn:microsoft.com/office/officeart/2018/2/layout/IconVerticalSolidList"/>
    <dgm:cxn modelId="{04BA08D1-1DEB-46FD-958F-C676CD5D7D23}" type="presParOf" srcId="{2BFC527E-8D56-4408-817F-8263FAE5D26A}" destId="{DA5C3672-730F-47BB-ADD9-782F549D4EAF}" srcOrd="0" destOrd="0" presId="urn:microsoft.com/office/officeart/2018/2/layout/IconVerticalSolidList"/>
    <dgm:cxn modelId="{536C0981-176A-4B06-A40E-E326C9B205B3}" type="presParOf" srcId="{DA5C3672-730F-47BB-ADD9-782F549D4EAF}" destId="{67FFFC29-4FB8-458B-B2D7-9D6B5327C9B8}" srcOrd="0" destOrd="0" presId="urn:microsoft.com/office/officeart/2018/2/layout/IconVerticalSolidList"/>
    <dgm:cxn modelId="{5FE20DA2-D1BF-4F13-9E04-82699A639B50}" type="presParOf" srcId="{DA5C3672-730F-47BB-ADD9-782F549D4EAF}" destId="{7F80CAE4-7BFD-4AB1-8944-2B83F0B0BC4C}" srcOrd="1" destOrd="0" presId="urn:microsoft.com/office/officeart/2018/2/layout/IconVerticalSolidList"/>
    <dgm:cxn modelId="{83D32C99-BC31-4EB5-BA4C-3F686A23F77A}" type="presParOf" srcId="{DA5C3672-730F-47BB-ADD9-782F549D4EAF}" destId="{85E2D0E5-ADBF-4691-AE84-965A9BC07C7D}" srcOrd="2" destOrd="0" presId="urn:microsoft.com/office/officeart/2018/2/layout/IconVerticalSolidList"/>
    <dgm:cxn modelId="{32E6B7BD-43C8-47D4-B897-D8BDC08F13B0}" type="presParOf" srcId="{DA5C3672-730F-47BB-ADD9-782F549D4EAF}" destId="{FF6628EF-35FB-4538-8B5F-5A603493885F}" srcOrd="3" destOrd="0" presId="urn:microsoft.com/office/officeart/2018/2/layout/IconVerticalSolidList"/>
    <dgm:cxn modelId="{F19BE6EA-0EA4-4D8E-8365-3EDE18391CD4}" type="presParOf" srcId="{2BFC527E-8D56-4408-817F-8263FAE5D26A}" destId="{99DC4751-9331-426C-B097-E1A40C90AC8D}" srcOrd="1" destOrd="0" presId="urn:microsoft.com/office/officeart/2018/2/layout/IconVerticalSolidList"/>
    <dgm:cxn modelId="{6CE45B4F-579B-4683-BA25-1D2E60E1CD31}" type="presParOf" srcId="{2BFC527E-8D56-4408-817F-8263FAE5D26A}" destId="{615F4A67-D435-4683-9C9B-263BEDF107B5}" srcOrd="2" destOrd="0" presId="urn:microsoft.com/office/officeart/2018/2/layout/IconVerticalSolidList"/>
    <dgm:cxn modelId="{42A9A9CA-37C1-4172-8F32-3EF3A570E838}" type="presParOf" srcId="{615F4A67-D435-4683-9C9B-263BEDF107B5}" destId="{C094CBD2-A8B9-44FC-B42E-457F1FE441B3}" srcOrd="0" destOrd="0" presId="urn:microsoft.com/office/officeart/2018/2/layout/IconVerticalSolidList"/>
    <dgm:cxn modelId="{5E16EB81-E176-400A-9EB8-97082E569288}" type="presParOf" srcId="{615F4A67-D435-4683-9C9B-263BEDF107B5}" destId="{CB913DB6-F2AE-451E-9AF6-15DBC7080EFD}" srcOrd="1" destOrd="0" presId="urn:microsoft.com/office/officeart/2018/2/layout/IconVerticalSolidList"/>
    <dgm:cxn modelId="{C9141863-8DC5-46C2-BDCA-3BF40D9C5496}" type="presParOf" srcId="{615F4A67-D435-4683-9C9B-263BEDF107B5}" destId="{6C0EB4BB-2D04-4098-9957-A428D1C3281F}" srcOrd="2" destOrd="0" presId="urn:microsoft.com/office/officeart/2018/2/layout/IconVerticalSolidList"/>
    <dgm:cxn modelId="{95D39BF4-473D-45E2-A63C-F9E7006DFF8A}" type="presParOf" srcId="{615F4A67-D435-4683-9C9B-263BEDF107B5}" destId="{8CFEFCD3-E687-4A83-A04F-73A167FEA053}" srcOrd="3" destOrd="0" presId="urn:microsoft.com/office/officeart/2018/2/layout/IconVerticalSolidList"/>
    <dgm:cxn modelId="{DC6D86A6-8957-4B20-AFF6-20368893176D}" type="presParOf" srcId="{2BFC527E-8D56-4408-817F-8263FAE5D26A}" destId="{EEA829D9-787B-4773-B64E-2829A8EB62F7}" srcOrd="3" destOrd="0" presId="urn:microsoft.com/office/officeart/2018/2/layout/IconVerticalSolidList"/>
    <dgm:cxn modelId="{AD227535-6B75-4D34-A7E0-87AC8744B4D3}" type="presParOf" srcId="{2BFC527E-8D56-4408-817F-8263FAE5D26A}" destId="{B53DFB8C-CCBE-485A-B554-FCEB3A18B689}" srcOrd="4" destOrd="0" presId="urn:microsoft.com/office/officeart/2018/2/layout/IconVerticalSolidList"/>
    <dgm:cxn modelId="{E108E3CF-6BE9-4570-B966-F3511F115AB2}" type="presParOf" srcId="{B53DFB8C-CCBE-485A-B554-FCEB3A18B689}" destId="{E00F8BBA-3C0A-4B26-AAC6-1D6683308104}" srcOrd="0" destOrd="0" presId="urn:microsoft.com/office/officeart/2018/2/layout/IconVerticalSolidList"/>
    <dgm:cxn modelId="{FD704710-6AFF-4530-8B04-D968EB942900}" type="presParOf" srcId="{B53DFB8C-CCBE-485A-B554-FCEB3A18B689}" destId="{07C022B4-239A-4FC3-A375-38CA374D474F}" srcOrd="1" destOrd="0" presId="urn:microsoft.com/office/officeart/2018/2/layout/IconVerticalSolidList"/>
    <dgm:cxn modelId="{0955A1D9-8D7A-44B3-B43B-6C8589C990DD}" type="presParOf" srcId="{B53DFB8C-CCBE-485A-B554-FCEB3A18B689}" destId="{C4126C96-3EC5-4796-A3E1-6B75B20D7BA8}" srcOrd="2" destOrd="0" presId="urn:microsoft.com/office/officeart/2018/2/layout/IconVerticalSolidList"/>
    <dgm:cxn modelId="{A48DC78C-78F1-4960-9833-B29AF96A1CC5}" type="presParOf" srcId="{B53DFB8C-CCBE-485A-B554-FCEB3A18B689}" destId="{F1DEF4FE-FC2B-42F9-BB67-CE7A84070BD3}" srcOrd="3" destOrd="0" presId="urn:microsoft.com/office/officeart/2018/2/layout/IconVerticalSolidList"/>
    <dgm:cxn modelId="{1D434130-91D0-4A4C-9227-BEFAE9BA0B60}" type="presParOf" srcId="{2BFC527E-8D56-4408-817F-8263FAE5D26A}" destId="{C3EC4144-0377-4FFF-8ADC-2E35EF3E4BCB}" srcOrd="5" destOrd="0" presId="urn:microsoft.com/office/officeart/2018/2/layout/IconVerticalSolidList"/>
    <dgm:cxn modelId="{4B525DA2-FA28-42A8-8A89-23085EFC0678}" type="presParOf" srcId="{2BFC527E-8D56-4408-817F-8263FAE5D26A}" destId="{AB332389-3549-4E1E-84C9-F2C21E854D58}" srcOrd="6" destOrd="0" presId="urn:microsoft.com/office/officeart/2018/2/layout/IconVerticalSolidList"/>
    <dgm:cxn modelId="{A98CB083-4522-4AB6-8C57-BA4E1D69B74E}" type="presParOf" srcId="{AB332389-3549-4E1E-84C9-F2C21E854D58}" destId="{263F6FF9-3FE3-4DE8-A9A2-E4462822A335}" srcOrd="0" destOrd="0" presId="urn:microsoft.com/office/officeart/2018/2/layout/IconVerticalSolidList"/>
    <dgm:cxn modelId="{FB5ECAD2-A17C-4647-B202-C9EA220B3C93}" type="presParOf" srcId="{AB332389-3549-4E1E-84C9-F2C21E854D58}" destId="{CA810BFE-98A0-4C07-8036-E60A08359A3F}" srcOrd="1" destOrd="0" presId="urn:microsoft.com/office/officeart/2018/2/layout/IconVerticalSolidList"/>
    <dgm:cxn modelId="{D1BDF663-4C8D-48CC-AC12-EFE22A47AF72}" type="presParOf" srcId="{AB332389-3549-4E1E-84C9-F2C21E854D58}" destId="{C84E1C5B-9ACB-4CC0-81DA-360997F3B9E0}" srcOrd="2" destOrd="0" presId="urn:microsoft.com/office/officeart/2018/2/layout/IconVerticalSolidList"/>
    <dgm:cxn modelId="{AC7A03E5-F708-4B3B-A856-60ABF8AB5A9D}" type="presParOf" srcId="{AB332389-3549-4E1E-84C9-F2C21E854D58}" destId="{4E3717D4-6647-4F1F-8EBC-90AC45742BF1}" srcOrd="3" destOrd="0" presId="urn:microsoft.com/office/officeart/2018/2/layout/IconVerticalSolidList"/>
    <dgm:cxn modelId="{B20987DC-4C19-47A8-9531-28ACA7BFF377}" type="presParOf" srcId="{2BFC527E-8D56-4408-817F-8263FAE5D26A}" destId="{3E91208A-2AF4-4A7D-80EE-126E02017496}" srcOrd="7" destOrd="0" presId="urn:microsoft.com/office/officeart/2018/2/layout/IconVerticalSolidList"/>
    <dgm:cxn modelId="{081BD7FC-AA4F-43F1-84EA-C394A6D7D11A}" type="presParOf" srcId="{2BFC527E-8D56-4408-817F-8263FAE5D26A}" destId="{EEB6C605-B76B-4517-A8E1-6220EA94D9B9}" srcOrd="8" destOrd="0" presId="urn:microsoft.com/office/officeart/2018/2/layout/IconVerticalSolidList"/>
    <dgm:cxn modelId="{AC3F507D-8E58-47CB-A186-D68862E7883A}" type="presParOf" srcId="{EEB6C605-B76B-4517-A8E1-6220EA94D9B9}" destId="{27A9D5A9-315C-4300-A04B-476ADB207E16}" srcOrd="0" destOrd="0" presId="urn:microsoft.com/office/officeart/2018/2/layout/IconVerticalSolidList"/>
    <dgm:cxn modelId="{2632DEC8-36F4-45C8-BCD3-DE71AE333D08}" type="presParOf" srcId="{EEB6C605-B76B-4517-A8E1-6220EA94D9B9}" destId="{CE9DE65A-0C5B-482E-B5D3-ACBDF14046EC}" srcOrd="1" destOrd="0" presId="urn:microsoft.com/office/officeart/2018/2/layout/IconVerticalSolidList"/>
    <dgm:cxn modelId="{22DE4698-DE58-4AA7-A714-BCA3806FD6AA}" type="presParOf" srcId="{EEB6C605-B76B-4517-A8E1-6220EA94D9B9}" destId="{46974B6F-5F3D-4D39-8475-0BB290E7C6C5}" srcOrd="2" destOrd="0" presId="urn:microsoft.com/office/officeart/2018/2/layout/IconVerticalSolidList"/>
    <dgm:cxn modelId="{A9C33C84-988A-436A-82A1-59DD48426C35}" type="presParOf" srcId="{EEB6C605-B76B-4517-A8E1-6220EA94D9B9}" destId="{7497EC5D-9BE1-42D2-8873-91876E49EC0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3BE1E95-3832-4C79-BC69-31FBE7A2B2AD}"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36FBB1F0-EE08-4F21-BD8B-D260B7DF2E06}">
      <dgm:prSet/>
      <dgm:spPr>
        <a:xfrm>
          <a:off x="1131174" y="4597"/>
          <a:ext cx="5382429" cy="979371"/>
        </a:xfrm>
        <a:prstGeom prst="rect">
          <a:avLst/>
        </a:prstGeom>
        <a:noFill/>
        <a:ln>
          <a:noFill/>
        </a:ln>
        <a:effectLst/>
      </dgm:spPr>
      <dgm:t>
        <a:bodyPr/>
        <a:lstStyle/>
        <a:p>
          <a:pPr>
            <a:lnSpc>
              <a:spcPct val="100000"/>
            </a:lnSpc>
            <a:buNone/>
          </a:pPr>
          <a:r>
            <a:rPr lang="en-ZA" dirty="0">
              <a:solidFill>
                <a:sysClr val="window" lastClr="FFFFFF">
                  <a:hueOff val="0"/>
                  <a:satOff val="0"/>
                  <a:lumOff val="0"/>
                  <a:alphaOff val="0"/>
                </a:sysClr>
              </a:solidFill>
              <a:latin typeface="+mj-lt"/>
              <a:ea typeface="+mn-ea"/>
              <a:cs typeface="+mn-cs"/>
            </a:rPr>
            <a:t>Ethiopia’s GDP growth rate averaged 9.8% over the period 2009 to 2018</a:t>
          </a:r>
          <a:endParaRPr lang="en-US" dirty="0">
            <a:solidFill>
              <a:sysClr val="window" lastClr="FFFFFF">
                <a:hueOff val="0"/>
                <a:satOff val="0"/>
                <a:lumOff val="0"/>
                <a:alphaOff val="0"/>
              </a:sysClr>
            </a:solidFill>
            <a:latin typeface="+mj-lt"/>
            <a:ea typeface="+mn-ea"/>
            <a:cs typeface="+mn-cs"/>
          </a:endParaRPr>
        </a:p>
      </dgm:t>
    </dgm:pt>
    <dgm:pt modelId="{CB514C37-2CDC-4D56-AD92-F5107ADFB576}" type="parTrans" cxnId="{2C86E804-1A57-4D1A-8B57-D0939A969786}">
      <dgm:prSet/>
      <dgm:spPr/>
      <dgm:t>
        <a:bodyPr/>
        <a:lstStyle/>
        <a:p>
          <a:endParaRPr lang="en-US" sz="2800">
            <a:latin typeface="+mj-lt"/>
          </a:endParaRPr>
        </a:p>
      </dgm:t>
    </dgm:pt>
    <dgm:pt modelId="{CD48A276-0966-4CC6-AEE0-5DF65B418F30}" type="sibTrans" cxnId="{2C86E804-1A57-4D1A-8B57-D0939A969786}">
      <dgm:prSet/>
      <dgm:spPr/>
      <dgm:t>
        <a:bodyPr/>
        <a:lstStyle/>
        <a:p>
          <a:endParaRPr lang="en-US">
            <a:latin typeface="+mj-lt"/>
          </a:endParaRPr>
        </a:p>
      </dgm:t>
    </dgm:pt>
    <dgm:pt modelId="{4E8170E6-0644-484F-891E-E0F2280D0D07}">
      <dgm:prSet/>
      <dgm:spPr>
        <a:xfrm>
          <a:off x="1131174" y="1228812"/>
          <a:ext cx="5382429" cy="979371"/>
        </a:xfrm>
        <a:prstGeom prst="rect">
          <a:avLst/>
        </a:prstGeom>
        <a:noFill/>
        <a:ln>
          <a:noFill/>
        </a:ln>
        <a:effectLst/>
      </dgm:spPr>
      <dgm:t>
        <a:bodyPr/>
        <a:lstStyle/>
        <a:p>
          <a:pPr>
            <a:lnSpc>
              <a:spcPct val="100000"/>
            </a:lnSpc>
            <a:buNone/>
          </a:pPr>
          <a:r>
            <a:rPr lang="en-US" dirty="0">
              <a:solidFill>
                <a:sysClr val="window" lastClr="FFFFFF">
                  <a:hueOff val="0"/>
                  <a:satOff val="0"/>
                  <a:lumOff val="0"/>
                  <a:alphaOff val="0"/>
                </a:sysClr>
              </a:solidFill>
              <a:latin typeface="+mj-lt"/>
              <a:ea typeface="+mn-ea"/>
              <a:cs typeface="+mn-cs"/>
            </a:rPr>
            <a:t>Ethiopia’s automotive trade deficit was </a:t>
          </a:r>
          <a:r>
            <a:rPr lang="en-ZA" dirty="0">
              <a:solidFill>
                <a:sysClr val="window" lastClr="FFFFFF">
                  <a:hueOff val="0"/>
                  <a:satOff val="0"/>
                  <a:lumOff val="0"/>
                  <a:alphaOff val="0"/>
                </a:sysClr>
              </a:solidFill>
              <a:latin typeface="+mj-lt"/>
              <a:ea typeface="+mn-ea"/>
              <a:cs typeface="+mn-cs"/>
            </a:rPr>
            <a:t>$277 million in 2018 </a:t>
          </a:r>
          <a:endParaRPr lang="en-US" dirty="0">
            <a:solidFill>
              <a:sysClr val="window" lastClr="FFFFFF">
                <a:hueOff val="0"/>
                <a:satOff val="0"/>
                <a:lumOff val="0"/>
                <a:alphaOff val="0"/>
              </a:sysClr>
            </a:solidFill>
            <a:latin typeface="+mj-lt"/>
            <a:ea typeface="+mn-ea"/>
            <a:cs typeface="+mn-cs"/>
          </a:endParaRPr>
        </a:p>
      </dgm:t>
    </dgm:pt>
    <dgm:pt modelId="{4725611A-736E-4FF3-B2DF-03850941FD90}" type="parTrans" cxnId="{F5E74B59-596A-4110-899E-3F7B7E61A932}">
      <dgm:prSet/>
      <dgm:spPr/>
      <dgm:t>
        <a:bodyPr/>
        <a:lstStyle/>
        <a:p>
          <a:endParaRPr lang="en-US" sz="2800">
            <a:latin typeface="+mj-lt"/>
          </a:endParaRPr>
        </a:p>
      </dgm:t>
    </dgm:pt>
    <dgm:pt modelId="{059CE575-FCB9-4046-BCD2-68B4FCD1A5A8}" type="sibTrans" cxnId="{F5E74B59-596A-4110-899E-3F7B7E61A932}">
      <dgm:prSet/>
      <dgm:spPr/>
      <dgm:t>
        <a:bodyPr/>
        <a:lstStyle/>
        <a:p>
          <a:endParaRPr lang="en-US">
            <a:latin typeface="+mj-lt"/>
          </a:endParaRPr>
        </a:p>
      </dgm:t>
    </dgm:pt>
    <dgm:pt modelId="{86A51799-25F4-4A10-9AFD-FEF1D1FCE877}">
      <dgm:prSet/>
      <dgm:spPr>
        <a:xfrm>
          <a:off x="1131174" y="2453027"/>
          <a:ext cx="5382429" cy="979371"/>
        </a:xfrm>
        <a:prstGeom prst="rect">
          <a:avLst/>
        </a:prstGeom>
        <a:noFill/>
        <a:ln>
          <a:noFill/>
        </a:ln>
        <a:effectLst/>
      </dgm:spPr>
      <dgm:t>
        <a:bodyPr/>
        <a:lstStyle/>
        <a:p>
          <a:pPr>
            <a:lnSpc>
              <a:spcPct val="100000"/>
            </a:lnSpc>
            <a:buNone/>
          </a:pPr>
          <a:r>
            <a:rPr lang="en-ZA" dirty="0">
              <a:solidFill>
                <a:sysClr val="window" lastClr="FFFFFF">
                  <a:hueOff val="0"/>
                  <a:satOff val="0"/>
                  <a:lumOff val="0"/>
                  <a:alphaOff val="0"/>
                </a:sysClr>
              </a:solidFill>
              <a:latin typeface="+mj-lt"/>
              <a:ea typeface="+mn-ea"/>
              <a:cs typeface="+mn-cs"/>
            </a:rPr>
            <a:t>Cumulative taxes on imported vehicles may reach 200% depending on the type of vehicle</a:t>
          </a:r>
          <a:endParaRPr lang="en-US" dirty="0">
            <a:solidFill>
              <a:sysClr val="window" lastClr="FFFFFF">
                <a:hueOff val="0"/>
                <a:satOff val="0"/>
                <a:lumOff val="0"/>
                <a:alphaOff val="0"/>
              </a:sysClr>
            </a:solidFill>
            <a:latin typeface="+mj-lt"/>
            <a:ea typeface="+mn-ea"/>
            <a:cs typeface="+mn-cs"/>
          </a:endParaRPr>
        </a:p>
      </dgm:t>
    </dgm:pt>
    <dgm:pt modelId="{4AB54850-209C-42A7-A85D-F27B410650A6}" type="parTrans" cxnId="{2F48110D-6BE4-4388-AF9E-2F50DD5D183C}">
      <dgm:prSet/>
      <dgm:spPr/>
      <dgm:t>
        <a:bodyPr/>
        <a:lstStyle/>
        <a:p>
          <a:endParaRPr lang="en-US" sz="2800">
            <a:latin typeface="+mj-lt"/>
          </a:endParaRPr>
        </a:p>
      </dgm:t>
    </dgm:pt>
    <dgm:pt modelId="{DC3C19E4-5724-4D1E-96D6-778CCF0A22B6}" type="sibTrans" cxnId="{2F48110D-6BE4-4388-AF9E-2F50DD5D183C}">
      <dgm:prSet/>
      <dgm:spPr/>
      <dgm:t>
        <a:bodyPr/>
        <a:lstStyle/>
        <a:p>
          <a:endParaRPr lang="en-US">
            <a:latin typeface="+mj-lt"/>
          </a:endParaRPr>
        </a:p>
      </dgm:t>
    </dgm:pt>
    <dgm:pt modelId="{60142A02-D7C6-40E4-B3E6-30C55CFB7C7E}">
      <dgm:prSet/>
      <dgm:spPr>
        <a:xfrm>
          <a:off x="1131174" y="3677241"/>
          <a:ext cx="5382429" cy="979371"/>
        </a:xfrm>
        <a:prstGeom prst="rect">
          <a:avLst/>
        </a:prstGeom>
        <a:noFill/>
        <a:ln>
          <a:noFill/>
        </a:ln>
        <a:effectLst/>
      </dgm:spPr>
      <dgm:t>
        <a:bodyPr/>
        <a:lstStyle/>
        <a:p>
          <a:pPr>
            <a:lnSpc>
              <a:spcPct val="100000"/>
            </a:lnSpc>
            <a:buNone/>
          </a:pPr>
          <a:r>
            <a:rPr lang="en-US" dirty="0">
              <a:solidFill>
                <a:sysClr val="window" lastClr="FFFFFF">
                  <a:hueOff val="0"/>
                  <a:satOff val="0"/>
                  <a:lumOff val="0"/>
                  <a:alphaOff val="0"/>
                </a:sysClr>
              </a:solidFill>
              <a:latin typeface="+mj-lt"/>
              <a:ea typeface="+mn-ea"/>
              <a:cs typeface="+mn-cs"/>
            </a:rPr>
            <a:t>4.77% of the adult population earns &gt;$10,000, this is </a:t>
          </a:r>
          <a:r>
            <a:rPr lang="en-ZA" dirty="0">
              <a:solidFill>
                <a:sysClr val="window" lastClr="FFFFFF">
                  <a:hueOff val="0"/>
                  <a:satOff val="0"/>
                  <a:lumOff val="0"/>
                  <a:alphaOff val="0"/>
                </a:sysClr>
              </a:solidFill>
              <a:latin typeface="+mj-lt"/>
              <a:ea typeface="+mn-ea"/>
              <a:cs typeface="+mn-cs"/>
            </a:rPr>
            <a:t>2.39 million adults in 2017</a:t>
          </a:r>
          <a:endParaRPr lang="en-US" dirty="0">
            <a:solidFill>
              <a:sysClr val="window" lastClr="FFFFFF">
                <a:hueOff val="0"/>
                <a:satOff val="0"/>
                <a:lumOff val="0"/>
                <a:alphaOff val="0"/>
              </a:sysClr>
            </a:solidFill>
            <a:latin typeface="+mj-lt"/>
            <a:ea typeface="+mn-ea"/>
            <a:cs typeface="+mn-cs"/>
          </a:endParaRPr>
        </a:p>
      </dgm:t>
    </dgm:pt>
    <dgm:pt modelId="{92182FE5-DABD-482F-BC4E-6DF95E3D4650}" type="parTrans" cxnId="{69876824-E002-4FDC-90D1-4C9833346C5A}">
      <dgm:prSet/>
      <dgm:spPr/>
      <dgm:t>
        <a:bodyPr/>
        <a:lstStyle/>
        <a:p>
          <a:endParaRPr lang="en-US" sz="2800">
            <a:latin typeface="+mj-lt"/>
          </a:endParaRPr>
        </a:p>
      </dgm:t>
    </dgm:pt>
    <dgm:pt modelId="{FD171356-A1F5-4290-89B9-4DC2ADAB43BC}" type="sibTrans" cxnId="{69876824-E002-4FDC-90D1-4C9833346C5A}">
      <dgm:prSet/>
      <dgm:spPr/>
      <dgm:t>
        <a:bodyPr/>
        <a:lstStyle/>
        <a:p>
          <a:endParaRPr lang="en-US">
            <a:latin typeface="+mj-lt"/>
          </a:endParaRPr>
        </a:p>
      </dgm:t>
    </dgm:pt>
    <dgm:pt modelId="{8B06EC34-7F01-4FCD-81B7-5B38A19F1482}">
      <dgm:prSet/>
      <dgm:spPr>
        <a:xfrm>
          <a:off x="1131174" y="4901456"/>
          <a:ext cx="5382429" cy="979371"/>
        </a:xfrm>
        <a:prstGeom prst="rect">
          <a:avLst/>
        </a:prstGeom>
        <a:noFill/>
        <a:ln>
          <a:noFill/>
        </a:ln>
        <a:effectLst/>
      </dgm:spPr>
      <dgm:t>
        <a:bodyPr/>
        <a:lstStyle/>
        <a:p>
          <a:pPr>
            <a:lnSpc>
              <a:spcPct val="100000"/>
            </a:lnSpc>
            <a:buNone/>
          </a:pPr>
          <a:r>
            <a:rPr lang="en-US" dirty="0">
              <a:solidFill>
                <a:sysClr val="window" lastClr="FFFFFF">
                  <a:hueOff val="0"/>
                  <a:satOff val="0"/>
                  <a:lumOff val="0"/>
                  <a:alphaOff val="0"/>
                </a:sysClr>
              </a:solidFill>
              <a:latin typeface="+mj-lt"/>
              <a:ea typeface="+mn-ea"/>
              <a:cs typeface="+mn-cs"/>
            </a:rPr>
            <a:t>Only 8,030 new vehicles were sold in 2018. Due to pre-owned vehicles capturing the market</a:t>
          </a:r>
        </a:p>
      </dgm:t>
    </dgm:pt>
    <dgm:pt modelId="{93924821-8481-4AC3-B01F-74DB51556F89}" type="parTrans" cxnId="{C195F885-1E43-4D8F-B89D-9D6B66B71A12}">
      <dgm:prSet/>
      <dgm:spPr/>
      <dgm:t>
        <a:bodyPr/>
        <a:lstStyle/>
        <a:p>
          <a:endParaRPr lang="en-US" sz="2800">
            <a:latin typeface="+mj-lt"/>
          </a:endParaRPr>
        </a:p>
      </dgm:t>
    </dgm:pt>
    <dgm:pt modelId="{009AC772-4D59-4305-81CB-157727084DEC}" type="sibTrans" cxnId="{C195F885-1E43-4D8F-B89D-9D6B66B71A12}">
      <dgm:prSet/>
      <dgm:spPr/>
      <dgm:t>
        <a:bodyPr/>
        <a:lstStyle/>
        <a:p>
          <a:endParaRPr lang="en-US">
            <a:latin typeface="+mj-lt"/>
          </a:endParaRPr>
        </a:p>
      </dgm:t>
    </dgm:pt>
    <dgm:pt modelId="{2BFC527E-8D56-4408-817F-8263FAE5D26A}" type="pres">
      <dgm:prSet presAssocID="{73BE1E95-3832-4C79-BC69-31FBE7A2B2AD}" presName="root" presStyleCnt="0">
        <dgm:presLayoutVars>
          <dgm:dir/>
          <dgm:resizeHandles val="exact"/>
        </dgm:presLayoutVars>
      </dgm:prSet>
      <dgm:spPr/>
    </dgm:pt>
    <dgm:pt modelId="{DA5C3672-730F-47BB-ADD9-782F549D4EAF}" type="pres">
      <dgm:prSet presAssocID="{36FBB1F0-EE08-4F21-BD8B-D260B7DF2E06}" presName="compNode" presStyleCnt="0"/>
      <dgm:spPr/>
    </dgm:pt>
    <dgm:pt modelId="{67FFFC29-4FB8-458B-B2D7-9D6B5327C9B8}" type="pres">
      <dgm:prSet presAssocID="{36FBB1F0-EE08-4F21-BD8B-D260B7DF2E06}" presName="bgRect" presStyleLbl="bgShp" presStyleIdx="0" presStyleCnt="5"/>
      <dgm:spPr>
        <a:xfrm>
          <a:off x="0" y="4597"/>
          <a:ext cx="6513603" cy="979371"/>
        </a:xfrm>
        <a:prstGeom prst="roundRect">
          <a:avLst>
            <a:gd name="adj" fmla="val 10000"/>
          </a:avLst>
        </a:prstGeom>
        <a:solidFill>
          <a:srgbClr val="8AB833">
            <a:hueOff val="0"/>
            <a:satOff val="0"/>
            <a:lumOff val="0"/>
            <a:alphaOff val="0"/>
          </a:srgbClr>
        </a:solidFill>
        <a:ln>
          <a:noFill/>
        </a:ln>
        <a:effectLst/>
      </dgm:spPr>
    </dgm:pt>
    <dgm:pt modelId="{7F80CAE4-7BFD-4AB1-8944-2B83F0B0BC4C}" type="pres">
      <dgm:prSet presAssocID="{36FBB1F0-EE08-4F21-BD8B-D260B7DF2E06}" presName="iconRect" presStyleLbl="node1" presStyleIdx="0" presStyleCnt="5"/>
      <dgm:spPr>
        <a:xfrm>
          <a:off x="296259" y="224956"/>
          <a:ext cx="538654" cy="53865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gm:spPr>
      <dgm:extLst>
        <a:ext uri="{E40237B7-FDA0-4F09-8148-C483321AD2D9}">
          <dgm14:cNvPr xmlns:dgm14="http://schemas.microsoft.com/office/drawing/2010/diagram" id="0" name="" descr="Bitcoin"/>
        </a:ext>
      </dgm:extLst>
    </dgm:pt>
    <dgm:pt modelId="{85E2D0E5-ADBF-4691-AE84-965A9BC07C7D}" type="pres">
      <dgm:prSet presAssocID="{36FBB1F0-EE08-4F21-BD8B-D260B7DF2E06}" presName="spaceRect" presStyleCnt="0"/>
      <dgm:spPr/>
    </dgm:pt>
    <dgm:pt modelId="{FF6628EF-35FB-4538-8B5F-5A603493885F}" type="pres">
      <dgm:prSet presAssocID="{36FBB1F0-EE08-4F21-BD8B-D260B7DF2E06}" presName="parTx" presStyleLbl="revTx" presStyleIdx="0" presStyleCnt="5">
        <dgm:presLayoutVars>
          <dgm:chMax val="0"/>
          <dgm:chPref val="0"/>
        </dgm:presLayoutVars>
      </dgm:prSet>
      <dgm:spPr/>
    </dgm:pt>
    <dgm:pt modelId="{99DC4751-9331-426C-B097-E1A40C90AC8D}" type="pres">
      <dgm:prSet presAssocID="{CD48A276-0966-4CC6-AEE0-5DF65B418F30}" presName="sibTrans" presStyleCnt="0"/>
      <dgm:spPr/>
    </dgm:pt>
    <dgm:pt modelId="{615F4A67-D435-4683-9C9B-263BEDF107B5}" type="pres">
      <dgm:prSet presAssocID="{4E8170E6-0644-484F-891E-E0F2280D0D07}" presName="compNode" presStyleCnt="0"/>
      <dgm:spPr/>
    </dgm:pt>
    <dgm:pt modelId="{C094CBD2-A8B9-44FC-B42E-457F1FE441B3}" type="pres">
      <dgm:prSet presAssocID="{4E8170E6-0644-484F-891E-E0F2280D0D07}" presName="bgRect" presStyleLbl="bgShp" presStyleIdx="1" presStyleCnt="5"/>
      <dgm:spPr>
        <a:xfrm>
          <a:off x="0" y="1228812"/>
          <a:ext cx="6513603" cy="979371"/>
        </a:xfrm>
        <a:prstGeom prst="roundRect">
          <a:avLst>
            <a:gd name="adj" fmla="val 10000"/>
          </a:avLst>
        </a:prstGeom>
        <a:solidFill>
          <a:srgbClr val="C0CF3A">
            <a:hueOff val="0"/>
            <a:satOff val="0"/>
            <a:lumOff val="0"/>
            <a:alphaOff val="0"/>
          </a:srgbClr>
        </a:solidFill>
        <a:ln>
          <a:noFill/>
        </a:ln>
        <a:effectLst/>
      </dgm:spPr>
    </dgm:pt>
    <dgm:pt modelId="{CB913DB6-F2AE-451E-9AF6-15DBC7080EFD}" type="pres">
      <dgm:prSet presAssocID="{4E8170E6-0644-484F-891E-E0F2280D0D07}" presName="iconRect" presStyleLbl="node1" presStyleIdx="1" presStyleCnt="5"/>
      <dgm:spPr>
        <a:xfrm>
          <a:off x="296259" y="1449171"/>
          <a:ext cx="538654" cy="538654"/>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gm:spPr>
      <dgm:extLst>
        <a:ext uri="{E40237B7-FDA0-4F09-8148-C483321AD2D9}">
          <dgm14:cNvPr xmlns:dgm14="http://schemas.microsoft.com/office/drawing/2010/diagram" id="0" name="" descr="Money"/>
        </a:ext>
      </dgm:extLst>
    </dgm:pt>
    <dgm:pt modelId="{6C0EB4BB-2D04-4098-9957-A428D1C3281F}" type="pres">
      <dgm:prSet presAssocID="{4E8170E6-0644-484F-891E-E0F2280D0D07}" presName="spaceRect" presStyleCnt="0"/>
      <dgm:spPr/>
    </dgm:pt>
    <dgm:pt modelId="{8CFEFCD3-E687-4A83-A04F-73A167FEA053}" type="pres">
      <dgm:prSet presAssocID="{4E8170E6-0644-484F-891E-E0F2280D0D07}" presName="parTx" presStyleLbl="revTx" presStyleIdx="1" presStyleCnt="5">
        <dgm:presLayoutVars>
          <dgm:chMax val="0"/>
          <dgm:chPref val="0"/>
        </dgm:presLayoutVars>
      </dgm:prSet>
      <dgm:spPr/>
    </dgm:pt>
    <dgm:pt modelId="{EEA829D9-787B-4773-B64E-2829A8EB62F7}" type="pres">
      <dgm:prSet presAssocID="{059CE575-FCB9-4046-BCD2-68B4FCD1A5A8}" presName="sibTrans" presStyleCnt="0"/>
      <dgm:spPr/>
    </dgm:pt>
    <dgm:pt modelId="{B53DFB8C-CCBE-485A-B554-FCEB3A18B689}" type="pres">
      <dgm:prSet presAssocID="{86A51799-25F4-4A10-9AFD-FEF1D1FCE877}" presName="compNode" presStyleCnt="0"/>
      <dgm:spPr/>
    </dgm:pt>
    <dgm:pt modelId="{E00F8BBA-3C0A-4B26-AAC6-1D6683308104}" type="pres">
      <dgm:prSet presAssocID="{86A51799-25F4-4A10-9AFD-FEF1D1FCE877}" presName="bgRect" presStyleLbl="bgShp" presStyleIdx="2" presStyleCnt="5"/>
      <dgm:spPr>
        <a:xfrm>
          <a:off x="0" y="2453027"/>
          <a:ext cx="6513603" cy="979371"/>
        </a:xfrm>
        <a:prstGeom prst="roundRect">
          <a:avLst>
            <a:gd name="adj" fmla="val 10000"/>
          </a:avLst>
        </a:prstGeom>
        <a:solidFill>
          <a:srgbClr val="029676">
            <a:hueOff val="0"/>
            <a:satOff val="0"/>
            <a:lumOff val="0"/>
            <a:alphaOff val="0"/>
          </a:srgbClr>
        </a:solidFill>
        <a:ln>
          <a:noFill/>
        </a:ln>
        <a:effectLst/>
      </dgm:spPr>
    </dgm:pt>
    <dgm:pt modelId="{07C022B4-239A-4FC3-A375-38CA374D474F}" type="pres">
      <dgm:prSet presAssocID="{86A51799-25F4-4A10-9AFD-FEF1D1FCE877}" presName="iconRect" presStyleLbl="node1" presStyleIdx="2" presStyleCnt="5"/>
      <dgm:spPr>
        <a:xfrm>
          <a:off x="296259" y="2673385"/>
          <a:ext cx="538654" cy="538654"/>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gm:spPr>
      <dgm:extLst>
        <a:ext uri="{E40237B7-FDA0-4F09-8148-C483321AD2D9}">
          <dgm14:cNvPr xmlns:dgm14="http://schemas.microsoft.com/office/drawing/2010/diagram" id="0" name="" descr="Bar Graph with Downward Trend"/>
        </a:ext>
      </dgm:extLst>
    </dgm:pt>
    <dgm:pt modelId="{C4126C96-3EC5-4796-A3E1-6B75B20D7BA8}" type="pres">
      <dgm:prSet presAssocID="{86A51799-25F4-4A10-9AFD-FEF1D1FCE877}" presName="spaceRect" presStyleCnt="0"/>
      <dgm:spPr/>
    </dgm:pt>
    <dgm:pt modelId="{F1DEF4FE-FC2B-42F9-BB67-CE7A84070BD3}" type="pres">
      <dgm:prSet presAssocID="{86A51799-25F4-4A10-9AFD-FEF1D1FCE877}" presName="parTx" presStyleLbl="revTx" presStyleIdx="2" presStyleCnt="5">
        <dgm:presLayoutVars>
          <dgm:chMax val="0"/>
          <dgm:chPref val="0"/>
        </dgm:presLayoutVars>
      </dgm:prSet>
      <dgm:spPr/>
    </dgm:pt>
    <dgm:pt modelId="{C3EC4144-0377-4FFF-8ADC-2E35EF3E4BCB}" type="pres">
      <dgm:prSet presAssocID="{DC3C19E4-5724-4D1E-96D6-778CCF0A22B6}" presName="sibTrans" presStyleCnt="0"/>
      <dgm:spPr/>
    </dgm:pt>
    <dgm:pt modelId="{AB332389-3549-4E1E-84C9-F2C21E854D58}" type="pres">
      <dgm:prSet presAssocID="{60142A02-D7C6-40E4-B3E6-30C55CFB7C7E}" presName="compNode" presStyleCnt="0"/>
      <dgm:spPr/>
    </dgm:pt>
    <dgm:pt modelId="{263F6FF9-3FE3-4DE8-A9A2-E4462822A335}" type="pres">
      <dgm:prSet presAssocID="{60142A02-D7C6-40E4-B3E6-30C55CFB7C7E}" presName="bgRect" presStyleLbl="bgShp" presStyleIdx="3" presStyleCnt="5"/>
      <dgm:spPr>
        <a:xfrm>
          <a:off x="0" y="3677241"/>
          <a:ext cx="6513603" cy="979371"/>
        </a:xfrm>
        <a:prstGeom prst="roundRect">
          <a:avLst>
            <a:gd name="adj" fmla="val 10000"/>
          </a:avLst>
        </a:prstGeom>
        <a:solidFill>
          <a:srgbClr val="4AB5C4">
            <a:hueOff val="0"/>
            <a:satOff val="0"/>
            <a:lumOff val="0"/>
            <a:alphaOff val="0"/>
          </a:srgbClr>
        </a:solidFill>
        <a:ln>
          <a:noFill/>
        </a:ln>
        <a:effectLst/>
      </dgm:spPr>
    </dgm:pt>
    <dgm:pt modelId="{CA810BFE-98A0-4C07-8036-E60A08359A3F}" type="pres">
      <dgm:prSet presAssocID="{60142A02-D7C6-40E4-B3E6-30C55CFB7C7E}" presName="iconRect" presStyleLbl="node1" presStyleIdx="3" presStyleCnt="5"/>
      <dgm:spPr>
        <a:xfrm>
          <a:off x="296259" y="3897600"/>
          <a:ext cx="538654" cy="538654"/>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gm:spPr>
      <dgm:extLst>
        <a:ext uri="{E40237B7-FDA0-4F09-8148-C483321AD2D9}">
          <dgm14:cNvPr xmlns:dgm14="http://schemas.microsoft.com/office/drawing/2010/diagram" id="0" name="" descr="Dollar"/>
        </a:ext>
      </dgm:extLst>
    </dgm:pt>
    <dgm:pt modelId="{C84E1C5B-9ACB-4CC0-81DA-360997F3B9E0}" type="pres">
      <dgm:prSet presAssocID="{60142A02-D7C6-40E4-B3E6-30C55CFB7C7E}" presName="spaceRect" presStyleCnt="0"/>
      <dgm:spPr/>
    </dgm:pt>
    <dgm:pt modelId="{4E3717D4-6647-4F1F-8EBC-90AC45742BF1}" type="pres">
      <dgm:prSet presAssocID="{60142A02-D7C6-40E4-B3E6-30C55CFB7C7E}" presName="parTx" presStyleLbl="revTx" presStyleIdx="3" presStyleCnt="5">
        <dgm:presLayoutVars>
          <dgm:chMax val="0"/>
          <dgm:chPref val="0"/>
        </dgm:presLayoutVars>
      </dgm:prSet>
      <dgm:spPr/>
    </dgm:pt>
    <dgm:pt modelId="{3E91208A-2AF4-4A7D-80EE-126E02017496}" type="pres">
      <dgm:prSet presAssocID="{FD171356-A1F5-4290-89B9-4DC2ADAB43BC}" presName="sibTrans" presStyleCnt="0"/>
      <dgm:spPr/>
    </dgm:pt>
    <dgm:pt modelId="{EEB6C605-B76B-4517-A8E1-6220EA94D9B9}" type="pres">
      <dgm:prSet presAssocID="{8B06EC34-7F01-4FCD-81B7-5B38A19F1482}" presName="compNode" presStyleCnt="0"/>
      <dgm:spPr/>
    </dgm:pt>
    <dgm:pt modelId="{27A9D5A9-315C-4300-A04B-476ADB207E16}" type="pres">
      <dgm:prSet presAssocID="{8B06EC34-7F01-4FCD-81B7-5B38A19F1482}" presName="bgRect" presStyleLbl="bgShp" presStyleIdx="4" presStyleCnt="5"/>
      <dgm:spPr>
        <a:xfrm>
          <a:off x="0" y="4901456"/>
          <a:ext cx="6513603" cy="979371"/>
        </a:xfrm>
        <a:prstGeom prst="roundRect">
          <a:avLst>
            <a:gd name="adj" fmla="val 10000"/>
          </a:avLst>
        </a:prstGeom>
        <a:solidFill>
          <a:srgbClr val="0989B1">
            <a:hueOff val="0"/>
            <a:satOff val="0"/>
            <a:lumOff val="0"/>
            <a:alphaOff val="0"/>
          </a:srgbClr>
        </a:solidFill>
        <a:ln>
          <a:noFill/>
        </a:ln>
        <a:effectLst/>
      </dgm:spPr>
    </dgm:pt>
    <dgm:pt modelId="{CE9DE65A-0C5B-482E-B5D3-ACBDF14046EC}" type="pres">
      <dgm:prSet presAssocID="{8B06EC34-7F01-4FCD-81B7-5B38A19F1482}" presName="iconRect" presStyleLbl="node1" presStyleIdx="4" presStyleCnt="5"/>
      <dgm:spPr>
        <a:xfrm>
          <a:off x="296259" y="5121814"/>
          <a:ext cx="538654" cy="538654"/>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gm:spPr>
      <dgm:extLst>
        <a:ext uri="{E40237B7-FDA0-4F09-8148-C483321AD2D9}">
          <dgm14:cNvPr xmlns:dgm14="http://schemas.microsoft.com/office/drawing/2010/diagram" id="0" name="" descr="Car"/>
        </a:ext>
      </dgm:extLst>
    </dgm:pt>
    <dgm:pt modelId="{46974B6F-5F3D-4D39-8475-0BB290E7C6C5}" type="pres">
      <dgm:prSet presAssocID="{8B06EC34-7F01-4FCD-81B7-5B38A19F1482}" presName="spaceRect" presStyleCnt="0"/>
      <dgm:spPr/>
    </dgm:pt>
    <dgm:pt modelId="{7497EC5D-9BE1-42D2-8873-91876E49EC0E}" type="pres">
      <dgm:prSet presAssocID="{8B06EC34-7F01-4FCD-81B7-5B38A19F1482}" presName="parTx" presStyleLbl="revTx" presStyleIdx="4" presStyleCnt="5">
        <dgm:presLayoutVars>
          <dgm:chMax val="0"/>
          <dgm:chPref val="0"/>
        </dgm:presLayoutVars>
      </dgm:prSet>
      <dgm:spPr/>
    </dgm:pt>
  </dgm:ptLst>
  <dgm:cxnLst>
    <dgm:cxn modelId="{2C86E804-1A57-4D1A-8B57-D0939A969786}" srcId="{73BE1E95-3832-4C79-BC69-31FBE7A2B2AD}" destId="{36FBB1F0-EE08-4F21-BD8B-D260B7DF2E06}" srcOrd="0" destOrd="0" parTransId="{CB514C37-2CDC-4D56-AD92-F5107ADFB576}" sibTransId="{CD48A276-0966-4CC6-AEE0-5DF65B418F30}"/>
    <dgm:cxn modelId="{2F48110D-6BE4-4388-AF9E-2F50DD5D183C}" srcId="{73BE1E95-3832-4C79-BC69-31FBE7A2B2AD}" destId="{86A51799-25F4-4A10-9AFD-FEF1D1FCE877}" srcOrd="2" destOrd="0" parTransId="{4AB54850-209C-42A7-A85D-F27B410650A6}" sibTransId="{DC3C19E4-5724-4D1E-96D6-778CCF0A22B6}"/>
    <dgm:cxn modelId="{69876824-E002-4FDC-90D1-4C9833346C5A}" srcId="{73BE1E95-3832-4C79-BC69-31FBE7A2B2AD}" destId="{60142A02-D7C6-40E4-B3E6-30C55CFB7C7E}" srcOrd="3" destOrd="0" parTransId="{92182FE5-DABD-482F-BC4E-6DF95E3D4650}" sibTransId="{FD171356-A1F5-4290-89B9-4DC2ADAB43BC}"/>
    <dgm:cxn modelId="{C5729B48-9441-4191-AC90-DA5990B955CC}" type="presOf" srcId="{36FBB1F0-EE08-4F21-BD8B-D260B7DF2E06}" destId="{FF6628EF-35FB-4538-8B5F-5A603493885F}" srcOrd="0" destOrd="0" presId="urn:microsoft.com/office/officeart/2018/2/layout/IconVerticalSolidList"/>
    <dgm:cxn modelId="{F5E74B59-596A-4110-899E-3F7B7E61A932}" srcId="{73BE1E95-3832-4C79-BC69-31FBE7A2B2AD}" destId="{4E8170E6-0644-484F-891E-E0F2280D0D07}" srcOrd="1" destOrd="0" parTransId="{4725611A-736E-4FF3-B2DF-03850941FD90}" sibTransId="{059CE575-FCB9-4046-BCD2-68B4FCD1A5A8}"/>
    <dgm:cxn modelId="{FD2BC47F-2433-4C25-83CA-8BB488E0DC0B}" type="presOf" srcId="{8B06EC34-7F01-4FCD-81B7-5B38A19F1482}" destId="{7497EC5D-9BE1-42D2-8873-91876E49EC0E}" srcOrd="0" destOrd="0" presId="urn:microsoft.com/office/officeart/2018/2/layout/IconVerticalSolidList"/>
    <dgm:cxn modelId="{C195F885-1E43-4D8F-B89D-9D6B66B71A12}" srcId="{73BE1E95-3832-4C79-BC69-31FBE7A2B2AD}" destId="{8B06EC34-7F01-4FCD-81B7-5B38A19F1482}" srcOrd="4" destOrd="0" parTransId="{93924821-8481-4AC3-B01F-74DB51556F89}" sibTransId="{009AC772-4D59-4305-81CB-157727084DEC}"/>
    <dgm:cxn modelId="{1A190391-872A-4A0D-822A-970858A58FCC}" type="presOf" srcId="{86A51799-25F4-4A10-9AFD-FEF1D1FCE877}" destId="{F1DEF4FE-FC2B-42F9-BB67-CE7A84070BD3}" srcOrd="0" destOrd="0" presId="urn:microsoft.com/office/officeart/2018/2/layout/IconVerticalSolidList"/>
    <dgm:cxn modelId="{409643A1-7B7F-4004-8843-89F8CC415A36}" type="presOf" srcId="{73BE1E95-3832-4C79-BC69-31FBE7A2B2AD}" destId="{2BFC527E-8D56-4408-817F-8263FAE5D26A}" srcOrd="0" destOrd="0" presId="urn:microsoft.com/office/officeart/2018/2/layout/IconVerticalSolidList"/>
    <dgm:cxn modelId="{81F2FED0-6DC2-4308-9846-C2BDD6624F16}" type="presOf" srcId="{4E8170E6-0644-484F-891E-E0F2280D0D07}" destId="{8CFEFCD3-E687-4A83-A04F-73A167FEA053}" srcOrd="0" destOrd="0" presId="urn:microsoft.com/office/officeart/2018/2/layout/IconVerticalSolidList"/>
    <dgm:cxn modelId="{5CC2ABF1-0C51-44AE-A778-BEB0967B7846}" type="presOf" srcId="{60142A02-D7C6-40E4-B3E6-30C55CFB7C7E}" destId="{4E3717D4-6647-4F1F-8EBC-90AC45742BF1}" srcOrd="0" destOrd="0" presId="urn:microsoft.com/office/officeart/2018/2/layout/IconVerticalSolidList"/>
    <dgm:cxn modelId="{04BA08D1-1DEB-46FD-958F-C676CD5D7D23}" type="presParOf" srcId="{2BFC527E-8D56-4408-817F-8263FAE5D26A}" destId="{DA5C3672-730F-47BB-ADD9-782F549D4EAF}" srcOrd="0" destOrd="0" presId="urn:microsoft.com/office/officeart/2018/2/layout/IconVerticalSolidList"/>
    <dgm:cxn modelId="{536C0981-176A-4B06-A40E-E326C9B205B3}" type="presParOf" srcId="{DA5C3672-730F-47BB-ADD9-782F549D4EAF}" destId="{67FFFC29-4FB8-458B-B2D7-9D6B5327C9B8}" srcOrd="0" destOrd="0" presId="urn:microsoft.com/office/officeart/2018/2/layout/IconVerticalSolidList"/>
    <dgm:cxn modelId="{5FE20DA2-D1BF-4F13-9E04-82699A639B50}" type="presParOf" srcId="{DA5C3672-730F-47BB-ADD9-782F549D4EAF}" destId="{7F80CAE4-7BFD-4AB1-8944-2B83F0B0BC4C}" srcOrd="1" destOrd="0" presId="urn:microsoft.com/office/officeart/2018/2/layout/IconVerticalSolidList"/>
    <dgm:cxn modelId="{83D32C99-BC31-4EB5-BA4C-3F686A23F77A}" type="presParOf" srcId="{DA5C3672-730F-47BB-ADD9-782F549D4EAF}" destId="{85E2D0E5-ADBF-4691-AE84-965A9BC07C7D}" srcOrd="2" destOrd="0" presId="urn:microsoft.com/office/officeart/2018/2/layout/IconVerticalSolidList"/>
    <dgm:cxn modelId="{32E6B7BD-43C8-47D4-B897-D8BDC08F13B0}" type="presParOf" srcId="{DA5C3672-730F-47BB-ADD9-782F549D4EAF}" destId="{FF6628EF-35FB-4538-8B5F-5A603493885F}" srcOrd="3" destOrd="0" presId="urn:microsoft.com/office/officeart/2018/2/layout/IconVerticalSolidList"/>
    <dgm:cxn modelId="{F19BE6EA-0EA4-4D8E-8365-3EDE18391CD4}" type="presParOf" srcId="{2BFC527E-8D56-4408-817F-8263FAE5D26A}" destId="{99DC4751-9331-426C-B097-E1A40C90AC8D}" srcOrd="1" destOrd="0" presId="urn:microsoft.com/office/officeart/2018/2/layout/IconVerticalSolidList"/>
    <dgm:cxn modelId="{6CE45B4F-579B-4683-BA25-1D2E60E1CD31}" type="presParOf" srcId="{2BFC527E-8D56-4408-817F-8263FAE5D26A}" destId="{615F4A67-D435-4683-9C9B-263BEDF107B5}" srcOrd="2" destOrd="0" presId="urn:microsoft.com/office/officeart/2018/2/layout/IconVerticalSolidList"/>
    <dgm:cxn modelId="{42A9A9CA-37C1-4172-8F32-3EF3A570E838}" type="presParOf" srcId="{615F4A67-D435-4683-9C9B-263BEDF107B5}" destId="{C094CBD2-A8B9-44FC-B42E-457F1FE441B3}" srcOrd="0" destOrd="0" presId="urn:microsoft.com/office/officeart/2018/2/layout/IconVerticalSolidList"/>
    <dgm:cxn modelId="{5E16EB81-E176-400A-9EB8-97082E569288}" type="presParOf" srcId="{615F4A67-D435-4683-9C9B-263BEDF107B5}" destId="{CB913DB6-F2AE-451E-9AF6-15DBC7080EFD}" srcOrd="1" destOrd="0" presId="urn:microsoft.com/office/officeart/2018/2/layout/IconVerticalSolidList"/>
    <dgm:cxn modelId="{C9141863-8DC5-46C2-BDCA-3BF40D9C5496}" type="presParOf" srcId="{615F4A67-D435-4683-9C9B-263BEDF107B5}" destId="{6C0EB4BB-2D04-4098-9957-A428D1C3281F}" srcOrd="2" destOrd="0" presId="urn:microsoft.com/office/officeart/2018/2/layout/IconVerticalSolidList"/>
    <dgm:cxn modelId="{95D39BF4-473D-45E2-A63C-F9E7006DFF8A}" type="presParOf" srcId="{615F4A67-D435-4683-9C9B-263BEDF107B5}" destId="{8CFEFCD3-E687-4A83-A04F-73A167FEA053}" srcOrd="3" destOrd="0" presId="urn:microsoft.com/office/officeart/2018/2/layout/IconVerticalSolidList"/>
    <dgm:cxn modelId="{DC6D86A6-8957-4B20-AFF6-20368893176D}" type="presParOf" srcId="{2BFC527E-8D56-4408-817F-8263FAE5D26A}" destId="{EEA829D9-787B-4773-B64E-2829A8EB62F7}" srcOrd="3" destOrd="0" presId="urn:microsoft.com/office/officeart/2018/2/layout/IconVerticalSolidList"/>
    <dgm:cxn modelId="{AD227535-6B75-4D34-A7E0-87AC8744B4D3}" type="presParOf" srcId="{2BFC527E-8D56-4408-817F-8263FAE5D26A}" destId="{B53DFB8C-CCBE-485A-B554-FCEB3A18B689}" srcOrd="4" destOrd="0" presId="urn:microsoft.com/office/officeart/2018/2/layout/IconVerticalSolidList"/>
    <dgm:cxn modelId="{E108E3CF-6BE9-4570-B966-F3511F115AB2}" type="presParOf" srcId="{B53DFB8C-CCBE-485A-B554-FCEB3A18B689}" destId="{E00F8BBA-3C0A-4B26-AAC6-1D6683308104}" srcOrd="0" destOrd="0" presId="urn:microsoft.com/office/officeart/2018/2/layout/IconVerticalSolidList"/>
    <dgm:cxn modelId="{FD704710-6AFF-4530-8B04-D968EB942900}" type="presParOf" srcId="{B53DFB8C-CCBE-485A-B554-FCEB3A18B689}" destId="{07C022B4-239A-4FC3-A375-38CA374D474F}" srcOrd="1" destOrd="0" presId="urn:microsoft.com/office/officeart/2018/2/layout/IconVerticalSolidList"/>
    <dgm:cxn modelId="{0955A1D9-8D7A-44B3-B43B-6C8589C990DD}" type="presParOf" srcId="{B53DFB8C-CCBE-485A-B554-FCEB3A18B689}" destId="{C4126C96-3EC5-4796-A3E1-6B75B20D7BA8}" srcOrd="2" destOrd="0" presId="urn:microsoft.com/office/officeart/2018/2/layout/IconVerticalSolidList"/>
    <dgm:cxn modelId="{A48DC78C-78F1-4960-9833-B29AF96A1CC5}" type="presParOf" srcId="{B53DFB8C-CCBE-485A-B554-FCEB3A18B689}" destId="{F1DEF4FE-FC2B-42F9-BB67-CE7A84070BD3}" srcOrd="3" destOrd="0" presId="urn:microsoft.com/office/officeart/2018/2/layout/IconVerticalSolidList"/>
    <dgm:cxn modelId="{1D434130-91D0-4A4C-9227-BEFAE9BA0B60}" type="presParOf" srcId="{2BFC527E-8D56-4408-817F-8263FAE5D26A}" destId="{C3EC4144-0377-4FFF-8ADC-2E35EF3E4BCB}" srcOrd="5" destOrd="0" presId="urn:microsoft.com/office/officeart/2018/2/layout/IconVerticalSolidList"/>
    <dgm:cxn modelId="{4B525DA2-FA28-42A8-8A89-23085EFC0678}" type="presParOf" srcId="{2BFC527E-8D56-4408-817F-8263FAE5D26A}" destId="{AB332389-3549-4E1E-84C9-F2C21E854D58}" srcOrd="6" destOrd="0" presId="urn:microsoft.com/office/officeart/2018/2/layout/IconVerticalSolidList"/>
    <dgm:cxn modelId="{A98CB083-4522-4AB6-8C57-BA4E1D69B74E}" type="presParOf" srcId="{AB332389-3549-4E1E-84C9-F2C21E854D58}" destId="{263F6FF9-3FE3-4DE8-A9A2-E4462822A335}" srcOrd="0" destOrd="0" presId="urn:microsoft.com/office/officeart/2018/2/layout/IconVerticalSolidList"/>
    <dgm:cxn modelId="{FB5ECAD2-A17C-4647-B202-C9EA220B3C93}" type="presParOf" srcId="{AB332389-3549-4E1E-84C9-F2C21E854D58}" destId="{CA810BFE-98A0-4C07-8036-E60A08359A3F}" srcOrd="1" destOrd="0" presId="urn:microsoft.com/office/officeart/2018/2/layout/IconVerticalSolidList"/>
    <dgm:cxn modelId="{D1BDF663-4C8D-48CC-AC12-EFE22A47AF72}" type="presParOf" srcId="{AB332389-3549-4E1E-84C9-F2C21E854D58}" destId="{C84E1C5B-9ACB-4CC0-81DA-360997F3B9E0}" srcOrd="2" destOrd="0" presId="urn:microsoft.com/office/officeart/2018/2/layout/IconVerticalSolidList"/>
    <dgm:cxn modelId="{AC7A03E5-F708-4B3B-A856-60ABF8AB5A9D}" type="presParOf" srcId="{AB332389-3549-4E1E-84C9-F2C21E854D58}" destId="{4E3717D4-6647-4F1F-8EBC-90AC45742BF1}" srcOrd="3" destOrd="0" presId="urn:microsoft.com/office/officeart/2018/2/layout/IconVerticalSolidList"/>
    <dgm:cxn modelId="{B20987DC-4C19-47A8-9531-28ACA7BFF377}" type="presParOf" srcId="{2BFC527E-8D56-4408-817F-8263FAE5D26A}" destId="{3E91208A-2AF4-4A7D-80EE-126E02017496}" srcOrd="7" destOrd="0" presId="urn:microsoft.com/office/officeart/2018/2/layout/IconVerticalSolidList"/>
    <dgm:cxn modelId="{081BD7FC-AA4F-43F1-84EA-C394A6D7D11A}" type="presParOf" srcId="{2BFC527E-8D56-4408-817F-8263FAE5D26A}" destId="{EEB6C605-B76B-4517-A8E1-6220EA94D9B9}" srcOrd="8" destOrd="0" presId="urn:microsoft.com/office/officeart/2018/2/layout/IconVerticalSolidList"/>
    <dgm:cxn modelId="{AC3F507D-8E58-47CB-A186-D68862E7883A}" type="presParOf" srcId="{EEB6C605-B76B-4517-A8E1-6220EA94D9B9}" destId="{27A9D5A9-315C-4300-A04B-476ADB207E16}" srcOrd="0" destOrd="0" presId="urn:microsoft.com/office/officeart/2018/2/layout/IconVerticalSolidList"/>
    <dgm:cxn modelId="{2632DEC8-36F4-45C8-BCD3-DE71AE333D08}" type="presParOf" srcId="{EEB6C605-B76B-4517-A8E1-6220EA94D9B9}" destId="{CE9DE65A-0C5B-482E-B5D3-ACBDF14046EC}" srcOrd="1" destOrd="0" presId="urn:microsoft.com/office/officeart/2018/2/layout/IconVerticalSolidList"/>
    <dgm:cxn modelId="{22DE4698-DE58-4AA7-A714-BCA3806FD6AA}" type="presParOf" srcId="{EEB6C605-B76B-4517-A8E1-6220EA94D9B9}" destId="{46974B6F-5F3D-4D39-8475-0BB290E7C6C5}" srcOrd="2" destOrd="0" presId="urn:microsoft.com/office/officeart/2018/2/layout/IconVerticalSolidList"/>
    <dgm:cxn modelId="{A9C33C84-988A-436A-82A1-59DD48426C35}" type="presParOf" srcId="{EEB6C605-B76B-4517-A8E1-6220EA94D9B9}" destId="{7497EC5D-9BE1-42D2-8873-91876E49EC0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3BE1E95-3832-4C79-BC69-31FBE7A2B2AD}"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36FBB1F0-EE08-4F21-BD8B-D260B7DF2E06}">
      <dgm:prSet/>
      <dgm:spPr>
        <a:xfrm>
          <a:off x="1131174" y="4597"/>
          <a:ext cx="5382429" cy="979371"/>
        </a:xfrm>
        <a:prstGeom prst="rect">
          <a:avLst/>
        </a:prstGeom>
        <a:noFill/>
        <a:ln>
          <a:noFill/>
        </a:ln>
        <a:effectLst/>
      </dgm:spPr>
      <dgm:t>
        <a:bodyPr/>
        <a:lstStyle/>
        <a:p>
          <a:pPr>
            <a:lnSpc>
              <a:spcPct val="100000"/>
            </a:lnSpc>
            <a:buNone/>
          </a:pPr>
          <a:r>
            <a:rPr lang="en-ZA" dirty="0">
              <a:latin typeface="+mj-lt"/>
            </a:rPr>
            <a:t>Tanzania’s GDP growth rate averaged 6.3% over the period 2009 to 2018</a:t>
          </a:r>
          <a:endParaRPr lang="en-US" dirty="0">
            <a:solidFill>
              <a:sysClr val="window" lastClr="FFFFFF">
                <a:hueOff val="0"/>
                <a:satOff val="0"/>
                <a:lumOff val="0"/>
                <a:alphaOff val="0"/>
              </a:sysClr>
            </a:solidFill>
            <a:latin typeface="+mj-lt"/>
            <a:ea typeface="+mn-ea"/>
            <a:cs typeface="+mn-cs"/>
          </a:endParaRPr>
        </a:p>
      </dgm:t>
    </dgm:pt>
    <dgm:pt modelId="{CB514C37-2CDC-4D56-AD92-F5107ADFB576}" type="parTrans" cxnId="{2C86E804-1A57-4D1A-8B57-D0939A969786}">
      <dgm:prSet/>
      <dgm:spPr/>
      <dgm:t>
        <a:bodyPr/>
        <a:lstStyle/>
        <a:p>
          <a:endParaRPr lang="en-US" sz="2800">
            <a:latin typeface="+mj-lt"/>
          </a:endParaRPr>
        </a:p>
      </dgm:t>
    </dgm:pt>
    <dgm:pt modelId="{CD48A276-0966-4CC6-AEE0-5DF65B418F30}" type="sibTrans" cxnId="{2C86E804-1A57-4D1A-8B57-D0939A969786}">
      <dgm:prSet/>
      <dgm:spPr/>
      <dgm:t>
        <a:bodyPr/>
        <a:lstStyle/>
        <a:p>
          <a:endParaRPr lang="en-US">
            <a:latin typeface="+mj-lt"/>
          </a:endParaRPr>
        </a:p>
      </dgm:t>
    </dgm:pt>
    <dgm:pt modelId="{4E8170E6-0644-484F-891E-E0F2280D0D07}">
      <dgm:prSet/>
      <dgm:spPr>
        <a:xfrm>
          <a:off x="1131174" y="1228812"/>
          <a:ext cx="5382429" cy="979371"/>
        </a:xfrm>
        <a:prstGeom prst="rect">
          <a:avLst/>
        </a:prstGeom>
        <a:noFill/>
        <a:ln>
          <a:noFill/>
        </a:ln>
        <a:effectLst/>
      </dgm:spPr>
      <dgm:t>
        <a:bodyPr/>
        <a:lstStyle/>
        <a:p>
          <a:pPr>
            <a:lnSpc>
              <a:spcPct val="100000"/>
            </a:lnSpc>
            <a:buNone/>
          </a:pPr>
          <a:r>
            <a:rPr lang="en-US" dirty="0">
              <a:solidFill>
                <a:sysClr val="window" lastClr="FFFFFF">
                  <a:hueOff val="0"/>
                  <a:satOff val="0"/>
                  <a:lumOff val="0"/>
                  <a:alphaOff val="0"/>
                </a:sysClr>
              </a:solidFill>
              <a:latin typeface="+mj-lt"/>
              <a:ea typeface="+mn-ea"/>
              <a:cs typeface="+mn-cs"/>
            </a:rPr>
            <a:t>Tanzania’s automotive trade deficit was </a:t>
          </a:r>
          <a:r>
            <a:rPr lang="en-ZA" dirty="0">
              <a:solidFill>
                <a:sysClr val="window" lastClr="FFFFFF">
                  <a:hueOff val="0"/>
                  <a:satOff val="0"/>
                  <a:lumOff val="0"/>
                  <a:alphaOff val="0"/>
                </a:sysClr>
              </a:solidFill>
              <a:latin typeface="+mj-lt"/>
              <a:ea typeface="+mn-ea"/>
              <a:cs typeface="+mn-cs"/>
            </a:rPr>
            <a:t>$369 million in 2018</a:t>
          </a:r>
          <a:endParaRPr lang="en-US" dirty="0">
            <a:solidFill>
              <a:sysClr val="window" lastClr="FFFFFF">
                <a:hueOff val="0"/>
                <a:satOff val="0"/>
                <a:lumOff val="0"/>
                <a:alphaOff val="0"/>
              </a:sysClr>
            </a:solidFill>
            <a:latin typeface="+mj-lt"/>
            <a:ea typeface="+mn-ea"/>
            <a:cs typeface="+mn-cs"/>
          </a:endParaRPr>
        </a:p>
      </dgm:t>
    </dgm:pt>
    <dgm:pt modelId="{4725611A-736E-4FF3-B2DF-03850941FD90}" type="parTrans" cxnId="{F5E74B59-596A-4110-899E-3F7B7E61A932}">
      <dgm:prSet/>
      <dgm:spPr/>
      <dgm:t>
        <a:bodyPr/>
        <a:lstStyle/>
        <a:p>
          <a:endParaRPr lang="en-US" sz="2800">
            <a:latin typeface="+mj-lt"/>
          </a:endParaRPr>
        </a:p>
      </dgm:t>
    </dgm:pt>
    <dgm:pt modelId="{059CE575-FCB9-4046-BCD2-68B4FCD1A5A8}" type="sibTrans" cxnId="{F5E74B59-596A-4110-899E-3F7B7E61A932}">
      <dgm:prSet/>
      <dgm:spPr/>
      <dgm:t>
        <a:bodyPr/>
        <a:lstStyle/>
        <a:p>
          <a:endParaRPr lang="en-US">
            <a:latin typeface="+mj-lt"/>
          </a:endParaRPr>
        </a:p>
      </dgm:t>
    </dgm:pt>
    <dgm:pt modelId="{86A51799-25F4-4A10-9AFD-FEF1D1FCE877}">
      <dgm:prSet/>
      <dgm:spPr>
        <a:xfrm>
          <a:off x="1131174" y="2453027"/>
          <a:ext cx="5382429" cy="979371"/>
        </a:xfrm>
        <a:prstGeom prst="rect">
          <a:avLst/>
        </a:prstGeom>
        <a:noFill/>
        <a:ln>
          <a:noFill/>
        </a:ln>
        <a:effectLst/>
      </dgm:spPr>
      <dgm:t>
        <a:bodyPr/>
        <a:lstStyle/>
        <a:p>
          <a:pPr>
            <a:lnSpc>
              <a:spcPct val="100000"/>
            </a:lnSpc>
            <a:buNone/>
          </a:pPr>
          <a:r>
            <a:rPr lang="en-US" dirty="0">
              <a:solidFill>
                <a:sysClr val="window" lastClr="FFFFFF">
                  <a:hueOff val="0"/>
                  <a:satOff val="0"/>
                  <a:lumOff val="0"/>
                  <a:alphaOff val="0"/>
                </a:sysClr>
              </a:solidFill>
              <a:latin typeface="+mj-lt"/>
              <a:ea typeface="+mn-ea"/>
              <a:cs typeface="+mn-cs"/>
            </a:rPr>
            <a:t>High levels of imported vehicles continues to put a strain on foreign currency reserves</a:t>
          </a:r>
        </a:p>
      </dgm:t>
    </dgm:pt>
    <dgm:pt modelId="{4AB54850-209C-42A7-A85D-F27B410650A6}" type="parTrans" cxnId="{2F48110D-6BE4-4388-AF9E-2F50DD5D183C}">
      <dgm:prSet/>
      <dgm:spPr/>
      <dgm:t>
        <a:bodyPr/>
        <a:lstStyle/>
        <a:p>
          <a:endParaRPr lang="en-US" sz="2800">
            <a:latin typeface="+mj-lt"/>
          </a:endParaRPr>
        </a:p>
      </dgm:t>
    </dgm:pt>
    <dgm:pt modelId="{DC3C19E4-5724-4D1E-96D6-778CCF0A22B6}" type="sibTrans" cxnId="{2F48110D-6BE4-4388-AF9E-2F50DD5D183C}">
      <dgm:prSet/>
      <dgm:spPr/>
      <dgm:t>
        <a:bodyPr/>
        <a:lstStyle/>
        <a:p>
          <a:endParaRPr lang="en-US">
            <a:latin typeface="+mj-lt"/>
          </a:endParaRPr>
        </a:p>
      </dgm:t>
    </dgm:pt>
    <dgm:pt modelId="{60142A02-D7C6-40E4-B3E6-30C55CFB7C7E}">
      <dgm:prSet/>
      <dgm:spPr>
        <a:xfrm>
          <a:off x="1131174" y="3677241"/>
          <a:ext cx="5382429" cy="979371"/>
        </a:xfrm>
        <a:prstGeom prst="rect">
          <a:avLst/>
        </a:prstGeom>
        <a:noFill/>
        <a:ln>
          <a:noFill/>
        </a:ln>
        <a:effectLst/>
      </dgm:spPr>
      <dgm:t>
        <a:bodyPr/>
        <a:lstStyle/>
        <a:p>
          <a:pPr>
            <a:lnSpc>
              <a:spcPct val="100000"/>
            </a:lnSpc>
            <a:buNone/>
          </a:pPr>
          <a:r>
            <a:rPr lang="en-US" dirty="0">
              <a:solidFill>
                <a:sysClr val="window" lastClr="FFFFFF">
                  <a:hueOff val="0"/>
                  <a:satOff val="0"/>
                  <a:lumOff val="0"/>
                  <a:alphaOff val="0"/>
                </a:sysClr>
              </a:solidFill>
              <a:latin typeface="+mj-lt"/>
              <a:ea typeface="+mn-ea"/>
              <a:cs typeface="+mn-cs"/>
            </a:rPr>
            <a:t>5,25% of the adult population earns &gt;$10,000, this is </a:t>
          </a:r>
          <a:r>
            <a:rPr lang="en-ZA" dirty="0">
              <a:solidFill>
                <a:sysClr val="window" lastClr="FFFFFF">
                  <a:hueOff val="0"/>
                  <a:satOff val="0"/>
                  <a:lumOff val="0"/>
                  <a:alphaOff val="0"/>
                </a:sysClr>
              </a:solidFill>
              <a:latin typeface="+mj-lt"/>
              <a:ea typeface="+mn-ea"/>
              <a:cs typeface="+mn-cs"/>
            </a:rPr>
            <a:t>1.34 million adults</a:t>
          </a:r>
          <a:endParaRPr lang="en-US" dirty="0">
            <a:solidFill>
              <a:sysClr val="window" lastClr="FFFFFF">
                <a:hueOff val="0"/>
                <a:satOff val="0"/>
                <a:lumOff val="0"/>
                <a:alphaOff val="0"/>
              </a:sysClr>
            </a:solidFill>
            <a:latin typeface="+mj-lt"/>
            <a:ea typeface="+mn-ea"/>
            <a:cs typeface="+mn-cs"/>
          </a:endParaRPr>
        </a:p>
      </dgm:t>
    </dgm:pt>
    <dgm:pt modelId="{92182FE5-DABD-482F-BC4E-6DF95E3D4650}" type="parTrans" cxnId="{69876824-E002-4FDC-90D1-4C9833346C5A}">
      <dgm:prSet/>
      <dgm:spPr/>
      <dgm:t>
        <a:bodyPr/>
        <a:lstStyle/>
        <a:p>
          <a:endParaRPr lang="en-US" sz="2800">
            <a:latin typeface="+mj-lt"/>
          </a:endParaRPr>
        </a:p>
      </dgm:t>
    </dgm:pt>
    <dgm:pt modelId="{FD171356-A1F5-4290-89B9-4DC2ADAB43BC}" type="sibTrans" cxnId="{69876824-E002-4FDC-90D1-4C9833346C5A}">
      <dgm:prSet/>
      <dgm:spPr/>
      <dgm:t>
        <a:bodyPr/>
        <a:lstStyle/>
        <a:p>
          <a:endParaRPr lang="en-US">
            <a:latin typeface="+mj-lt"/>
          </a:endParaRPr>
        </a:p>
      </dgm:t>
    </dgm:pt>
    <dgm:pt modelId="{8B06EC34-7F01-4FCD-81B7-5B38A19F1482}">
      <dgm:prSet/>
      <dgm:spPr>
        <a:xfrm>
          <a:off x="1131174" y="4901456"/>
          <a:ext cx="5382429" cy="979371"/>
        </a:xfrm>
        <a:prstGeom prst="rect">
          <a:avLst/>
        </a:prstGeom>
        <a:noFill/>
        <a:ln>
          <a:noFill/>
        </a:ln>
        <a:effectLst/>
      </dgm:spPr>
      <dgm:t>
        <a:bodyPr/>
        <a:lstStyle/>
        <a:p>
          <a:pPr>
            <a:lnSpc>
              <a:spcPct val="100000"/>
            </a:lnSpc>
            <a:buNone/>
          </a:pPr>
          <a:r>
            <a:rPr lang="en-US" dirty="0">
              <a:solidFill>
                <a:sysClr val="window" lastClr="FFFFFF">
                  <a:hueOff val="0"/>
                  <a:satOff val="0"/>
                  <a:lumOff val="0"/>
                  <a:alphaOff val="0"/>
                </a:sysClr>
              </a:solidFill>
              <a:latin typeface="+mj-lt"/>
              <a:ea typeface="+mn-ea"/>
              <a:cs typeface="+mn-cs"/>
            </a:rPr>
            <a:t>Only 4,500 new vehicles were sold in 2018. This is due to pre-owned vehicle capturing the market</a:t>
          </a:r>
        </a:p>
      </dgm:t>
    </dgm:pt>
    <dgm:pt modelId="{93924821-8481-4AC3-B01F-74DB51556F89}" type="parTrans" cxnId="{C195F885-1E43-4D8F-B89D-9D6B66B71A12}">
      <dgm:prSet/>
      <dgm:spPr/>
      <dgm:t>
        <a:bodyPr/>
        <a:lstStyle/>
        <a:p>
          <a:endParaRPr lang="en-US" sz="2800">
            <a:latin typeface="+mj-lt"/>
          </a:endParaRPr>
        </a:p>
      </dgm:t>
    </dgm:pt>
    <dgm:pt modelId="{009AC772-4D59-4305-81CB-157727084DEC}" type="sibTrans" cxnId="{C195F885-1E43-4D8F-B89D-9D6B66B71A12}">
      <dgm:prSet/>
      <dgm:spPr/>
      <dgm:t>
        <a:bodyPr/>
        <a:lstStyle/>
        <a:p>
          <a:endParaRPr lang="en-US">
            <a:latin typeface="+mj-lt"/>
          </a:endParaRPr>
        </a:p>
      </dgm:t>
    </dgm:pt>
    <dgm:pt modelId="{2BFC527E-8D56-4408-817F-8263FAE5D26A}" type="pres">
      <dgm:prSet presAssocID="{73BE1E95-3832-4C79-BC69-31FBE7A2B2AD}" presName="root" presStyleCnt="0">
        <dgm:presLayoutVars>
          <dgm:dir/>
          <dgm:resizeHandles val="exact"/>
        </dgm:presLayoutVars>
      </dgm:prSet>
      <dgm:spPr/>
    </dgm:pt>
    <dgm:pt modelId="{DA5C3672-730F-47BB-ADD9-782F549D4EAF}" type="pres">
      <dgm:prSet presAssocID="{36FBB1F0-EE08-4F21-BD8B-D260B7DF2E06}" presName="compNode" presStyleCnt="0"/>
      <dgm:spPr/>
    </dgm:pt>
    <dgm:pt modelId="{67FFFC29-4FB8-458B-B2D7-9D6B5327C9B8}" type="pres">
      <dgm:prSet presAssocID="{36FBB1F0-EE08-4F21-BD8B-D260B7DF2E06}" presName="bgRect" presStyleLbl="bgShp" presStyleIdx="0" presStyleCnt="5"/>
      <dgm:spPr>
        <a:xfrm>
          <a:off x="0" y="4597"/>
          <a:ext cx="6513603" cy="979371"/>
        </a:xfrm>
        <a:prstGeom prst="roundRect">
          <a:avLst>
            <a:gd name="adj" fmla="val 10000"/>
          </a:avLst>
        </a:prstGeom>
        <a:solidFill>
          <a:srgbClr val="8AB833">
            <a:hueOff val="0"/>
            <a:satOff val="0"/>
            <a:lumOff val="0"/>
            <a:alphaOff val="0"/>
          </a:srgbClr>
        </a:solidFill>
        <a:ln>
          <a:noFill/>
        </a:ln>
        <a:effectLst/>
      </dgm:spPr>
    </dgm:pt>
    <dgm:pt modelId="{7F80CAE4-7BFD-4AB1-8944-2B83F0B0BC4C}" type="pres">
      <dgm:prSet presAssocID="{36FBB1F0-EE08-4F21-BD8B-D260B7DF2E06}" presName="iconRect" presStyleLbl="node1" presStyleIdx="0" presStyleCnt="5"/>
      <dgm:spPr>
        <a:xfrm>
          <a:off x="296259" y="224956"/>
          <a:ext cx="538654" cy="53865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gm:spPr>
      <dgm:extLst>
        <a:ext uri="{E40237B7-FDA0-4F09-8148-C483321AD2D9}">
          <dgm14:cNvPr xmlns:dgm14="http://schemas.microsoft.com/office/drawing/2010/diagram" id="0" name="" descr="Bitcoin"/>
        </a:ext>
      </dgm:extLst>
    </dgm:pt>
    <dgm:pt modelId="{85E2D0E5-ADBF-4691-AE84-965A9BC07C7D}" type="pres">
      <dgm:prSet presAssocID="{36FBB1F0-EE08-4F21-BD8B-D260B7DF2E06}" presName="spaceRect" presStyleCnt="0"/>
      <dgm:spPr/>
    </dgm:pt>
    <dgm:pt modelId="{FF6628EF-35FB-4538-8B5F-5A603493885F}" type="pres">
      <dgm:prSet presAssocID="{36FBB1F0-EE08-4F21-BD8B-D260B7DF2E06}" presName="parTx" presStyleLbl="revTx" presStyleIdx="0" presStyleCnt="5">
        <dgm:presLayoutVars>
          <dgm:chMax val="0"/>
          <dgm:chPref val="0"/>
        </dgm:presLayoutVars>
      </dgm:prSet>
      <dgm:spPr/>
    </dgm:pt>
    <dgm:pt modelId="{99DC4751-9331-426C-B097-E1A40C90AC8D}" type="pres">
      <dgm:prSet presAssocID="{CD48A276-0966-4CC6-AEE0-5DF65B418F30}" presName="sibTrans" presStyleCnt="0"/>
      <dgm:spPr/>
    </dgm:pt>
    <dgm:pt modelId="{615F4A67-D435-4683-9C9B-263BEDF107B5}" type="pres">
      <dgm:prSet presAssocID="{4E8170E6-0644-484F-891E-E0F2280D0D07}" presName="compNode" presStyleCnt="0"/>
      <dgm:spPr/>
    </dgm:pt>
    <dgm:pt modelId="{C094CBD2-A8B9-44FC-B42E-457F1FE441B3}" type="pres">
      <dgm:prSet presAssocID="{4E8170E6-0644-484F-891E-E0F2280D0D07}" presName="bgRect" presStyleLbl="bgShp" presStyleIdx="1" presStyleCnt="5"/>
      <dgm:spPr>
        <a:xfrm>
          <a:off x="0" y="1228812"/>
          <a:ext cx="6513603" cy="979371"/>
        </a:xfrm>
        <a:prstGeom prst="roundRect">
          <a:avLst>
            <a:gd name="adj" fmla="val 10000"/>
          </a:avLst>
        </a:prstGeom>
        <a:solidFill>
          <a:srgbClr val="C0CF3A">
            <a:hueOff val="0"/>
            <a:satOff val="0"/>
            <a:lumOff val="0"/>
            <a:alphaOff val="0"/>
          </a:srgbClr>
        </a:solidFill>
        <a:ln>
          <a:noFill/>
        </a:ln>
        <a:effectLst/>
      </dgm:spPr>
    </dgm:pt>
    <dgm:pt modelId="{CB913DB6-F2AE-451E-9AF6-15DBC7080EFD}" type="pres">
      <dgm:prSet presAssocID="{4E8170E6-0644-484F-891E-E0F2280D0D07}" presName="iconRect" presStyleLbl="node1" presStyleIdx="1" presStyleCnt="5"/>
      <dgm:spPr>
        <a:xfrm>
          <a:off x="296259" y="1449171"/>
          <a:ext cx="538654" cy="538654"/>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gm:spPr>
      <dgm:extLst>
        <a:ext uri="{E40237B7-FDA0-4F09-8148-C483321AD2D9}">
          <dgm14:cNvPr xmlns:dgm14="http://schemas.microsoft.com/office/drawing/2010/diagram" id="0" name="" descr="Money"/>
        </a:ext>
      </dgm:extLst>
    </dgm:pt>
    <dgm:pt modelId="{6C0EB4BB-2D04-4098-9957-A428D1C3281F}" type="pres">
      <dgm:prSet presAssocID="{4E8170E6-0644-484F-891E-E0F2280D0D07}" presName="spaceRect" presStyleCnt="0"/>
      <dgm:spPr/>
    </dgm:pt>
    <dgm:pt modelId="{8CFEFCD3-E687-4A83-A04F-73A167FEA053}" type="pres">
      <dgm:prSet presAssocID="{4E8170E6-0644-484F-891E-E0F2280D0D07}" presName="parTx" presStyleLbl="revTx" presStyleIdx="1" presStyleCnt="5">
        <dgm:presLayoutVars>
          <dgm:chMax val="0"/>
          <dgm:chPref val="0"/>
        </dgm:presLayoutVars>
      </dgm:prSet>
      <dgm:spPr/>
    </dgm:pt>
    <dgm:pt modelId="{EEA829D9-787B-4773-B64E-2829A8EB62F7}" type="pres">
      <dgm:prSet presAssocID="{059CE575-FCB9-4046-BCD2-68B4FCD1A5A8}" presName="sibTrans" presStyleCnt="0"/>
      <dgm:spPr/>
    </dgm:pt>
    <dgm:pt modelId="{B53DFB8C-CCBE-485A-B554-FCEB3A18B689}" type="pres">
      <dgm:prSet presAssocID="{86A51799-25F4-4A10-9AFD-FEF1D1FCE877}" presName="compNode" presStyleCnt="0"/>
      <dgm:spPr/>
    </dgm:pt>
    <dgm:pt modelId="{E00F8BBA-3C0A-4B26-AAC6-1D6683308104}" type="pres">
      <dgm:prSet presAssocID="{86A51799-25F4-4A10-9AFD-FEF1D1FCE877}" presName="bgRect" presStyleLbl="bgShp" presStyleIdx="2" presStyleCnt="5"/>
      <dgm:spPr>
        <a:xfrm>
          <a:off x="0" y="2453027"/>
          <a:ext cx="6513603" cy="979371"/>
        </a:xfrm>
        <a:prstGeom prst="roundRect">
          <a:avLst>
            <a:gd name="adj" fmla="val 10000"/>
          </a:avLst>
        </a:prstGeom>
        <a:solidFill>
          <a:srgbClr val="029676">
            <a:hueOff val="0"/>
            <a:satOff val="0"/>
            <a:lumOff val="0"/>
            <a:alphaOff val="0"/>
          </a:srgbClr>
        </a:solidFill>
        <a:ln>
          <a:noFill/>
        </a:ln>
        <a:effectLst/>
      </dgm:spPr>
    </dgm:pt>
    <dgm:pt modelId="{07C022B4-239A-4FC3-A375-38CA374D474F}" type="pres">
      <dgm:prSet presAssocID="{86A51799-25F4-4A10-9AFD-FEF1D1FCE877}" presName="iconRect" presStyleLbl="node1" presStyleIdx="2" presStyleCnt="5"/>
      <dgm:spPr>
        <a:xfrm>
          <a:off x="296259" y="2673385"/>
          <a:ext cx="538654" cy="538654"/>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gm:spPr>
      <dgm:extLst>
        <a:ext uri="{E40237B7-FDA0-4F09-8148-C483321AD2D9}">
          <dgm14:cNvPr xmlns:dgm14="http://schemas.microsoft.com/office/drawing/2010/diagram" id="0" name="" descr="Bar Graph with Downward Trend"/>
        </a:ext>
      </dgm:extLst>
    </dgm:pt>
    <dgm:pt modelId="{C4126C96-3EC5-4796-A3E1-6B75B20D7BA8}" type="pres">
      <dgm:prSet presAssocID="{86A51799-25F4-4A10-9AFD-FEF1D1FCE877}" presName="spaceRect" presStyleCnt="0"/>
      <dgm:spPr/>
    </dgm:pt>
    <dgm:pt modelId="{F1DEF4FE-FC2B-42F9-BB67-CE7A84070BD3}" type="pres">
      <dgm:prSet presAssocID="{86A51799-25F4-4A10-9AFD-FEF1D1FCE877}" presName="parTx" presStyleLbl="revTx" presStyleIdx="2" presStyleCnt="5">
        <dgm:presLayoutVars>
          <dgm:chMax val="0"/>
          <dgm:chPref val="0"/>
        </dgm:presLayoutVars>
      </dgm:prSet>
      <dgm:spPr/>
    </dgm:pt>
    <dgm:pt modelId="{C3EC4144-0377-4FFF-8ADC-2E35EF3E4BCB}" type="pres">
      <dgm:prSet presAssocID="{DC3C19E4-5724-4D1E-96D6-778CCF0A22B6}" presName="sibTrans" presStyleCnt="0"/>
      <dgm:spPr/>
    </dgm:pt>
    <dgm:pt modelId="{AB332389-3549-4E1E-84C9-F2C21E854D58}" type="pres">
      <dgm:prSet presAssocID="{60142A02-D7C6-40E4-B3E6-30C55CFB7C7E}" presName="compNode" presStyleCnt="0"/>
      <dgm:spPr/>
    </dgm:pt>
    <dgm:pt modelId="{263F6FF9-3FE3-4DE8-A9A2-E4462822A335}" type="pres">
      <dgm:prSet presAssocID="{60142A02-D7C6-40E4-B3E6-30C55CFB7C7E}" presName="bgRect" presStyleLbl="bgShp" presStyleIdx="3" presStyleCnt="5"/>
      <dgm:spPr>
        <a:xfrm>
          <a:off x="0" y="3677241"/>
          <a:ext cx="6513603" cy="979371"/>
        </a:xfrm>
        <a:prstGeom prst="roundRect">
          <a:avLst>
            <a:gd name="adj" fmla="val 10000"/>
          </a:avLst>
        </a:prstGeom>
        <a:solidFill>
          <a:srgbClr val="4AB5C4">
            <a:hueOff val="0"/>
            <a:satOff val="0"/>
            <a:lumOff val="0"/>
            <a:alphaOff val="0"/>
          </a:srgbClr>
        </a:solidFill>
        <a:ln>
          <a:noFill/>
        </a:ln>
        <a:effectLst/>
      </dgm:spPr>
    </dgm:pt>
    <dgm:pt modelId="{CA810BFE-98A0-4C07-8036-E60A08359A3F}" type="pres">
      <dgm:prSet presAssocID="{60142A02-D7C6-40E4-B3E6-30C55CFB7C7E}" presName="iconRect" presStyleLbl="node1" presStyleIdx="3" presStyleCnt="5"/>
      <dgm:spPr>
        <a:xfrm>
          <a:off x="296259" y="3897600"/>
          <a:ext cx="538654" cy="538654"/>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gm:spPr>
      <dgm:extLst>
        <a:ext uri="{E40237B7-FDA0-4F09-8148-C483321AD2D9}">
          <dgm14:cNvPr xmlns:dgm14="http://schemas.microsoft.com/office/drawing/2010/diagram" id="0" name="" descr="Dollar"/>
        </a:ext>
      </dgm:extLst>
    </dgm:pt>
    <dgm:pt modelId="{C84E1C5B-9ACB-4CC0-81DA-360997F3B9E0}" type="pres">
      <dgm:prSet presAssocID="{60142A02-D7C6-40E4-B3E6-30C55CFB7C7E}" presName="spaceRect" presStyleCnt="0"/>
      <dgm:spPr/>
    </dgm:pt>
    <dgm:pt modelId="{4E3717D4-6647-4F1F-8EBC-90AC45742BF1}" type="pres">
      <dgm:prSet presAssocID="{60142A02-D7C6-40E4-B3E6-30C55CFB7C7E}" presName="parTx" presStyleLbl="revTx" presStyleIdx="3" presStyleCnt="5">
        <dgm:presLayoutVars>
          <dgm:chMax val="0"/>
          <dgm:chPref val="0"/>
        </dgm:presLayoutVars>
      </dgm:prSet>
      <dgm:spPr/>
    </dgm:pt>
    <dgm:pt modelId="{3E91208A-2AF4-4A7D-80EE-126E02017496}" type="pres">
      <dgm:prSet presAssocID="{FD171356-A1F5-4290-89B9-4DC2ADAB43BC}" presName="sibTrans" presStyleCnt="0"/>
      <dgm:spPr/>
    </dgm:pt>
    <dgm:pt modelId="{EEB6C605-B76B-4517-A8E1-6220EA94D9B9}" type="pres">
      <dgm:prSet presAssocID="{8B06EC34-7F01-4FCD-81B7-5B38A19F1482}" presName="compNode" presStyleCnt="0"/>
      <dgm:spPr/>
    </dgm:pt>
    <dgm:pt modelId="{27A9D5A9-315C-4300-A04B-476ADB207E16}" type="pres">
      <dgm:prSet presAssocID="{8B06EC34-7F01-4FCD-81B7-5B38A19F1482}" presName="bgRect" presStyleLbl="bgShp" presStyleIdx="4" presStyleCnt="5"/>
      <dgm:spPr>
        <a:xfrm>
          <a:off x="0" y="4901456"/>
          <a:ext cx="6513603" cy="979371"/>
        </a:xfrm>
        <a:prstGeom prst="roundRect">
          <a:avLst>
            <a:gd name="adj" fmla="val 10000"/>
          </a:avLst>
        </a:prstGeom>
        <a:solidFill>
          <a:srgbClr val="0989B1">
            <a:hueOff val="0"/>
            <a:satOff val="0"/>
            <a:lumOff val="0"/>
            <a:alphaOff val="0"/>
          </a:srgbClr>
        </a:solidFill>
        <a:ln>
          <a:noFill/>
        </a:ln>
        <a:effectLst/>
      </dgm:spPr>
    </dgm:pt>
    <dgm:pt modelId="{CE9DE65A-0C5B-482E-B5D3-ACBDF14046EC}" type="pres">
      <dgm:prSet presAssocID="{8B06EC34-7F01-4FCD-81B7-5B38A19F1482}" presName="iconRect" presStyleLbl="node1" presStyleIdx="4" presStyleCnt="5"/>
      <dgm:spPr>
        <a:xfrm>
          <a:off x="296259" y="5121814"/>
          <a:ext cx="538654" cy="538654"/>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gm:spPr>
      <dgm:extLst>
        <a:ext uri="{E40237B7-FDA0-4F09-8148-C483321AD2D9}">
          <dgm14:cNvPr xmlns:dgm14="http://schemas.microsoft.com/office/drawing/2010/diagram" id="0" name="" descr="Car"/>
        </a:ext>
      </dgm:extLst>
    </dgm:pt>
    <dgm:pt modelId="{46974B6F-5F3D-4D39-8475-0BB290E7C6C5}" type="pres">
      <dgm:prSet presAssocID="{8B06EC34-7F01-4FCD-81B7-5B38A19F1482}" presName="spaceRect" presStyleCnt="0"/>
      <dgm:spPr/>
    </dgm:pt>
    <dgm:pt modelId="{7497EC5D-9BE1-42D2-8873-91876E49EC0E}" type="pres">
      <dgm:prSet presAssocID="{8B06EC34-7F01-4FCD-81B7-5B38A19F1482}" presName="parTx" presStyleLbl="revTx" presStyleIdx="4" presStyleCnt="5">
        <dgm:presLayoutVars>
          <dgm:chMax val="0"/>
          <dgm:chPref val="0"/>
        </dgm:presLayoutVars>
      </dgm:prSet>
      <dgm:spPr/>
    </dgm:pt>
  </dgm:ptLst>
  <dgm:cxnLst>
    <dgm:cxn modelId="{2C86E804-1A57-4D1A-8B57-D0939A969786}" srcId="{73BE1E95-3832-4C79-BC69-31FBE7A2B2AD}" destId="{36FBB1F0-EE08-4F21-BD8B-D260B7DF2E06}" srcOrd="0" destOrd="0" parTransId="{CB514C37-2CDC-4D56-AD92-F5107ADFB576}" sibTransId="{CD48A276-0966-4CC6-AEE0-5DF65B418F30}"/>
    <dgm:cxn modelId="{2F48110D-6BE4-4388-AF9E-2F50DD5D183C}" srcId="{73BE1E95-3832-4C79-BC69-31FBE7A2B2AD}" destId="{86A51799-25F4-4A10-9AFD-FEF1D1FCE877}" srcOrd="2" destOrd="0" parTransId="{4AB54850-209C-42A7-A85D-F27B410650A6}" sibTransId="{DC3C19E4-5724-4D1E-96D6-778CCF0A22B6}"/>
    <dgm:cxn modelId="{69876824-E002-4FDC-90D1-4C9833346C5A}" srcId="{73BE1E95-3832-4C79-BC69-31FBE7A2B2AD}" destId="{60142A02-D7C6-40E4-B3E6-30C55CFB7C7E}" srcOrd="3" destOrd="0" parTransId="{92182FE5-DABD-482F-BC4E-6DF95E3D4650}" sibTransId="{FD171356-A1F5-4290-89B9-4DC2ADAB43BC}"/>
    <dgm:cxn modelId="{C5729B48-9441-4191-AC90-DA5990B955CC}" type="presOf" srcId="{36FBB1F0-EE08-4F21-BD8B-D260B7DF2E06}" destId="{FF6628EF-35FB-4538-8B5F-5A603493885F}" srcOrd="0" destOrd="0" presId="urn:microsoft.com/office/officeart/2018/2/layout/IconVerticalSolidList"/>
    <dgm:cxn modelId="{F5E74B59-596A-4110-899E-3F7B7E61A932}" srcId="{73BE1E95-3832-4C79-BC69-31FBE7A2B2AD}" destId="{4E8170E6-0644-484F-891E-E0F2280D0D07}" srcOrd="1" destOrd="0" parTransId="{4725611A-736E-4FF3-B2DF-03850941FD90}" sibTransId="{059CE575-FCB9-4046-BCD2-68B4FCD1A5A8}"/>
    <dgm:cxn modelId="{FD2BC47F-2433-4C25-83CA-8BB488E0DC0B}" type="presOf" srcId="{8B06EC34-7F01-4FCD-81B7-5B38A19F1482}" destId="{7497EC5D-9BE1-42D2-8873-91876E49EC0E}" srcOrd="0" destOrd="0" presId="urn:microsoft.com/office/officeart/2018/2/layout/IconVerticalSolidList"/>
    <dgm:cxn modelId="{C195F885-1E43-4D8F-B89D-9D6B66B71A12}" srcId="{73BE1E95-3832-4C79-BC69-31FBE7A2B2AD}" destId="{8B06EC34-7F01-4FCD-81B7-5B38A19F1482}" srcOrd="4" destOrd="0" parTransId="{93924821-8481-4AC3-B01F-74DB51556F89}" sibTransId="{009AC772-4D59-4305-81CB-157727084DEC}"/>
    <dgm:cxn modelId="{1A190391-872A-4A0D-822A-970858A58FCC}" type="presOf" srcId="{86A51799-25F4-4A10-9AFD-FEF1D1FCE877}" destId="{F1DEF4FE-FC2B-42F9-BB67-CE7A84070BD3}" srcOrd="0" destOrd="0" presId="urn:microsoft.com/office/officeart/2018/2/layout/IconVerticalSolidList"/>
    <dgm:cxn modelId="{409643A1-7B7F-4004-8843-89F8CC415A36}" type="presOf" srcId="{73BE1E95-3832-4C79-BC69-31FBE7A2B2AD}" destId="{2BFC527E-8D56-4408-817F-8263FAE5D26A}" srcOrd="0" destOrd="0" presId="urn:microsoft.com/office/officeart/2018/2/layout/IconVerticalSolidList"/>
    <dgm:cxn modelId="{81F2FED0-6DC2-4308-9846-C2BDD6624F16}" type="presOf" srcId="{4E8170E6-0644-484F-891E-E0F2280D0D07}" destId="{8CFEFCD3-E687-4A83-A04F-73A167FEA053}" srcOrd="0" destOrd="0" presId="urn:microsoft.com/office/officeart/2018/2/layout/IconVerticalSolidList"/>
    <dgm:cxn modelId="{5CC2ABF1-0C51-44AE-A778-BEB0967B7846}" type="presOf" srcId="{60142A02-D7C6-40E4-B3E6-30C55CFB7C7E}" destId="{4E3717D4-6647-4F1F-8EBC-90AC45742BF1}" srcOrd="0" destOrd="0" presId="urn:microsoft.com/office/officeart/2018/2/layout/IconVerticalSolidList"/>
    <dgm:cxn modelId="{04BA08D1-1DEB-46FD-958F-C676CD5D7D23}" type="presParOf" srcId="{2BFC527E-8D56-4408-817F-8263FAE5D26A}" destId="{DA5C3672-730F-47BB-ADD9-782F549D4EAF}" srcOrd="0" destOrd="0" presId="urn:microsoft.com/office/officeart/2018/2/layout/IconVerticalSolidList"/>
    <dgm:cxn modelId="{536C0981-176A-4B06-A40E-E326C9B205B3}" type="presParOf" srcId="{DA5C3672-730F-47BB-ADD9-782F549D4EAF}" destId="{67FFFC29-4FB8-458B-B2D7-9D6B5327C9B8}" srcOrd="0" destOrd="0" presId="urn:microsoft.com/office/officeart/2018/2/layout/IconVerticalSolidList"/>
    <dgm:cxn modelId="{5FE20DA2-D1BF-4F13-9E04-82699A639B50}" type="presParOf" srcId="{DA5C3672-730F-47BB-ADD9-782F549D4EAF}" destId="{7F80CAE4-7BFD-4AB1-8944-2B83F0B0BC4C}" srcOrd="1" destOrd="0" presId="urn:microsoft.com/office/officeart/2018/2/layout/IconVerticalSolidList"/>
    <dgm:cxn modelId="{83D32C99-BC31-4EB5-BA4C-3F686A23F77A}" type="presParOf" srcId="{DA5C3672-730F-47BB-ADD9-782F549D4EAF}" destId="{85E2D0E5-ADBF-4691-AE84-965A9BC07C7D}" srcOrd="2" destOrd="0" presId="urn:microsoft.com/office/officeart/2018/2/layout/IconVerticalSolidList"/>
    <dgm:cxn modelId="{32E6B7BD-43C8-47D4-B897-D8BDC08F13B0}" type="presParOf" srcId="{DA5C3672-730F-47BB-ADD9-782F549D4EAF}" destId="{FF6628EF-35FB-4538-8B5F-5A603493885F}" srcOrd="3" destOrd="0" presId="urn:microsoft.com/office/officeart/2018/2/layout/IconVerticalSolidList"/>
    <dgm:cxn modelId="{F19BE6EA-0EA4-4D8E-8365-3EDE18391CD4}" type="presParOf" srcId="{2BFC527E-8D56-4408-817F-8263FAE5D26A}" destId="{99DC4751-9331-426C-B097-E1A40C90AC8D}" srcOrd="1" destOrd="0" presId="urn:microsoft.com/office/officeart/2018/2/layout/IconVerticalSolidList"/>
    <dgm:cxn modelId="{6CE45B4F-579B-4683-BA25-1D2E60E1CD31}" type="presParOf" srcId="{2BFC527E-8D56-4408-817F-8263FAE5D26A}" destId="{615F4A67-D435-4683-9C9B-263BEDF107B5}" srcOrd="2" destOrd="0" presId="urn:microsoft.com/office/officeart/2018/2/layout/IconVerticalSolidList"/>
    <dgm:cxn modelId="{42A9A9CA-37C1-4172-8F32-3EF3A570E838}" type="presParOf" srcId="{615F4A67-D435-4683-9C9B-263BEDF107B5}" destId="{C094CBD2-A8B9-44FC-B42E-457F1FE441B3}" srcOrd="0" destOrd="0" presId="urn:microsoft.com/office/officeart/2018/2/layout/IconVerticalSolidList"/>
    <dgm:cxn modelId="{5E16EB81-E176-400A-9EB8-97082E569288}" type="presParOf" srcId="{615F4A67-D435-4683-9C9B-263BEDF107B5}" destId="{CB913DB6-F2AE-451E-9AF6-15DBC7080EFD}" srcOrd="1" destOrd="0" presId="urn:microsoft.com/office/officeart/2018/2/layout/IconVerticalSolidList"/>
    <dgm:cxn modelId="{C9141863-8DC5-46C2-BDCA-3BF40D9C5496}" type="presParOf" srcId="{615F4A67-D435-4683-9C9B-263BEDF107B5}" destId="{6C0EB4BB-2D04-4098-9957-A428D1C3281F}" srcOrd="2" destOrd="0" presId="urn:microsoft.com/office/officeart/2018/2/layout/IconVerticalSolidList"/>
    <dgm:cxn modelId="{95D39BF4-473D-45E2-A63C-F9E7006DFF8A}" type="presParOf" srcId="{615F4A67-D435-4683-9C9B-263BEDF107B5}" destId="{8CFEFCD3-E687-4A83-A04F-73A167FEA053}" srcOrd="3" destOrd="0" presId="urn:microsoft.com/office/officeart/2018/2/layout/IconVerticalSolidList"/>
    <dgm:cxn modelId="{DC6D86A6-8957-4B20-AFF6-20368893176D}" type="presParOf" srcId="{2BFC527E-8D56-4408-817F-8263FAE5D26A}" destId="{EEA829D9-787B-4773-B64E-2829A8EB62F7}" srcOrd="3" destOrd="0" presId="urn:microsoft.com/office/officeart/2018/2/layout/IconVerticalSolidList"/>
    <dgm:cxn modelId="{AD227535-6B75-4D34-A7E0-87AC8744B4D3}" type="presParOf" srcId="{2BFC527E-8D56-4408-817F-8263FAE5D26A}" destId="{B53DFB8C-CCBE-485A-B554-FCEB3A18B689}" srcOrd="4" destOrd="0" presId="urn:microsoft.com/office/officeart/2018/2/layout/IconVerticalSolidList"/>
    <dgm:cxn modelId="{E108E3CF-6BE9-4570-B966-F3511F115AB2}" type="presParOf" srcId="{B53DFB8C-CCBE-485A-B554-FCEB3A18B689}" destId="{E00F8BBA-3C0A-4B26-AAC6-1D6683308104}" srcOrd="0" destOrd="0" presId="urn:microsoft.com/office/officeart/2018/2/layout/IconVerticalSolidList"/>
    <dgm:cxn modelId="{FD704710-6AFF-4530-8B04-D968EB942900}" type="presParOf" srcId="{B53DFB8C-CCBE-485A-B554-FCEB3A18B689}" destId="{07C022B4-239A-4FC3-A375-38CA374D474F}" srcOrd="1" destOrd="0" presId="urn:microsoft.com/office/officeart/2018/2/layout/IconVerticalSolidList"/>
    <dgm:cxn modelId="{0955A1D9-8D7A-44B3-B43B-6C8589C990DD}" type="presParOf" srcId="{B53DFB8C-CCBE-485A-B554-FCEB3A18B689}" destId="{C4126C96-3EC5-4796-A3E1-6B75B20D7BA8}" srcOrd="2" destOrd="0" presId="urn:microsoft.com/office/officeart/2018/2/layout/IconVerticalSolidList"/>
    <dgm:cxn modelId="{A48DC78C-78F1-4960-9833-B29AF96A1CC5}" type="presParOf" srcId="{B53DFB8C-CCBE-485A-B554-FCEB3A18B689}" destId="{F1DEF4FE-FC2B-42F9-BB67-CE7A84070BD3}" srcOrd="3" destOrd="0" presId="urn:microsoft.com/office/officeart/2018/2/layout/IconVerticalSolidList"/>
    <dgm:cxn modelId="{1D434130-91D0-4A4C-9227-BEFAE9BA0B60}" type="presParOf" srcId="{2BFC527E-8D56-4408-817F-8263FAE5D26A}" destId="{C3EC4144-0377-4FFF-8ADC-2E35EF3E4BCB}" srcOrd="5" destOrd="0" presId="urn:microsoft.com/office/officeart/2018/2/layout/IconVerticalSolidList"/>
    <dgm:cxn modelId="{4B525DA2-FA28-42A8-8A89-23085EFC0678}" type="presParOf" srcId="{2BFC527E-8D56-4408-817F-8263FAE5D26A}" destId="{AB332389-3549-4E1E-84C9-F2C21E854D58}" srcOrd="6" destOrd="0" presId="urn:microsoft.com/office/officeart/2018/2/layout/IconVerticalSolidList"/>
    <dgm:cxn modelId="{A98CB083-4522-4AB6-8C57-BA4E1D69B74E}" type="presParOf" srcId="{AB332389-3549-4E1E-84C9-F2C21E854D58}" destId="{263F6FF9-3FE3-4DE8-A9A2-E4462822A335}" srcOrd="0" destOrd="0" presId="urn:microsoft.com/office/officeart/2018/2/layout/IconVerticalSolidList"/>
    <dgm:cxn modelId="{FB5ECAD2-A17C-4647-B202-C9EA220B3C93}" type="presParOf" srcId="{AB332389-3549-4E1E-84C9-F2C21E854D58}" destId="{CA810BFE-98A0-4C07-8036-E60A08359A3F}" srcOrd="1" destOrd="0" presId="urn:microsoft.com/office/officeart/2018/2/layout/IconVerticalSolidList"/>
    <dgm:cxn modelId="{D1BDF663-4C8D-48CC-AC12-EFE22A47AF72}" type="presParOf" srcId="{AB332389-3549-4E1E-84C9-F2C21E854D58}" destId="{C84E1C5B-9ACB-4CC0-81DA-360997F3B9E0}" srcOrd="2" destOrd="0" presId="urn:microsoft.com/office/officeart/2018/2/layout/IconVerticalSolidList"/>
    <dgm:cxn modelId="{AC7A03E5-F708-4B3B-A856-60ABF8AB5A9D}" type="presParOf" srcId="{AB332389-3549-4E1E-84C9-F2C21E854D58}" destId="{4E3717D4-6647-4F1F-8EBC-90AC45742BF1}" srcOrd="3" destOrd="0" presId="urn:microsoft.com/office/officeart/2018/2/layout/IconVerticalSolidList"/>
    <dgm:cxn modelId="{B20987DC-4C19-47A8-9531-28ACA7BFF377}" type="presParOf" srcId="{2BFC527E-8D56-4408-817F-8263FAE5D26A}" destId="{3E91208A-2AF4-4A7D-80EE-126E02017496}" srcOrd="7" destOrd="0" presId="urn:microsoft.com/office/officeart/2018/2/layout/IconVerticalSolidList"/>
    <dgm:cxn modelId="{081BD7FC-AA4F-43F1-84EA-C394A6D7D11A}" type="presParOf" srcId="{2BFC527E-8D56-4408-817F-8263FAE5D26A}" destId="{EEB6C605-B76B-4517-A8E1-6220EA94D9B9}" srcOrd="8" destOrd="0" presId="urn:microsoft.com/office/officeart/2018/2/layout/IconVerticalSolidList"/>
    <dgm:cxn modelId="{AC3F507D-8E58-47CB-A186-D68862E7883A}" type="presParOf" srcId="{EEB6C605-B76B-4517-A8E1-6220EA94D9B9}" destId="{27A9D5A9-315C-4300-A04B-476ADB207E16}" srcOrd="0" destOrd="0" presId="urn:microsoft.com/office/officeart/2018/2/layout/IconVerticalSolidList"/>
    <dgm:cxn modelId="{2632DEC8-36F4-45C8-BCD3-DE71AE333D08}" type="presParOf" srcId="{EEB6C605-B76B-4517-A8E1-6220EA94D9B9}" destId="{CE9DE65A-0C5B-482E-B5D3-ACBDF14046EC}" srcOrd="1" destOrd="0" presId="urn:microsoft.com/office/officeart/2018/2/layout/IconVerticalSolidList"/>
    <dgm:cxn modelId="{22DE4698-DE58-4AA7-A714-BCA3806FD6AA}" type="presParOf" srcId="{EEB6C605-B76B-4517-A8E1-6220EA94D9B9}" destId="{46974B6F-5F3D-4D39-8475-0BB290E7C6C5}" srcOrd="2" destOrd="0" presId="urn:microsoft.com/office/officeart/2018/2/layout/IconVerticalSolidList"/>
    <dgm:cxn modelId="{A9C33C84-988A-436A-82A1-59DD48426C35}" type="presParOf" srcId="{EEB6C605-B76B-4517-A8E1-6220EA94D9B9}" destId="{7497EC5D-9BE1-42D2-8873-91876E49EC0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196E9A-31F6-4438-9ED9-242E6E568E15}">
      <dsp:nvSpPr>
        <dsp:cNvPr id="0" name=""/>
        <dsp:cNvSpPr/>
      </dsp:nvSpPr>
      <dsp:spPr>
        <a:xfrm>
          <a:off x="1191" y="531690"/>
          <a:ext cx="1500675" cy="3280018"/>
        </a:xfrm>
        <a:prstGeom prst="rect">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6999" tIns="330200" rIns="116999" bIns="330200" numCol="1" spcCol="1270" anchor="t" anchorCtr="0">
          <a:noAutofit/>
        </a:bodyPr>
        <a:lstStyle/>
        <a:p>
          <a:pPr marL="0" lvl="0" indent="0" algn="l" defTabSz="622300">
            <a:lnSpc>
              <a:spcPct val="90000"/>
            </a:lnSpc>
            <a:spcBef>
              <a:spcPct val="0"/>
            </a:spcBef>
            <a:spcAft>
              <a:spcPct val="35000"/>
            </a:spcAft>
            <a:buNone/>
          </a:pPr>
          <a:r>
            <a:rPr lang="en-US" sz="1400" kern="1200" dirty="0"/>
            <a:t>Key objectives</a:t>
          </a:r>
        </a:p>
      </dsp:txBody>
      <dsp:txXfrm>
        <a:off x="1191" y="1778097"/>
        <a:ext cx="1500675" cy="1968010"/>
      </dsp:txXfrm>
    </dsp:sp>
    <dsp:sp modelId="{920C2F7B-F361-4D3F-AF28-18DE2E74020B}">
      <dsp:nvSpPr>
        <dsp:cNvPr id="0" name=""/>
        <dsp:cNvSpPr/>
      </dsp:nvSpPr>
      <dsp:spPr>
        <a:xfrm>
          <a:off x="436387" y="1006857"/>
          <a:ext cx="630283" cy="630283"/>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49139" tIns="12700" rIns="49139" bIns="12700" numCol="1" spcCol="1270" anchor="ctr" anchorCtr="0">
          <a:noAutofit/>
        </a:bodyPr>
        <a:lstStyle/>
        <a:p>
          <a:pPr marL="0" lvl="0" indent="0" algn="ctr" defTabSz="1244600">
            <a:lnSpc>
              <a:spcPct val="90000"/>
            </a:lnSpc>
            <a:spcBef>
              <a:spcPct val="0"/>
            </a:spcBef>
            <a:spcAft>
              <a:spcPct val="35000"/>
            </a:spcAft>
            <a:buNone/>
          </a:pPr>
          <a:r>
            <a:rPr lang="en-ZA" sz="2800" kern="1200"/>
            <a:t>1</a:t>
          </a:r>
          <a:endParaRPr lang="en-ZA" sz="2800" kern="1200" dirty="0"/>
        </a:p>
      </dsp:txBody>
      <dsp:txXfrm>
        <a:off x="528690" y="1099160"/>
        <a:ext cx="445677" cy="445677"/>
      </dsp:txXfrm>
    </dsp:sp>
    <dsp:sp modelId="{F6689ABC-3CE0-4717-B815-67526A669F95}">
      <dsp:nvSpPr>
        <dsp:cNvPr id="0" name=""/>
        <dsp:cNvSpPr/>
      </dsp:nvSpPr>
      <dsp:spPr>
        <a:xfrm>
          <a:off x="1191" y="3222101"/>
          <a:ext cx="1500675" cy="72"/>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4A7BE8F3-F247-422D-85BD-75B7529A9EDD}">
      <dsp:nvSpPr>
        <dsp:cNvPr id="0" name=""/>
        <dsp:cNvSpPr/>
      </dsp:nvSpPr>
      <dsp:spPr>
        <a:xfrm>
          <a:off x="1651934" y="531690"/>
          <a:ext cx="1500675" cy="3280018"/>
        </a:xfrm>
        <a:prstGeom prst="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6999" tIns="330200" rIns="116999" bIns="330200" numCol="1" spcCol="1270" anchor="t" anchorCtr="0">
          <a:noAutofit/>
        </a:bodyPr>
        <a:lstStyle/>
        <a:p>
          <a:pPr marL="0" lvl="0" indent="0" algn="l" defTabSz="622300">
            <a:lnSpc>
              <a:spcPct val="90000"/>
            </a:lnSpc>
            <a:spcBef>
              <a:spcPct val="0"/>
            </a:spcBef>
            <a:spcAft>
              <a:spcPct val="35000"/>
            </a:spcAft>
            <a:buNone/>
          </a:pPr>
          <a:r>
            <a:rPr lang="en-US" sz="1400" kern="1200" dirty="0"/>
            <a:t>Methodology and assumptions</a:t>
          </a:r>
        </a:p>
      </dsp:txBody>
      <dsp:txXfrm>
        <a:off x="1651934" y="1778097"/>
        <a:ext cx="1500675" cy="1968010"/>
      </dsp:txXfrm>
    </dsp:sp>
    <dsp:sp modelId="{A2B8859A-79CA-4C06-87A0-5B0208AC1CEC}">
      <dsp:nvSpPr>
        <dsp:cNvPr id="0" name=""/>
        <dsp:cNvSpPr/>
      </dsp:nvSpPr>
      <dsp:spPr>
        <a:xfrm>
          <a:off x="2095967" y="1006857"/>
          <a:ext cx="630283" cy="630283"/>
        </a:xfrm>
        <a:prstGeom prst="ellips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49139" tIns="12700" rIns="49139" bIns="12700" numCol="1" spcCol="1270" anchor="ctr" anchorCtr="0">
          <a:noAutofit/>
        </a:bodyPr>
        <a:lstStyle/>
        <a:p>
          <a:pPr marL="0" lvl="0" indent="0" algn="ctr" defTabSz="1244600">
            <a:lnSpc>
              <a:spcPct val="90000"/>
            </a:lnSpc>
            <a:spcBef>
              <a:spcPct val="0"/>
            </a:spcBef>
            <a:spcAft>
              <a:spcPct val="35000"/>
            </a:spcAft>
            <a:buNone/>
          </a:pPr>
          <a:r>
            <a:rPr lang="en-ZA" sz="2800" kern="1200"/>
            <a:t>2</a:t>
          </a:r>
          <a:endParaRPr lang="en-ZA" sz="2800" kern="1200" dirty="0"/>
        </a:p>
      </dsp:txBody>
      <dsp:txXfrm>
        <a:off x="2188270" y="1099160"/>
        <a:ext cx="445677" cy="445677"/>
      </dsp:txXfrm>
    </dsp:sp>
    <dsp:sp modelId="{9CCD5799-08BA-4BAB-BBDD-B08166FCEBF7}">
      <dsp:nvSpPr>
        <dsp:cNvPr id="0" name=""/>
        <dsp:cNvSpPr/>
      </dsp:nvSpPr>
      <dsp:spPr>
        <a:xfrm>
          <a:off x="1651934" y="3222101"/>
          <a:ext cx="1500675" cy="72"/>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3DD3FD6D-81FB-3541-B540-25BE6F2A4E01}">
      <dsp:nvSpPr>
        <dsp:cNvPr id="0" name=""/>
        <dsp:cNvSpPr/>
      </dsp:nvSpPr>
      <dsp:spPr>
        <a:xfrm>
          <a:off x="3302677" y="531690"/>
          <a:ext cx="1500675" cy="3280018"/>
        </a:xfrm>
        <a:prstGeom prst="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6999" tIns="330200" rIns="116999" bIns="330200" numCol="1" spcCol="1270" anchor="t" anchorCtr="0">
          <a:noAutofit/>
        </a:bodyPr>
        <a:lstStyle/>
        <a:p>
          <a:pPr marL="0" lvl="0" indent="0" algn="l" defTabSz="622300">
            <a:lnSpc>
              <a:spcPct val="90000"/>
            </a:lnSpc>
            <a:spcBef>
              <a:spcPct val="0"/>
            </a:spcBef>
            <a:spcAft>
              <a:spcPct val="35000"/>
            </a:spcAft>
            <a:buNone/>
          </a:pPr>
          <a:r>
            <a:rPr lang="en-US" sz="1400" b="0" kern="1200" dirty="0"/>
            <a:t>EAC-Ethiopia Automotive Sector view– if the status quo continues</a:t>
          </a:r>
        </a:p>
      </dsp:txBody>
      <dsp:txXfrm>
        <a:off x="3302677" y="1778097"/>
        <a:ext cx="1500675" cy="1968010"/>
      </dsp:txXfrm>
    </dsp:sp>
    <dsp:sp modelId="{F3AD5FDA-8D91-4B4A-8A85-A878F2277006}">
      <dsp:nvSpPr>
        <dsp:cNvPr id="0" name=""/>
        <dsp:cNvSpPr/>
      </dsp:nvSpPr>
      <dsp:spPr>
        <a:xfrm>
          <a:off x="3717843" y="1006857"/>
          <a:ext cx="630283" cy="630283"/>
        </a:xfrm>
        <a:prstGeom prst="ellipse">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6350" cap="flat" cmpd="sng" algn="ctr">
          <a:solidFill>
            <a:schemeClr val="accent6">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49139" tIns="12700" rIns="49139" bIns="12700" numCol="1" spcCol="1270" anchor="ctr" anchorCtr="0">
          <a:noAutofit/>
        </a:bodyPr>
        <a:lstStyle/>
        <a:p>
          <a:pPr marL="0" lvl="0" indent="0" algn="ctr" defTabSz="1244600">
            <a:lnSpc>
              <a:spcPct val="90000"/>
            </a:lnSpc>
            <a:spcBef>
              <a:spcPct val="0"/>
            </a:spcBef>
            <a:spcAft>
              <a:spcPct val="35000"/>
            </a:spcAft>
            <a:buNone/>
          </a:pPr>
          <a:r>
            <a:rPr lang="en-US" sz="2800" kern="1200"/>
            <a:t>3</a:t>
          </a:r>
          <a:endParaRPr lang="en-US" sz="2800" kern="1200" dirty="0"/>
        </a:p>
      </dsp:txBody>
      <dsp:txXfrm>
        <a:off x="3810146" y="1099160"/>
        <a:ext cx="445677" cy="445677"/>
      </dsp:txXfrm>
    </dsp:sp>
    <dsp:sp modelId="{01830A0B-53BE-C743-A56F-5322F64E4734}">
      <dsp:nvSpPr>
        <dsp:cNvPr id="0" name=""/>
        <dsp:cNvSpPr/>
      </dsp:nvSpPr>
      <dsp:spPr>
        <a:xfrm>
          <a:off x="3302677" y="3222101"/>
          <a:ext cx="1500675" cy="72"/>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838FFD64-EAE3-1B44-8B32-D13ABDA1C67A}">
      <dsp:nvSpPr>
        <dsp:cNvPr id="0" name=""/>
        <dsp:cNvSpPr/>
      </dsp:nvSpPr>
      <dsp:spPr>
        <a:xfrm>
          <a:off x="4953421" y="531690"/>
          <a:ext cx="1500675" cy="3280018"/>
        </a:xfrm>
        <a:prstGeom prst="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6999" tIns="330200" rIns="116999" bIns="330200" numCol="1" spcCol="1270" anchor="t" anchorCtr="0">
          <a:noAutofit/>
        </a:bodyPr>
        <a:lstStyle/>
        <a:p>
          <a:pPr marL="0" lvl="0" indent="0" algn="l" defTabSz="622300">
            <a:lnSpc>
              <a:spcPct val="90000"/>
            </a:lnSpc>
            <a:spcBef>
              <a:spcPct val="0"/>
            </a:spcBef>
            <a:spcAft>
              <a:spcPct val="35000"/>
            </a:spcAft>
            <a:buNone/>
          </a:pPr>
          <a:r>
            <a:rPr lang="en-US" sz="1400" kern="1200" dirty="0"/>
            <a:t>EAC-Ethiopia regional view – various scenarios, benefits of an Auto Pact and key conditions</a:t>
          </a:r>
        </a:p>
      </dsp:txBody>
      <dsp:txXfrm>
        <a:off x="4953421" y="1778097"/>
        <a:ext cx="1500675" cy="1968010"/>
      </dsp:txXfrm>
    </dsp:sp>
    <dsp:sp modelId="{75253DF9-E8AA-BC4A-BD82-E5D5D600B86B}">
      <dsp:nvSpPr>
        <dsp:cNvPr id="0" name=""/>
        <dsp:cNvSpPr/>
      </dsp:nvSpPr>
      <dsp:spPr>
        <a:xfrm>
          <a:off x="5388617" y="1006857"/>
          <a:ext cx="630283" cy="630283"/>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49139" tIns="12700" rIns="49139" bIns="12700" numCol="1" spcCol="1270" anchor="ctr" anchorCtr="0">
          <a:noAutofit/>
        </a:bodyPr>
        <a:lstStyle/>
        <a:p>
          <a:pPr marL="0" lvl="0" indent="0" algn="ctr" defTabSz="1244600">
            <a:lnSpc>
              <a:spcPct val="90000"/>
            </a:lnSpc>
            <a:spcBef>
              <a:spcPct val="0"/>
            </a:spcBef>
            <a:spcAft>
              <a:spcPct val="35000"/>
            </a:spcAft>
            <a:buNone/>
          </a:pPr>
          <a:r>
            <a:rPr lang="en-US" sz="2800" kern="1200"/>
            <a:t>4</a:t>
          </a:r>
        </a:p>
      </dsp:txBody>
      <dsp:txXfrm>
        <a:off x="5480920" y="1099160"/>
        <a:ext cx="445677" cy="445677"/>
      </dsp:txXfrm>
    </dsp:sp>
    <dsp:sp modelId="{217452DB-65F6-104C-BF50-6CB0498A8F3D}">
      <dsp:nvSpPr>
        <dsp:cNvPr id="0" name=""/>
        <dsp:cNvSpPr/>
      </dsp:nvSpPr>
      <dsp:spPr>
        <a:xfrm>
          <a:off x="4953421" y="3222101"/>
          <a:ext cx="1500675" cy="72"/>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D8A474E6-286A-49E2-B942-C4EAF9DC465F}">
      <dsp:nvSpPr>
        <dsp:cNvPr id="0" name=""/>
        <dsp:cNvSpPr/>
      </dsp:nvSpPr>
      <dsp:spPr>
        <a:xfrm>
          <a:off x="6604164" y="531690"/>
          <a:ext cx="1500675" cy="3280018"/>
        </a:xfrm>
        <a:prstGeom prst="rect">
          <a:avLst/>
        </a:prstGeom>
        <a:solidFill>
          <a:schemeClr val="accent6">
            <a:tint val="40000"/>
            <a:alpha val="90000"/>
            <a:hueOff val="0"/>
            <a:satOff val="0"/>
            <a:lumOff val="0"/>
            <a:alphaOff val="0"/>
          </a:schemeClr>
        </a:solidFill>
        <a:ln w="6350" cap="flat" cmpd="sng" algn="ctr">
          <a:solidFill>
            <a:schemeClr val="accent6">
              <a:tint val="40000"/>
              <a:alpha val="90000"/>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6999" tIns="330200" rIns="116999" bIns="330200" numCol="1" spcCol="1270" anchor="t" anchorCtr="0">
          <a:noAutofit/>
        </a:bodyPr>
        <a:lstStyle/>
        <a:p>
          <a:pPr marL="0" lvl="0" indent="0" algn="l" defTabSz="622300">
            <a:lnSpc>
              <a:spcPct val="90000"/>
            </a:lnSpc>
            <a:spcBef>
              <a:spcPct val="0"/>
            </a:spcBef>
            <a:spcAft>
              <a:spcPct val="35000"/>
            </a:spcAft>
            <a:buNone/>
          </a:pPr>
          <a:r>
            <a:rPr lang="en-US" sz="1400" kern="1200" dirty="0"/>
            <a:t>African Auto Pact benefits for Hub and Spoke economies</a:t>
          </a:r>
        </a:p>
      </dsp:txBody>
      <dsp:txXfrm>
        <a:off x="6604164" y="1778097"/>
        <a:ext cx="1500675" cy="1968010"/>
      </dsp:txXfrm>
    </dsp:sp>
    <dsp:sp modelId="{5F0857D3-066E-4210-95D2-E53641793BE3}">
      <dsp:nvSpPr>
        <dsp:cNvPr id="0" name=""/>
        <dsp:cNvSpPr/>
      </dsp:nvSpPr>
      <dsp:spPr>
        <a:xfrm>
          <a:off x="7039360" y="1006857"/>
          <a:ext cx="630283" cy="630283"/>
        </a:xfrm>
        <a:prstGeom prst="ellips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49139" tIns="12700" rIns="49139" bIns="12700" numCol="1" spcCol="1270" anchor="ctr" anchorCtr="0">
          <a:noAutofit/>
        </a:bodyPr>
        <a:lstStyle/>
        <a:p>
          <a:pPr marL="0" lvl="0" indent="0" algn="ctr" defTabSz="1244600">
            <a:lnSpc>
              <a:spcPct val="90000"/>
            </a:lnSpc>
            <a:spcBef>
              <a:spcPct val="0"/>
            </a:spcBef>
            <a:spcAft>
              <a:spcPct val="35000"/>
            </a:spcAft>
            <a:buNone/>
          </a:pPr>
          <a:r>
            <a:rPr lang="en-ZA" sz="2800" kern="1200"/>
            <a:t>5</a:t>
          </a:r>
        </a:p>
      </dsp:txBody>
      <dsp:txXfrm>
        <a:off x="7131663" y="1099160"/>
        <a:ext cx="445677" cy="445677"/>
      </dsp:txXfrm>
    </dsp:sp>
    <dsp:sp modelId="{AA3F24F1-83F7-42C4-9054-43E8B1B71399}">
      <dsp:nvSpPr>
        <dsp:cNvPr id="0" name=""/>
        <dsp:cNvSpPr/>
      </dsp:nvSpPr>
      <dsp:spPr>
        <a:xfrm>
          <a:off x="6604164" y="3222101"/>
          <a:ext cx="1500675" cy="72"/>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6350" cap="flat" cmpd="sng" algn="ctr">
          <a:solidFill>
            <a:schemeClr val="accent6">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08393CA1-FF5D-45D0-9330-50F28BD276EC}">
      <dsp:nvSpPr>
        <dsp:cNvPr id="0" name=""/>
        <dsp:cNvSpPr/>
      </dsp:nvSpPr>
      <dsp:spPr>
        <a:xfrm>
          <a:off x="8254908" y="531690"/>
          <a:ext cx="1500675" cy="3280018"/>
        </a:xfrm>
        <a:prstGeom prst="rect">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6999" tIns="330200" rIns="116999" bIns="330200" numCol="1" spcCol="1270" anchor="t" anchorCtr="0">
          <a:noAutofit/>
        </a:bodyPr>
        <a:lstStyle/>
        <a:p>
          <a:pPr marL="0" lvl="0" indent="0" algn="l" defTabSz="622300">
            <a:lnSpc>
              <a:spcPct val="90000"/>
            </a:lnSpc>
            <a:spcBef>
              <a:spcPct val="0"/>
            </a:spcBef>
            <a:spcAft>
              <a:spcPct val="35000"/>
            </a:spcAft>
            <a:buNone/>
          </a:pPr>
          <a:r>
            <a:rPr lang="en-US" sz="1400" kern="1200" dirty="0"/>
            <a:t>Summary benefits</a:t>
          </a:r>
        </a:p>
      </dsp:txBody>
      <dsp:txXfrm>
        <a:off x="8254908" y="1778097"/>
        <a:ext cx="1500675" cy="1968010"/>
      </dsp:txXfrm>
    </dsp:sp>
    <dsp:sp modelId="{DEA0A652-8689-4A9C-B965-54366C192727}">
      <dsp:nvSpPr>
        <dsp:cNvPr id="0" name=""/>
        <dsp:cNvSpPr/>
      </dsp:nvSpPr>
      <dsp:spPr>
        <a:xfrm>
          <a:off x="8690104" y="1006857"/>
          <a:ext cx="630283" cy="630283"/>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49139" tIns="12700" rIns="49139" bIns="12700" numCol="1" spcCol="1270" anchor="ctr" anchorCtr="0">
          <a:noAutofit/>
        </a:bodyPr>
        <a:lstStyle/>
        <a:p>
          <a:pPr marL="0" lvl="0" indent="0" algn="ctr" defTabSz="1244600">
            <a:lnSpc>
              <a:spcPct val="90000"/>
            </a:lnSpc>
            <a:spcBef>
              <a:spcPct val="0"/>
            </a:spcBef>
            <a:spcAft>
              <a:spcPct val="35000"/>
            </a:spcAft>
            <a:buNone/>
          </a:pPr>
          <a:r>
            <a:rPr lang="en-ZA" sz="2800" kern="1200"/>
            <a:t>6</a:t>
          </a:r>
        </a:p>
      </dsp:txBody>
      <dsp:txXfrm>
        <a:off x="8782407" y="1099160"/>
        <a:ext cx="445677" cy="445677"/>
      </dsp:txXfrm>
    </dsp:sp>
    <dsp:sp modelId="{1A93C02E-1EA2-4188-9C37-841538818691}">
      <dsp:nvSpPr>
        <dsp:cNvPr id="0" name=""/>
        <dsp:cNvSpPr/>
      </dsp:nvSpPr>
      <dsp:spPr>
        <a:xfrm>
          <a:off x="8254908" y="3222101"/>
          <a:ext cx="1500675" cy="72"/>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6308B3-1055-4E5E-ABA0-B1DE48017D82}">
      <dsp:nvSpPr>
        <dsp:cNvPr id="0" name=""/>
        <dsp:cNvSpPr/>
      </dsp:nvSpPr>
      <dsp:spPr>
        <a:xfrm rot="5400000">
          <a:off x="374132" y="2243678"/>
          <a:ext cx="1114125" cy="1853879"/>
        </a:xfrm>
        <a:prstGeom prst="corner">
          <a:avLst>
            <a:gd name="adj1" fmla="val 16120"/>
            <a:gd name="adj2" fmla="val 16110"/>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45DDDB-F13A-42FE-B147-36D0EDC9B5BA}">
      <dsp:nvSpPr>
        <dsp:cNvPr id="0" name=""/>
        <dsp:cNvSpPr/>
      </dsp:nvSpPr>
      <dsp:spPr>
        <a:xfrm>
          <a:off x="188157" y="2797588"/>
          <a:ext cx="1673693" cy="14670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ZA" sz="1800" b="1" kern="1200" dirty="0"/>
            <a:t>Banning pre-owned vehicle imports</a:t>
          </a:r>
        </a:p>
      </dsp:txBody>
      <dsp:txXfrm>
        <a:off x="188157" y="2797588"/>
        <a:ext cx="1673693" cy="1467090"/>
      </dsp:txXfrm>
    </dsp:sp>
    <dsp:sp modelId="{4C8CE441-2815-4888-9761-0035C0003B84}">
      <dsp:nvSpPr>
        <dsp:cNvPr id="0" name=""/>
        <dsp:cNvSpPr/>
      </dsp:nvSpPr>
      <dsp:spPr>
        <a:xfrm>
          <a:off x="1546059" y="2107193"/>
          <a:ext cx="315791" cy="315791"/>
        </a:xfrm>
        <a:prstGeom prst="triangle">
          <a:avLst>
            <a:gd name="adj" fmla="val 100000"/>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5AC8A1-BB3F-4CB9-A7C8-580EA1F9EEB4}">
      <dsp:nvSpPr>
        <dsp:cNvPr id="0" name=""/>
        <dsp:cNvSpPr/>
      </dsp:nvSpPr>
      <dsp:spPr>
        <a:xfrm rot="5400000">
          <a:off x="2423059" y="1736669"/>
          <a:ext cx="1114125" cy="1853879"/>
        </a:xfrm>
        <a:prstGeom prst="corner">
          <a:avLst>
            <a:gd name="adj1" fmla="val 16120"/>
            <a:gd name="adj2" fmla="val 16110"/>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52B102-CC2A-44D3-8E7E-A342714EAA01}">
      <dsp:nvSpPr>
        <dsp:cNvPr id="0" name=""/>
        <dsp:cNvSpPr/>
      </dsp:nvSpPr>
      <dsp:spPr>
        <a:xfrm>
          <a:off x="2237084" y="2290579"/>
          <a:ext cx="1673693" cy="14670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ZA" sz="1800" b="1" kern="1200" dirty="0"/>
            <a:t>Auto Pact incentive structure</a:t>
          </a:r>
        </a:p>
        <a:p>
          <a:pPr marL="57150" lvl="1" indent="-57150" algn="l" defTabSz="488950">
            <a:lnSpc>
              <a:spcPct val="90000"/>
            </a:lnSpc>
            <a:spcBef>
              <a:spcPct val="0"/>
            </a:spcBef>
            <a:spcAft>
              <a:spcPct val="15000"/>
            </a:spcAft>
            <a:buChar char="•"/>
          </a:pPr>
          <a:r>
            <a:rPr lang="en-ZA" sz="1100" kern="1200" dirty="0"/>
            <a:t>Investment into CKD plants to achieve economies of scale </a:t>
          </a:r>
        </a:p>
      </dsp:txBody>
      <dsp:txXfrm>
        <a:off x="2237084" y="2290579"/>
        <a:ext cx="1673693" cy="1467090"/>
      </dsp:txXfrm>
    </dsp:sp>
    <dsp:sp modelId="{89E997E7-1BE8-4889-AAF8-E5B77C6E92B2}">
      <dsp:nvSpPr>
        <dsp:cNvPr id="0" name=""/>
        <dsp:cNvSpPr/>
      </dsp:nvSpPr>
      <dsp:spPr>
        <a:xfrm>
          <a:off x="3594986" y="1600184"/>
          <a:ext cx="315791" cy="315791"/>
        </a:xfrm>
        <a:prstGeom prst="triangle">
          <a:avLst>
            <a:gd name="adj" fmla="val 100000"/>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33C388-D893-4F04-8A7A-ADB60A298BF9}">
      <dsp:nvSpPr>
        <dsp:cNvPr id="0" name=""/>
        <dsp:cNvSpPr/>
      </dsp:nvSpPr>
      <dsp:spPr>
        <a:xfrm rot="5400000">
          <a:off x="4471987" y="1229659"/>
          <a:ext cx="1114125" cy="1853879"/>
        </a:xfrm>
        <a:prstGeom prst="corner">
          <a:avLst>
            <a:gd name="adj1" fmla="val 16120"/>
            <a:gd name="adj2" fmla="val 16110"/>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5418FB-E4B5-4EB1-B952-FA3195E4E085}">
      <dsp:nvSpPr>
        <dsp:cNvPr id="0" name=""/>
        <dsp:cNvSpPr/>
      </dsp:nvSpPr>
      <dsp:spPr>
        <a:xfrm>
          <a:off x="4286011" y="1783570"/>
          <a:ext cx="1673693" cy="14670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ZA" sz="1800" b="1" kern="1200" dirty="0"/>
            <a:t>3-4 CKD plants in hubs</a:t>
          </a:r>
        </a:p>
        <a:p>
          <a:pPr marL="171450" lvl="1" indent="-171450" algn="l" defTabSz="800100">
            <a:lnSpc>
              <a:spcPct val="90000"/>
            </a:lnSpc>
            <a:spcBef>
              <a:spcPct val="0"/>
            </a:spcBef>
            <a:spcAft>
              <a:spcPct val="15000"/>
            </a:spcAft>
            <a:buChar char="•"/>
          </a:pPr>
          <a:r>
            <a:rPr lang="en-ZA" sz="1800" kern="1200" dirty="0"/>
            <a:t>Kenya, Ethiopia, Tanzania: producing between 80,000 and 100,000 units per plant</a:t>
          </a:r>
        </a:p>
      </dsp:txBody>
      <dsp:txXfrm>
        <a:off x="4286011" y="1783570"/>
        <a:ext cx="1673693" cy="1467090"/>
      </dsp:txXfrm>
    </dsp:sp>
    <dsp:sp modelId="{F3555C02-B02B-442A-AD2B-C951808EAB07}">
      <dsp:nvSpPr>
        <dsp:cNvPr id="0" name=""/>
        <dsp:cNvSpPr/>
      </dsp:nvSpPr>
      <dsp:spPr>
        <a:xfrm>
          <a:off x="5643913" y="1093175"/>
          <a:ext cx="315791" cy="315791"/>
        </a:xfrm>
        <a:prstGeom prst="triangle">
          <a:avLst>
            <a:gd name="adj" fmla="val 100000"/>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5C8C40-E26A-4FF4-B2F2-0A4552F09DD1}">
      <dsp:nvSpPr>
        <dsp:cNvPr id="0" name=""/>
        <dsp:cNvSpPr/>
      </dsp:nvSpPr>
      <dsp:spPr>
        <a:xfrm rot="5400000">
          <a:off x="6520914" y="722650"/>
          <a:ext cx="1114125" cy="1853879"/>
        </a:xfrm>
        <a:prstGeom prst="corner">
          <a:avLst>
            <a:gd name="adj1" fmla="val 16120"/>
            <a:gd name="adj2" fmla="val 16110"/>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4EFD0E-4590-435C-807C-CCDE510FCB8D}">
      <dsp:nvSpPr>
        <dsp:cNvPr id="0" name=""/>
        <dsp:cNvSpPr/>
      </dsp:nvSpPr>
      <dsp:spPr>
        <a:xfrm>
          <a:off x="6334939" y="1276561"/>
          <a:ext cx="1673693" cy="14670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ZA" sz="1800" b="1" kern="1200" dirty="0"/>
            <a:t>Spoke economies as Tier 1 and Tier 2</a:t>
          </a:r>
        </a:p>
        <a:p>
          <a:pPr marL="171450" lvl="1" indent="-171450" algn="l" defTabSz="800100">
            <a:lnSpc>
              <a:spcPct val="90000"/>
            </a:lnSpc>
            <a:spcBef>
              <a:spcPct val="0"/>
            </a:spcBef>
            <a:spcAft>
              <a:spcPct val="15000"/>
            </a:spcAft>
            <a:buChar char="•"/>
          </a:pPr>
          <a:r>
            <a:rPr lang="en-ZA" sz="1800" kern="1200" dirty="0"/>
            <a:t>Also motorcycles and yellow metals</a:t>
          </a:r>
        </a:p>
      </dsp:txBody>
      <dsp:txXfrm>
        <a:off x="6334939" y="1276561"/>
        <a:ext cx="1673693" cy="1467090"/>
      </dsp:txXfrm>
    </dsp:sp>
    <dsp:sp modelId="{3FFD2D9C-E9E4-44C4-B9A3-310760A6CD0C}">
      <dsp:nvSpPr>
        <dsp:cNvPr id="0" name=""/>
        <dsp:cNvSpPr/>
      </dsp:nvSpPr>
      <dsp:spPr>
        <a:xfrm>
          <a:off x="7692841" y="586166"/>
          <a:ext cx="315791" cy="315791"/>
        </a:xfrm>
        <a:prstGeom prst="triangle">
          <a:avLst>
            <a:gd name="adj" fmla="val 100000"/>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7E659A-276F-44F3-BD24-F88F5320BB6D}">
      <dsp:nvSpPr>
        <dsp:cNvPr id="0" name=""/>
        <dsp:cNvSpPr/>
      </dsp:nvSpPr>
      <dsp:spPr>
        <a:xfrm rot="5400000">
          <a:off x="8569841" y="215641"/>
          <a:ext cx="1114125" cy="1853879"/>
        </a:xfrm>
        <a:prstGeom prst="corner">
          <a:avLst>
            <a:gd name="adj1" fmla="val 16120"/>
            <a:gd name="adj2" fmla="val 16110"/>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AA8476-A638-4204-A256-BAA188D244E0}">
      <dsp:nvSpPr>
        <dsp:cNvPr id="0" name=""/>
        <dsp:cNvSpPr/>
      </dsp:nvSpPr>
      <dsp:spPr>
        <a:xfrm>
          <a:off x="8383866" y="769552"/>
          <a:ext cx="1673693" cy="14670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ZA" sz="1800" b="1" kern="1200" dirty="0"/>
            <a:t>Trading between other hubs</a:t>
          </a:r>
          <a:endParaRPr lang="en-ZA" sz="1800" kern="1200" dirty="0"/>
        </a:p>
        <a:p>
          <a:pPr marL="171450" lvl="1" indent="-171450" algn="l" defTabSz="800100">
            <a:lnSpc>
              <a:spcPct val="90000"/>
            </a:lnSpc>
            <a:spcBef>
              <a:spcPct val="0"/>
            </a:spcBef>
            <a:spcAft>
              <a:spcPct val="15000"/>
            </a:spcAft>
            <a:buChar char="•"/>
          </a:pPr>
          <a:r>
            <a:rPr lang="en-ZA" sz="1800" kern="1200" dirty="0"/>
            <a:t>Including South Africa, Ghana, Nigeria</a:t>
          </a:r>
        </a:p>
      </dsp:txBody>
      <dsp:txXfrm>
        <a:off x="8383866" y="769552"/>
        <a:ext cx="1673693" cy="14670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FFFC29-4FB8-458B-B2D7-9D6B5327C9B8}">
      <dsp:nvSpPr>
        <dsp:cNvPr id="0" name=""/>
        <dsp:cNvSpPr/>
      </dsp:nvSpPr>
      <dsp:spPr>
        <a:xfrm>
          <a:off x="0" y="5848"/>
          <a:ext cx="5245459" cy="700654"/>
        </a:xfrm>
        <a:prstGeom prst="roundRect">
          <a:avLst>
            <a:gd name="adj" fmla="val 10000"/>
          </a:avLst>
        </a:prstGeom>
        <a:solidFill>
          <a:srgbClr val="8AB833">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7F80CAE4-7BFD-4AB1-8944-2B83F0B0BC4C}">
      <dsp:nvSpPr>
        <dsp:cNvPr id="0" name=""/>
        <dsp:cNvSpPr/>
      </dsp:nvSpPr>
      <dsp:spPr>
        <a:xfrm>
          <a:off x="211948" y="163495"/>
          <a:ext cx="385736" cy="385360"/>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F6628EF-35FB-4538-8B5F-5A603493885F}">
      <dsp:nvSpPr>
        <dsp:cNvPr id="0" name=""/>
        <dsp:cNvSpPr/>
      </dsp:nvSpPr>
      <dsp:spPr>
        <a:xfrm>
          <a:off x="809632" y="5848"/>
          <a:ext cx="4399249" cy="7663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04" tIns="81104" rIns="81104" bIns="81104" numCol="1" spcCol="1270" anchor="ctr" anchorCtr="0">
          <a:noAutofit/>
        </a:bodyPr>
        <a:lstStyle/>
        <a:p>
          <a:pPr marL="0" lvl="0" indent="0" algn="l" defTabSz="622300">
            <a:lnSpc>
              <a:spcPct val="100000"/>
            </a:lnSpc>
            <a:spcBef>
              <a:spcPct val="0"/>
            </a:spcBef>
            <a:spcAft>
              <a:spcPct val="35000"/>
            </a:spcAft>
            <a:buNone/>
          </a:pPr>
          <a:r>
            <a:rPr lang="en-ZA" sz="1400" kern="1200" dirty="0">
              <a:solidFill>
                <a:sysClr val="window" lastClr="FFFFFF">
                  <a:hueOff val="0"/>
                  <a:satOff val="0"/>
                  <a:lumOff val="0"/>
                  <a:alphaOff val="0"/>
                </a:sysClr>
              </a:solidFill>
              <a:latin typeface="+mj-lt"/>
              <a:ea typeface="+mn-ea"/>
              <a:cs typeface="+mn-cs"/>
            </a:rPr>
            <a:t>Kenya’s GDP growth rate averaged 5.6% over the period 2009 to 2018</a:t>
          </a:r>
          <a:endParaRPr lang="en-US" sz="1400" kern="1200" dirty="0">
            <a:solidFill>
              <a:sysClr val="window" lastClr="FFFFFF">
                <a:hueOff val="0"/>
                <a:satOff val="0"/>
                <a:lumOff val="0"/>
                <a:alphaOff val="0"/>
              </a:sysClr>
            </a:solidFill>
            <a:latin typeface="+mj-lt"/>
            <a:ea typeface="+mn-ea"/>
            <a:cs typeface="+mn-cs"/>
          </a:endParaRPr>
        </a:p>
      </dsp:txBody>
      <dsp:txXfrm>
        <a:off x="809632" y="5848"/>
        <a:ext cx="4399249" cy="766340"/>
      </dsp:txXfrm>
    </dsp:sp>
    <dsp:sp modelId="{C094CBD2-A8B9-44FC-B42E-457F1FE441B3}">
      <dsp:nvSpPr>
        <dsp:cNvPr id="0" name=""/>
        <dsp:cNvSpPr/>
      </dsp:nvSpPr>
      <dsp:spPr>
        <a:xfrm>
          <a:off x="0" y="963774"/>
          <a:ext cx="5245459" cy="700654"/>
        </a:xfrm>
        <a:prstGeom prst="roundRect">
          <a:avLst>
            <a:gd name="adj" fmla="val 10000"/>
          </a:avLst>
        </a:prstGeom>
        <a:solidFill>
          <a:srgbClr val="C0CF3A">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CB913DB6-F2AE-451E-9AF6-15DBC7080EFD}">
      <dsp:nvSpPr>
        <dsp:cNvPr id="0" name=""/>
        <dsp:cNvSpPr/>
      </dsp:nvSpPr>
      <dsp:spPr>
        <a:xfrm>
          <a:off x="211948" y="1121422"/>
          <a:ext cx="385736" cy="385360"/>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CFEFCD3-E687-4A83-A04F-73A167FEA053}">
      <dsp:nvSpPr>
        <dsp:cNvPr id="0" name=""/>
        <dsp:cNvSpPr/>
      </dsp:nvSpPr>
      <dsp:spPr>
        <a:xfrm>
          <a:off x="809632" y="963774"/>
          <a:ext cx="4399249" cy="7663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04" tIns="81104" rIns="81104" bIns="81104" numCol="1" spcCol="1270" anchor="ctr" anchorCtr="0">
          <a:noAutofit/>
        </a:bodyPr>
        <a:lstStyle/>
        <a:p>
          <a:pPr marL="0" lvl="0" indent="0" algn="l" defTabSz="622300">
            <a:lnSpc>
              <a:spcPct val="100000"/>
            </a:lnSpc>
            <a:spcBef>
              <a:spcPct val="0"/>
            </a:spcBef>
            <a:spcAft>
              <a:spcPct val="35000"/>
            </a:spcAft>
            <a:buNone/>
          </a:pPr>
          <a:r>
            <a:rPr lang="en-ZA" sz="1400" kern="1200" dirty="0">
              <a:solidFill>
                <a:sysClr val="window" lastClr="FFFFFF">
                  <a:hueOff val="0"/>
                  <a:satOff val="0"/>
                  <a:lumOff val="0"/>
                  <a:alphaOff val="0"/>
                </a:sysClr>
              </a:solidFill>
              <a:latin typeface="+mj-lt"/>
              <a:ea typeface="+mn-ea"/>
              <a:cs typeface="+mn-cs"/>
            </a:rPr>
            <a:t>Kenya’s automotive trade deficit was $3.7 billion in 2018</a:t>
          </a:r>
          <a:endParaRPr lang="en-US" sz="1400" kern="1200" dirty="0">
            <a:solidFill>
              <a:sysClr val="window" lastClr="FFFFFF">
                <a:hueOff val="0"/>
                <a:satOff val="0"/>
                <a:lumOff val="0"/>
                <a:alphaOff val="0"/>
              </a:sysClr>
            </a:solidFill>
            <a:latin typeface="+mj-lt"/>
            <a:ea typeface="+mn-ea"/>
            <a:cs typeface="+mn-cs"/>
          </a:endParaRPr>
        </a:p>
      </dsp:txBody>
      <dsp:txXfrm>
        <a:off x="809632" y="963774"/>
        <a:ext cx="4399249" cy="766340"/>
      </dsp:txXfrm>
    </dsp:sp>
    <dsp:sp modelId="{E00F8BBA-3C0A-4B26-AAC6-1D6683308104}">
      <dsp:nvSpPr>
        <dsp:cNvPr id="0" name=""/>
        <dsp:cNvSpPr/>
      </dsp:nvSpPr>
      <dsp:spPr>
        <a:xfrm>
          <a:off x="0" y="1921701"/>
          <a:ext cx="5245459" cy="700654"/>
        </a:xfrm>
        <a:prstGeom prst="roundRect">
          <a:avLst>
            <a:gd name="adj" fmla="val 10000"/>
          </a:avLst>
        </a:prstGeom>
        <a:solidFill>
          <a:srgbClr val="029676">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07C022B4-239A-4FC3-A375-38CA374D474F}">
      <dsp:nvSpPr>
        <dsp:cNvPr id="0" name=""/>
        <dsp:cNvSpPr/>
      </dsp:nvSpPr>
      <dsp:spPr>
        <a:xfrm>
          <a:off x="211948" y="2079348"/>
          <a:ext cx="385736" cy="385360"/>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1DEF4FE-FC2B-42F9-BB67-CE7A84070BD3}">
      <dsp:nvSpPr>
        <dsp:cNvPr id="0" name=""/>
        <dsp:cNvSpPr/>
      </dsp:nvSpPr>
      <dsp:spPr>
        <a:xfrm>
          <a:off x="809632" y="1921701"/>
          <a:ext cx="4399249" cy="7663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04" tIns="81104" rIns="81104" bIns="81104" numCol="1" spcCol="1270" anchor="ctr" anchorCtr="0">
          <a:noAutofit/>
        </a:bodyPr>
        <a:lstStyle/>
        <a:p>
          <a:pPr marL="0" lvl="0" indent="0" algn="l" defTabSz="622300">
            <a:lnSpc>
              <a:spcPct val="100000"/>
            </a:lnSpc>
            <a:spcBef>
              <a:spcPct val="0"/>
            </a:spcBef>
            <a:spcAft>
              <a:spcPct val="35000"/>
            </a:spcAft>
            <a:buNone/>
          </a:pPr>
          <a:r>
            <a:rPr lang="en-US" sz="1400" kern="1200" dirty="0">
              <a:solidFill>
                <a:sysClr val="window" lastClr="FFFFFF">
                  <a:hueOff val="0"/>
                  <a:satOff val="0"/>
                  <a:lumOff val="0"/>
                  <a:alphaOff val="0"/>
                </a:sysClr>
              </a:solidFill>
              <a:latin typeface="+mj-lt"/>
              <a:ea typeface="+mn-ea"/>
              <a:cs typeface="+mn-cs"/>
            </a:rPr>
            <a:t>High levels of imported vehicles continues to put a strain on foreign currency reserves</a:t>
          </a:r>
        </a:p>
      </dsp:txBody>
      <dsp:txXfrm>
        <a:off x="809632" y="1921701"/>
        <a:ext cx="4399249" cy="766340"/>
      </dsp:txXfrm>
    </dsp:sp>
    <dsp:sp modelId="{263F6FF9-3FE3-4DE8-A9A2-E4462822A335}">
      <dsp:nvSpPr>
        <dsp:cNvPr id="0" name=""/>
        <dsp:cNvSpPr/>
      </dsp:nvSpPr>
      <dsp:spPr>
        <a:xfrm>
          <a:off x="0" y="2879627"/>
          <a:ext cx="5245459" cy="700654"/>
        </a:xfrm>
        <a:prstGeom prst="roundRect">
          <a:avLst>
            <a:gd name="adj" fmla="val 10000"/>
          </a:avLst>
        </a:prstGeom>
        <a:solidFill>
          <a:srgbClr val="4AB5C4">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CA810BFE-98A0-4C07-8036-E60A08359A3F}">
      <dsp:nvSpPr>
        <dsp:cNvPr id="0" name=""/>
        <dsp:cNvSpPr/>
      </dsp:nvSpPr>
      <dsp:spPr>
        <a:xfrm>
          <a:off x="211948" y="3037274"/>
          <a:ext cx="385736" cy="385360"/>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E3717D4-6647-4F1F-8EBC-90AC45742BF1}">
      <dsp:nvSpPr>
        <dsp:cNvPr id="0" name=""/>
        <dsp:cNvSpPr/>
      </dsp:nvSpPr>
      <dsp:spPr>
        <a:xfrm>
          <a:off x="809632" y="2879627"/>
          <a:ext cx="4399249" cy="7663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04" tIns="81104" rIns="81104" bIns="81104" numCol="1" spcCol="1270" anchor="ctr" anchorCtr="0">
          <a:noAutofit/>
        </a:bodyPr>
        <a:lstStyle/>
        <a:p>
          <a:pPr marL="0" lvl="0" indent="0" algn="l" defTabSz="622300">
            <a:lnSpc>
              <a:spcPct val="100000"/>
            </a:lnSpc>
            <a:spcBef>
              <a:spcPct val="0"/>
            </a:spcBef>
            <a:spcAft>
              <a:spcPct val="35000"/>
            </a:spcAft>
            <a:buNone/>
          </a:pPr>
          <a:r>
            <a:rPr lang="en-ZA" sz="1400" kern="1200" dirty="0">
              <a:solidFill>
                <a:sysClr val="window" lastClr="FFFFFF">
                  <a:hueOff val="0"/>
                  <a:satOff val="0"/>
                  <a:lumOff val="0"/>
                  <a:alphaOff val="0"/>
                </a:sysClr>
              </a:solidFill>
              <a:latin typeface="+mj-lt"/>
              <a:ea typeface="+mn-ea"/>
              <a:cs typeface="+mn-cs"/>
            </a:rPr>
            <a:t>3% of Kenya’s adult population earned over $10,000 annually in 2017</a:t>
          </a:r>
          <a:r>
            <a:rPr lang="en-US" sz="1400" kern="1200" dirty="0">
              <a:solidFill>
                <a:sysClr val="window" lastClr="FFFFFF">
                  <a:hueOff val="0"/>
                  <a:satOff val="0"/>
                  <a:lumOff val="0"/>
                  <a:alphaOff val="0"/>
                </a:sysClr>
              </a:solidFill>
              <a:latin typeface="+mj-lt"/>
              <a:ea typeface="+mn-ea"/>
              <a:cs typeface="+mn-cs"/>
            </a:rPr>
            <a:t>, this is 650,000 people</a:t>
          </a:r>
        </a:p>
      </dsp:txBody>
      <dsp:txXfrm>
        <a:off x="809632" y="2879627"/>
        <a:ext cx="4399249" cy="766340"/>
      </dsp:txXfrm>
    </dsp:sp>
    <dsp:sp modelId="{27A9D5A9-315C-4300-A04B-476ADB207E16}">
      <dsp:nvSpPr>
        <dsp:cNvPr id="0" name=""/>
        <dsp:cNvSpPr/>
      </dsp:nvSpPr>
      <dsp:spPr>
        <a:xfrm>
          <a:off x="0" y="3837553"/>
          <a:ext cx="5245459" cy="700654"/>
        </a:xfrm>
        <a:prstGeom prst="roundRect">
          <a:avLst>
            <a:gd name="adj" fmla="val 10000"/>
          </a:avLst>
        </a:prstGeom>
        <a:solidFill>
          <a:srgbClr val="0989B1">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CE9DE65A-0C5B-482E-B5D3-ACBDF14046EC}">
      <dsp:nvSpPr>
        <dsp:cNvPr id="0" name=""/>
        <dsp:cNvSpPr/>
      </dsp:nvSpPr>
      <dsp:spPr>
        <a:xfrm>
          <a:off x="212155" y="3995200"/>
          <a:ext cx="385736" cy="385360"/>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497EC5D-9BE1-42D2-8873-91876E49EC0E}">
      <dsp:nvSpPr>
        <dsp:cNvPr id="0" name=""/>
        <dsp:cNvSpPr/>
      </dsp:nvSpPr>
      <dsp:spPr>
        <a:xfrm>
          <a:off x="810047" y="3837553"/>
          <a:ext cx="4359469" cy="7663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04" tIns="81104" rIns="81104" bIns="81104" numCol="1" spcCol="1270" anchor="ctr" anchorCtr="0">
          <a:noAutofit/>
        </a:bodyPr>
        <a:lstStyle/>
        <a:p>
          <a:pPr marL="0" lvl="0" indent="0" algn="l" defTabSz="622300">
            <a:lnSpc>
              <a:spcPct val="100000"/>
            </a:lnSpc>
            <a:spcBef>
              <a:spcPct val="0"/>
            </a:spcBef>
            <a:spcAft>
              <a:spcPct val="35000"/>
            </a:spcAft>
            <a:buNone/>
          </a:pPr>
          <a:r>
            <a:rPr lang="en-US" sz="1400" kern="1200" dirty="0">
              <a:solidFill>
                <a:sysClr val="window" lastClr="FFFFFF">
                  <a:hueOff val="0"/>
                  <a:satOff val="0"/>
                  <a:lumOff val="0"/>
                  <a:alphaOff val="0"/>
                </a:sysClr>
              </a:solidFill>
              <a:latin typeface="+mj-lt"/>
              <a:ea typeface="+mn-ea"/>
              <a:cs typeface="+mn-cs"/>
            </a:rPr>
            <a:t>Only 10,600 new vehicles were sold in 2018. This is a result of pre-owned vehicle sales capturing the market</a:t>
          </a:r>
        </a:p>
      </dsp:txBody>
      <dsp:txXfrm>
        <a:off x="810047" y="3837553"/>
        <a:ext cx="4359469" cy="76634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FFFC29-4FB8-458B-B2D7-9D6B5327C9B8}">
      <dsp:nvSpPr>
        <dsp:cNvPr id="0" name=""/>
        <dsp:cNvSpPr/>
      </dsp:nvSpPr>
      <dsp:spPr>
        <a:xfrm>
          <a:off x="0" y="3601"/>
          <a:ext cx="5245459" cy="767090"/>
        </a:xfrm>
        <a:prstGeom prst="roundRect">
          <a:avLst>
            <a:gd name="adj" fmla="val 10000"/>
          </a:avLst>
        </a:prstGeom>
        <a:solidFill>
          <a:srgbClr val="8AB833">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7F80CAE4-7BFD-4AB1-8944-2B83F0B0BC4C}">
      <dsp:nvSpPr>
        <dsp:cNvPr id="0" name=""/>
        <dsp:cNvSpPr/>
      </dsp:nvSpPr>
      <dsp:spPr>
        <a:xfrm>
          <a:off x="232044" y="176196"/>
          <a:ext cx="421899" cy="421899"/>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F6628EF-35FB-4538-8B5F-5A603493885F}">
      <dsp:nvSpPr>
        <dsp:cNvPr id="0" name=""/>
        <dsp:cNvSpPr/>
      </dsp:nvSpPr>
      <dsp:spPr>
        <a:xfrm>
          <a:off x="885989" y="3601"/>
          <a:ext cx="4359469" cy="7670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84" tIns="81184" rIns="81184" bIns="81184" numCol="1" spcCol="1270" anchor="ctr" anchorCtr="0">
          <a:noAutofit/>
        </a:bodyPr>
        <a:lstStyle/>
        <a:p>
          <a:pPr marL="0" lvl="0" indent="0" algn="l" defTabSz="622300">
            <a:lnSpc>
              <a:spcPct val="100000"/>
            </a:lnSpc>
            <a:spcBef>
              <a:spcPct val="0"/>
            </a:spcBef>
            <a:spcAft>
              <a:spcPct val="35000"/>
            </a:spcAft>
            <a:buNone/>
          </a:pPr>
          <a:r>
            <a:rPr lang="en-ZA" sz="1400" kern="1200" dirty="0">
              <a:solidFill>
                <a:sysClr val="window" lastClr="FFFFFF">
                  <a:hueOff val="0"/>
                  <a:satOff val="0"/>
                  <a:lumOff val="0"/>
                  <a:alphaOff val="0"/>
                </a:sysClr>
              </a:solidFill>
              <a:latin typeface="+mj-lt"/>
              <a:ea typeface="+mn-ea"/>
              <a:cs typeface="+mn-cs"/>
            </a:rPr>
            <a:t>Ethiopia’s GDP growth rate averaged 9.8% over the period 2009 to 2018</a:t>
          </a:r>
          <a:endParaRPr lang="en-US" sz="1400" kern="1200" dirty="0">
            <a:solidFill>
              <a:sysClr val="window" lastClr="FFFFFF">
                <a:hueOff val="0"/>
                <a:satOff val="0"/>
                <a:lumOff val="0"/>
                <a:alphaOff val="0"/>
              </a:sysClr>
            </a:solidFill>
            <a:latin typeface="+mj-lt"/>
            <a:ea typeface="+mn-ea"/>
            <a:cs typeface="+mn-cs"/>
          </a:endParaRPr>
        </a:p>
      </dsp:txBody>
      <dsp:txXfrm>
        <a:off x="885989" y="3601"/>
        <a:ext cx="4359469" cy="767090"/>
      </dsp:txXfrm>
    </dsp:sp>
    <dsp:sp modelId="{C094CBD2-A8B9-44FC-B42E-457F1FE441B3}">
      <dsp:nvSpPr>
        <dsp:cNvPr id="0" name=""/>
        <dsp:cNvSpPr/>
      </dsp:nvSpPr>
      <dsp:spPr>
        <a:xfrm>
          <a:off x="0" y="962463"/>
          <a:ext cx="5245459" cy="767090"/>
        </a:xfrm>
        <a:prstGeom prst="roundRect">
          <a:avLst>
            <a:gd name="adj" fmla="val 10000"/>
          </a:avLst>
        </a:prstGeom>
        <a:solidFill>
          <a:srgbClr val="C0CF3A">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CB913DB6-F2AE-451E-9AF6-15DBC7080EFD}">
      <dsp:nvSpPr>
        <dsp:cNvPr id="0" name=""/>
        <dsp:cNvSpPr/>
      </dsp:nvSpPr>
      <dsp:spPr>
        <a:xfrm>
          <a:off x="232044" y="1135059"/>
          <a:ext cx="421899" cy="421899"/>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CFEFCD3-E687-4A83-A04F-73A167FEA053}">
      <dsp:nvSpPr>
        <dsp:cNvPr id="0" name=""/>
        <dsp:cNvSpPr/>
      </dsp:nvSpPr>
      <dsp:spPr>
        <a:xfrm>
          <a:off x="885989" y="962463"/>
          <a:ext cx="4359469" cy="7670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84" tIns="81184" rIns="81184" bIns="81184" numCol="1" spcCol="1270" anchor="ctr" anchorCtr="0">
          <a:noAutofit/>
        </a:bodyPr>
        <a:lstStyle/>
        <a:p>
          <a:pPr marL="0" lvl="0" indent="0" algn="l" defTabSz="622300">
            <a:lnSpc>
              <a:spcPct val="100000"/>
            </a:lnSpc>
            <a:spcBef>
              <a:spcPct val="0"/>
            </a:spcBef>
            <a:spcAft>
              <a:spcPct val="35000"/>
            </a:spcAft>
            <a:buNone/>
          </a:pPr>
          <a:r>
            <a:rPr lang="en-US" sz="1400" kern="1200" dirty="0">
              <a:solidFill>
                <a:sysClr val="window" lastClr="FFFFFF">
                  <a:hueOff val="0"/>
                  <a:satOff val="0"/>
                  <a:lumOff val="0"/>
                  <a:alphaOff val="0"/>
                </a:sysClr>
              </a:solidFill>
              <a:latin typeface="+mj-lt"/>
              <a:ea typeface="+mn-ea"/>
              <a:cs typeface="+mn-cs"/>
            </a:rPr>
            <a:t>Ethiopia’s automotive trade deficit was </a:t>
          </a:r>
          <a:r>
            <a:rPr lang="en-ZA" sz="1400" kern="1200" dirty="0">
              <a:solidFill>
                <a:sysClr val="window" lastClr="FFFFFF">
                  <a:hueOff val="0"/>
                  <a:satOff val="0"/>
                  <a:lumOff val="0"/>
                  <a:alphaOff val="0"/>
                </a:sysClr>
              </a:solidFill>
              <a:latin typeface="+mj-lt"/>
              <a:ea typeface="+mn-ea"/>
              <a:cs typeface="+mn-cs"/>
            </a:rPr>
            <a:t>$277 million in 2018 </a:t>
          </a:r>
          <a:endParaRPr lang="en-US" sz="1400" kern="1200" dirty="0">
            <a:solidFill>
              <a:sysClr val="window" lastClr="FFFFFF">
                <a:hueOff val="0"/>
                <a:satOff val="0"/>
                <a:lumOff val="0"/>
                <a:alphaOff val="0"/>
              </a:sysClr>
            </a:solidFill>
            <a:latin typeface="+mj-lt"/>
            <a:ea typeface="+mn-ea"/>
            <a:cs typeface="+mn-cs"/>
          </a:endParaRPr>
        </a:p>
      </dsp:txBody>
      <dsp:txXfrm>
        <a:off x="885989" y="962463"/>
        <a:ext cx="4359469" cy="767090"/>
      </dsp:txXfrm>
    </dsp:sp>
    <dsp:sp modelId="{E00F8BBA-3C0A-4B26-AAC6-1D6683308104}">
      <dsp:nvSpPr>
        <dsp:cNvPr id="0" name=""/>
        <dsp:cNvSpPr/>
      </dsp:nvSpPr>
      <dsp:spPr>
        <a:xfrm>
          <a:off x="0" y="1921326"/>
          <a:ext cx="5245459" cy="767090"/>
        </a:xfrm>
        <a:prstGeom prst="roundRect">
          <a:avLst>
            <a:gd name="adj" fmla="val 10000"/>
          </a:avLst>
        </a:prstGeom>
        <a:solidFill>
          <a:srgbClr val="029676">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07C022B4-239A-4FC3-A375-38CA374D474F}">
      <dsp:nvSpPr>
        <dsp:cNvPr id="0" name=""/>
        <dsp:cNvSpPr/>
      </dsp:nvSpPr>
      <dsp:spPr>
        <a:xfrm>
          <a:off x="232044" y="2093921"/>
          <a:ext cx="421899" cy="421899"/>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1DEF4FE-FC2B-42F9-BB67-CE7A84070BD3}">
      <dsp:nvSpPr>
        <dsp:cNvPr id="0" name=""/>
        <dsp:cNvSpPr/>
      </dsp:nvSpPr>
      <dsp:spPr>
        <a:xfrm>
          <a:off x="885989" y="1921326"/>
          <a:ext cx="4359469" cy="7670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84" tIns="81184" rIns="81184" bIns="81184" numCol="1" spcCol="1270" anchor="ctr" anchorCtr="0">
          <a:noAutofit/>
        </a:bodyPr>
        <a:lstStyle/>
        <a:p>
          <a:pPr marL="0" lvl="0" indent="0" algn="l" defTabSz="622300">
            <a:lnSpc>
              <a:spcPct val="100000"/>
            </a:lnSpc>
            <a:spcBef>
              <a:spcPct val="0"/>
            </a:spcBef>
            <a:spcAft>
              <a:spcPct val="35000"/>
            </a:spcAft>
            <a:buNone/>
          </a:pPr>
          <a:r>
            <a:rPr lang="en-ZA" sz="1400" kern="1200" dirty="0">
              <a:solidFill>
                <a:sysClr val="window" lastClr="FFFFFF">
                  <a:hueOff val="0"/>
                  <a:satOff val="0"/>
                  <a:lumOff val="0"/>
                  <a:alphaOff val="0"/>
                </a:sysClr>
              </a:solidFill>
              <a:latin typeface="+mj-lt"/>
              <a:ea typeface="+mn-ea"/>
              <a:cs typeface="+mn-cs"/>
            </a:rPr>
            <a:t>Cumulative taxes on imported vehicles may reach 200% depending on the type of vehicle</a:t>
          </a:r>
          <a:endParaRPr lang="en-US" sz="1400" kern="1200" dirty="0">
            <a:solidFill>
              <a:sysClr val="window" lastClr="FFFFFF">
                <a:hueOff val="0"/>
                <a:satOff val="0"/>
                <a:lumOff val="0"/>
                <a:alphaOff val="0"/>
              </a:sysClr>
            </a:solidFill>
            <a:latin typeface="+mj-lt"/>
            <a:ea typeface="+mn-ea"/>
            <a:cs typeface="+mn-cs"/>
          </a:endParaRPr>
        </a:p>
      </dsp:txBody>
      <dsp:txXfrm>
        <a:off x="885989" y="1921326"/>
        <a:ext cx="4359469" cy="767090"/>
      </dsp:txXfrm>
    </dsp:sp>
    <dsp:sp modelId="{263F6FF9-3FE3-4DE8-A9A2-E4462822A335}">
      <dsp:nvSpPr>
        <dsp:cNvPr id="0" name=""/>
        <dsp:cNvSpPr/>
      </dsp:nvSpPr>
      <dsp:spPr>
        <a:xfrm>
          <a:off x="0" y="2880189"/>
          <a:ext cx="5245459" cy="767090"/>
        </a:xfrm>
        <a:prstGeom prst="roundRect">
          <a:avLst>
            <a:gd name="adj" fmla="val 10000"/>
          </a:avLst>
        </a:prstGeom>
        <a:solidFill>
          <a:srgbClr val="4AB5C4">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CA810BFE-98A0-4C07-8036-E60A08359A3F}">
      <dsp:nvSpPr>
        <dsp:cNvPr id="0" name=""/>
        <dsp:cNvSpPr/>
      </dsp:nvSpPr>
      <dsp:spPr>
        <a:xfrm>
          <a:off x="232044" y="3052784"/>
          <a:ext cx="421899" cy="421899"/>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E3717D4-6647-4F1F-8EBC-90AC45742BF1}">
      <dsp:nvSpPr>
        <dsp:cNvPr id="0" name=""/>
        <dsp:cNvSpPr/>
      </dsp:nvSpPr>
      <dsp:spPr>
        <a:xfrm>
          <a:off x="885989" y="2880189"/>
          <a:ext cx="4359469" cy="7670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84" tIns="81184" rIns="81184" bIns="81184" numCol="1" spcCol="1270" anchor="ctr" anchorCtr="0">
          <a:noAutofit/>
        </a:bodyPr>
        <a:lstStyle/>
        <a:p>
          <a:pPr marL="0" lvl="0" indent="0" algn="l" defTabSz="622300">
            <a:lnSpc>
              <a:spcPct val="100000"/>
            </a:lnSpc>
            <a:spcBef>
              <a:spcPct val="0"/>
            </a:spcBef>
            <a:spcAft>
              <a:spcPct val="35000"/>
            </a:spcAft>
            <a:buNone/>
          </a:pPr>
          <a:r>
            <a:rPr lang="en-US" sz="1400" kern="1200" dirty="0">
              <a:solidFill>
                <a:sysClr val="window" lastClr="FFFFFF">
                  <a:hueOff val="0"/>
                  <a:satOff val="0"/>
                  <a:lumOff val="0"/>
                  <a:alphaOff val="0"/>
                </a:sysClr>
              </a:solidFill>
              <a:latin typeface="+mj-lt"/>
              <a:ea typeface="+mn-ea"/>
              <a:cs typeface="+mn-cs"/>
            </a:rPr>
            <a:t>4.77% of the adult population earns &gt;$10,000, this is </a:t>
          </a:r>
          <a:r>
            <a:rPr lang="en-ZA" sz="1400" kern="1200" dirty="0">
              <a:solidFill>
                <a:sysClr val="window" lastClr="FFFFFF">
                  <a:hueOff val="0"/>
                  <a:satOff val="0"/>
                  <a:lumOff val="0"/>
                  <a:alphaOff val="0"/>
                </a:sysClr>
              </a:solidFill>
              <a:latin typeface="+mj-lt"/>
              <a:ea typeface="+mn-ea"/>
              <a:cs typeface="+mn-cs"/>
            </a:rPr>
            <a:t>2.39 million adults in 2017</a:t>
          </a:r>
          <a:endParaRPr lang="en-US" sz="1400" kern="1200" dirty="0">
            <a:solidFill>
              <a:sysClr val="window" lastClr="FFFFFF">
                <a:hueOff val="0"/>
                <a:satOff val="0"/>
                <a:lumOff val="0"/>
                <a:alphaOff val="0"/>
              </a:sysClr>
            </a:solidFill>
            <a:latin typeface="+mj-lt"/>
            <a:ea typeface="+mn-ea"/>
            <a:cs typeface="+mn-cs"/>
          </a:endParaRPr>
        </a:p>
      </dsp:txBody>
      <dsp:txXfrm>
        <a:off x="885989" y="2880189"/>
        <a:ext cx="4359469" cy="767090"/>
      </dsp:txXfrm>
    </dsp:sp>
    <dsp:sp modelId="{27A9D5A9-315C-4300-A04B-476ADB207E16}">
      <dsp:nvSpPr>
        <dsp:cNvPr id="0" name=""/>
        <dsp:cNvSpPr/>
      </dsp:nvSpPr>
      <dsp:spPr>
        <a:xfrm>
          <a:off x="0" y="3839051"/>
          <a:ext cx="5245459" cy="767090"/>
        </a:xfrm>
        <a:prstGeom prst="roundRect">
          <a:avLst>
            <a:gd name="adj" fmla="val 10000"/>
          </a:avLst>
        </a:prstGeom>
        <a:solidFill>
          <a:srgbClr val="0989B1">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CE9DE65A-0C5B-482E-B5D3-ACBDF14046EC}">
      <dsp:nvSpPr>
        <dsp:cNvPr id="0" name=""/>
        <dsp:cNvSpPr/>
      </dsp:nvSpPr>
      <dsp:spPr>
        <a:xfrm>
          <a:off x="232044" y="4011646"/>
          <a:ext cx="421899" cy="421899"/>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497EC5D-9BE1-42D2-8873-91876E49EC0E}">
      <dsp:nvSpPr>
        <dsp:cNvPr id="0" name=""/>
        <dsp:cNvSpPr/>
      </dsp:nvSpPr>
      <dsp:spPr>
        <a:xfrm>
          <a:off x="885989" y="3839051"/>
          <a:ext cx="4359469" cy="7670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84" tIns="81184" rIns="81184" bIns="81184" numCol="1" spcCol="1270" anchor="ctr" anchorCtr="0">
          <a:noAutofit/>
        </a:bodyPr>
        <a:lstStyle/>
        <a:p>
          <a:pPr marL="0" lvl="0" indent="0" algn="l" defTabSz="622300">
            <a:lnSpc>
              <a:spcPct val="100000"/>
            </a:lnSpc>
            <a:spcBef>
              <a:spcPct val="0"/>
            </a:spcBef>
            <a:spcAft>
              <a:spcPct val="35000"/>
            </a:spcAft>
            <a:buNone/>
          </a:pPr>
          <a:r>
            <a:rPr lang="en-US" sz="1400" kern="1200" dirty="0">
              <a:solidFill>
                <a:sysClr val="window" lastClr="FFFFFF">
                  <a:hueOff val="0"/>
                  <a:satOff val="0"/>
                  <a:lumOff val="0"/>
                  <a:alphaOff val="0"/>
                </a:sysClr>
              </a:solidFill>
              <a:latin typeface="+mj-lt"/>
              <a:ea typeface="+mn-ea"/>
              <a:cs typeface="+mn-cs"/>
            </a:rPr>
            <a:t>Only 8,030 new vehicles were sold in 2018. Due to pre-owned vehicles capturing the market</a:t>
          </a:r>
        </a:p>
      </dsp:txBody>
      <dsp:txXfrm>
        <a:off x="885989" y="3839051"/>
        <a:ext cx="4359469" cy="76709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FFFC29-4FB8-458B-B2D7-9D6B5327C9B8}">
      <dsp:nvSpPr>
        <dsp:cNvPr id="0" name=""/>
        <dsp:cNvSpPr/>
      </dsp:nvSpPr>
      <dsp:spPr>
        <a:xfrm>
          <a:off x="0" y="3601"/>
          <a:ext cx="5245459" cy="767090"/>
        </a:xfrm>
        <a:prstGeom prst="roundRect">
          <a:avLst>
            <a:gd name="adj" fmla="val 10000"/>
          </a:avLst>
        </a:prstGeom>
        <a:solidFill>
          <a:srgbClr val="8AB833">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7F80CAE4-7BFD-4AB1-8944-2B83F0B0BC4C}">
      <dsp:nvSpPr>
        <dsp:cNvPr id="0" name=""/>
        <dsp:cNvSpPr/>
      </dsp:nvSpPr>
      <dsp:spPr>
        <a:xfrm>
          <a:off x="232044" y="176196"/>
          <a:ext cx="421899" cy="421899"/>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F6628EF-35FB-4538-8B5F-5A603493885F}">
      <dsp:nvSpPr>
        <dsp:cNvPr id="0" name=""/>
        <dsp:cNvSpPr/>
      </dsp:nvSpPr>
      <dsp:spPr>
        <a:xfrm>
          <a:off x="885989" y="3601"/>
          <a:ext cx="4359469" cy="7670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84" tIns="81184" rIns="81184" bIns="81184" numCol="1" spcCol="1270" anchor="ctr" anchorCtr="0">
          <a:noAutofit/>
        </a:bodyPr>
        <a:lstStyle/>
        <a:p>
          <a:pPr marL="0" lvl="0" indent="0" algn="l" defTabSz="622300">
            <a:lnSpc>
              <a:spcPct val="100000"/>
            </a:lnSpc>
            <a:spcBef>
              <a:spcPct val="0"/>
            </a:spcBef>
            <a:spcAft>
              <a:spcPct val="35000"/>
            </a:spcAft>
            <a:buNone/>
          </a:pPr>
          <a:r>
            <a:rPr lang="en-ZA" sz="1400" kern="1200" dirty="0">
              <a:latin typeface="+mj-lt"/>
            </a:rPr>
            <a:t>Tanzania’s GDP growth rate averaged 6.3% over the period 2009 to 2018</a:t>
          </a:r>
          <a:endParaRPr lang="en-US" sz="1400" kern="1200" dirty="0">
            <a:solidFill>
              <a:sysClr val="window" lastClr="FFFFFF">
                <a:hueOff val="0"/>
                <a:satOff val="0"/>
                <a:lumOff val="0"/>
                <a:alphaOff val="0"/>
              </a:sysClr>
            </a:solidFill>
            <a:latin typeface="+mj-lt"/>
            <a:ea typeface="+mn-ea"/>
            <a:cs typeface="+mn-cs"/>
          </a:endParaRPr>
        </a:p>
      </dsp:txBody>
      <dsp:txXfrm>
        <a:off x="885989" y="3601"/>
        <a:ext cx="4359469" cy="767090"/>
      </dsp:txXfrm>
    </dsp:sp>
    <dsp:sp modelId="{C094CBD2-A8B9-44FC-B42E-457F1FE441B3}">
      <dsp:nvSpPr>
        <dsp:cNvPr id="0" name=""/>
        <dsp:cNvSpPr/>
      </dsp:nvSpPr>
      <dsp:spPr>
        <a:xfrm>
          <a:off x="0" y="962463"/>
          <a:ext cx="5245459" cy="767090"/>
        </a:xfrm>
        <a:prstGeom prst="roundRect">
          <a:avLst>
            <a:gd name="adj" fmla="val 10000"/>
          </a:avLst>
        </a:prstGeom>
        <a:solidFill>
          <a:srgbClr val="C0CF3A">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CB913DB6-F2AE-451E-9AF6-15DBC7080EFD}">
      <dsp:nvSpPr>
        <dsp:cNvPr id="0" name=""/>
        <dsp:cNvSpPr/>
      </dsp:nvSpPr>
      <dsp:spPr>
        <a:xfrm>
          <a:off x="232044" y="1135059"/>
          <a:ext cx="421899" cy="421899"/>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CFEFCD3-E687-4A83-A04F-73A167FEA053}">
      <dsp:nvSpPr>
        <dsp:cNvPr id="0" name=""/>
        <dsp:cNvSpPr/>
      </dsp:nvSpPr>
      <dsp:spPr>
        <a:xfrm>
          <a:off x="885989" y="962463"/>
          <a:ext cx="4359469" cy="7670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84" tIns="81184" rIns="81184" bIns="81184" numCol="1" spcCol="1270" anchor="ctr" anchorCtr="0">
          <a:noAutofit/>
        </a:bodyPr>
        <a:lstStyle/>
        <a:p>
          <a:pPr marL="0" lvl="0" indent="0" algn="l" defTabSz="622300">
            <a:lnSpc>
              <a:spcPct val="100000"/>
            </a:lnSpc>
            <a:spcBef>
              <a:spcPct val="0"/>
            </a:spcBef>
            <a:spcAft>
              <a:spcPct val="35000"/>
            </a:spcAft>
            <a:buNone/>
          </a:pPr>
          <a:r>
            <a:rPr lang="en-US" sz="1400" kern="1200" dirty="0">
              <a:solidFill>
                <a:sysClr val="window" lastClr="FFFFFF">
                  <a:hueOff val="0"/>
                  <a:satOff val="0"/>
                  <a:lumOff val="0"/>
                  <a:alphaOff val="0"/>
                </a:sysClr>
              </a:solidFill>
              <a:latin typeface="+mj-lt"/>
              <a:ea typeface="+mn-ea"/>
              <a:cs typeface="+mn-cs"/>
            </a:rPr>
            <a:t>Tanzania’s automotive trade deficit was </a:t>
          </a:r>
          <a:r>
            <a:rPr lang="en-ZA" sz="1400" kern="1200" dirty="0">
              <a:solidFill>
                <a:sysClr val="window" lastClr="FFFFFF">
                  <a:hueOff val="0"/>
                  <a:satOff val="0"/>
                  <a:lumOff val="0"/>
                  <a:alphaOff val="0"/>
                </a:sysClr>
              </a:solidFill>
              <a:latin typeface="+mj-lt"/>
              <a:ea typeface="+mn-ea"/>
              <a:cs typeface="+mn-cs"/>
            </a:rPr>
            <a:t>$369 million in 2018</a:t>
          </a:r>
          <a:endParaRPr lang="en-US" sz="1400" kern="1200" dirty="0">
            <a:solidFill>
              <a:sysClr val="window" lastClr="FFFFFF">
                <a:hueOff val="0"/>
                <a:satOff val="0"/>
                <a:lumOff val="0"/>
                <a:alphaOff val="0"/>
              </a:sysClr>
            </a:solidFill>
            <a:latin typeface="+mj-lt"/>
            <a:ea typeface="+mn-ea"/>
            <a:cs typeface="+mn-cs"/>
          </a:endParaRPr>
        </a:p>
      </dsp:txBody>
      <dsp:txXfrm>
        <a:off x="885989" y="962463"/>
        <a:ext cx="4359469" cy="767090"/>
      </dsp:txXfrm>
    </dsp:sp>
    <dsp:sp modelId="{E00F8BBA-3C0A-4B26-AAC6-1D6683308104}">
      <dsp:nvSpPr>
        <dsp:cNvPr id="0" name=""/>
        <dsp:cNvSpPr/>
      </dsp:nvSpPr>
      <dsp:spPr>
        <a:xfrm>
          <a:off x="0" y="1921326"/>
          <a:ext cx="5245459" cy="767090"/>
        </a:xfrm>
        <a:prstGeom prst="roundRect">
          <a:avLst>
            <a:gd name="adj" fmla="val 10000"/>
          </a:avLst>
        </a:prstGeom>
        <a:solidFill>
          <a:srgbClr val="029676">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07C022B4-239A-4FC3-A375-38CA374D474F}">
      <dsp:nvSpPr>
        <dsp:cNvPr id="0" name=""/>
        <dsp:cNvSpPr/>
      </dsp:nvSpPr>
      <dsp:spPr>
        <a:xfrm>
          <a:off x="232044" y="2093921"/>
          <a:ext cx="421899" cy="421899"/>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1DEF4FE-FC2B-42F9-BB67-CE7A84070BD3}">
      <dsp:nvSpPr>
        <dsp:cNvPr id="0" name=""/>
        <dsp:cNvSpPr/>
      </dsp:nvSpPr>
      <dsp:spPr>
        <a:xfrm>
          <a:off x="885989" y="1921326"/>
          <a:ext cx="4359469" cy="7670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84" tIns="81184" rIns="81184" bIns="81184" numCol="1" spcCol="1270" anchor="ctr" anchorCtr="0">
          <a:noAutofit/>
        </a:bodyPr>
        <a:lstStyle/>
        <a:p>
          <a:pPr marL="0" lvl="0" indent="0" algn="l" defTabSz="622300">
            <a:lnSpc>
              <a:spcPct val="100000"/>
            </a:lnSpc>
            <a:spcBef>
              <a:spcPct val="0"/>
            </a:spcBef>
            <a:spcAft>
              <a:spcPct val="35000"/>
            </a:spcAft>
            <a:buNone/>
          </a:pPr>
          <a:r>
            <a:rPr lang="en-US" sz="1400" kern="1200" dirty="0">
              <a:solidFill>
                <a:sysClr val="window" lastClr="FFFFFF">
                  <a:hueOff val="0"/>
                  <a:satOff val="0"/>
                  <a:lumOff val="0"/>
                  <a:alphaOff val="0"/>
                </a:sysClr>
              </a:solidFill>
              <a:latin typeface="+mj-lt"/>
              <a:ea typeface="+mn-ea"/>
              <a:cs typeface="+mn-cs"/>
            </a:rPr>
            <a:t>High levels of imported vehicles continues to put a strain on foreign currency reserves</a:t>
          </a:r>
        </a:p>
      </dsp:txBody>
      <dsp:txXfrm>
        <a:off x="885989" y="1921326"/>
        <a:ext cx="4359469" cy="767090"/>
      </dsp:txXfrm>
    </dsp:sp>
    <dsp:sp modelId="{263F6FF9-3FE3-4DE8-A9A2-E4462822A335}">
      <dsp:nvSpPr>
        <dsp:cNvPr id="0" name=""/>
        <dsp:cNvSpPr/>
      </dsp:nvSpPr>
      <dsp:spPr>
        <a:xfrm>
          <a:off x="0" y="2880189"/>
          <a:ext cx="5245459" cy="767090"/>
        </a:xfrm>
        <a:prstGeom prst="roundRect">
          <a:avLst>
            <a:gd name="adj" fmla="val 10000"/>
          </a:avLst>
        </a:prstGeom>
        <a:solidFill>
          <a:srgbClr val="4AB5C4">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CA810BFE-98A0-4C07-8036-E60A08359A3F}">
      <dsp:nvSpPr>
        <dsp:cNvPr id="0" name=""/>
        <dsp:cNvSpPr/>
      </dsp:nvSpPr>
      <dsp:spPr>
        <a:xfrm>
          <a:off x="232044" y="3052784"/>
          <a:ext cx="421899" cy="421899"/>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E3717D4-6647-4F1F-8EBC-90AC45742BF1}">
      <dsp:nvSpPr>
        <dsp:cNvPr id="0" name=""/>
        <dsp:cNvSpPr/>
      </dsp:nvSpPr>
      <dsp:spPr>
        <a:xfrm>
          <a:off x="885989" y="2880189"/>
          <a:ext cx="4359469" cy="7670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84" tIns="81184" rIns="81184" bIns="81184" numCol="1" spcCol="1270" anchor="ctr" anchorCtr="0">
          <a:noAutofit/>
        </a:bodyPr>
        <a:lstStyle/>
        <a:p>
          <a:pPr marL="0" lvl="0" indent="0" algn="l" defTabSz="622300">
            <a:lnSpc>
              <a:spcPct val="100000"/>
            </a:lnSpc>
            <a:spcBef>
              <a:spcPct val="0"/>
            </a:spcBef>
            <a:spcAft>
              <a:spcPct val="35000"/>
            </a:spcAft>
            <a:buNone/>
          </a:pPr>
          <a:r>
            <a:rPr lang="en-US" sz="1400" kern="1200" dirty="0">
              <a:solidFill>
                <a:sysClr val="window" lastClr="FFFFFF">
                  <a:hueOff val="0"/>
                  <a:satOff val="0"/>
                  <a:lumOff val="0"/>
                  <a:alphaOff val="0"/>
                </a:sysClr>
              </a:solidFill>
              <a:latin typeface="+mj-lt"/>
              <a:ea typeface="+mn-ea"/>
              <a:cs typeface="+mn-cs"/>
            </a:rPr>
            <a:t>5,25% of the adult population earns &gt;$10,000, this is </a:t>
          </a:r>
          <a:r>
            <a:rPr lang="en-ZA" sz="1400" kern="1200" dirty="0">
              <a:solidFill>
                <a:sysClr val="window" lastClr="FFFFFF">
                  <a:hueOff val="0"/>
                  <a:satOff val="0"/>
                  <a:lumOff val="0"/>
                  <a:alphaOff val="0"/>
                </a:sysClr>
              </a:solidFill>
              <a:latin typeface="+mj-lt"/>
              <a:ea typeface="+mn-ea"/>
              <a:cs typeface="+mn-cs"/>
            </a:rPr>
            <a:t>1.34 million adults</a:t>
          </a:r>
          <a:endParaRPr lang="en-US" sz="1400" kern="1200" dirty="0">
            <a:solidFill>
              <a:sysClr val="window" lastClr="FFFFFF">
                <a:hueOff val="0"/>
                <a:satOff val="0"/>
                <a:lumOff val="0"/>
                <a:alphaOff val="0"/>
              </a:sysClr>
            </a:solidFill>
            <a:latin typeface="+mj-lt"/>
            <a:ea typeface="+mn-ea"/>
            <a:cs typeface="+mn-cs"/>
          </a:endParaRPr>
        </a:p>
      </dsp:txBody>
      <dsp:txXfrm>
        <a:off x="885989" y="2880189"/>
        <a:ext cx="4359469" cy="767090"/>
      </dsp:txXfrm>
    </dsp:sp>
    <dsp:sp modelId="{27A9D5A9-315C-4300-A04B-476ADB207E16}">
      <dsp:nvSpPr>
        <dsp:cNvPr id="0" name=""/>
        <dsp:cNvSpPr/>
      </dsp:nvSpPr>
      <dsp:spPr>
        <a:xfrm>
          <a:off x="0" y="3839051"/>
          <a:ext cx="5245459" cy="767090"/>
        </a:xfrm>
        <a:prstGeom prst="roundRect">
          <a:avLst>
            <a:gd name="adj" fmla="val 10000"/>
          </a:avLst>
        </a:prstGeom>
        <a:solidFill>
          <a:srgbClr val="0989B1">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CE9DE65A-0C5B-482E-B5D3-ACBDF14046EC}">
      <dsp:nvSpPr>
        <dsp:cNvPr id="0" name=""/>
        <dsp:cNvSpPr/>
      </dsp:nvSpPr>
      <dsp:spPr>
        <a:xfrm>
          <a:off x="232044" y="4011646"/>
          <a:ext cx="421899" cy="421899"/>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497EC5D-9BE1-42D2-8873-91876E49EC0E}">
      <dsp:nvSpPr>
        <dsp:cNvPr id="0" name=""/>
        <dsp:cNvSpPr/>
      </dsp:nvSpPr>
      <dsp:spPr>
        <a:xfrm>
          <a:off x="885989" y="3839051"/>
          <a:ext cx="4359469" cy="7670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84" tIns="81184" rIns="81184" bIns="81184" numCol="1" spcCol="1270" anchor="ctr" anchorCtr="0">
          <a:noAutofit/>
        </a:bodyPr>
        <a:lstStyle/>
        <a:p>
          <a:pPr marL="0" lvl="0" indent="0" algn="l" defTabSz="622300">
            <a:lnSpc>
              <a:spcPct val="100000"/>
            </a:lnSpc>
            <a:spcBef>
              <a:spcPct val="0"/>
            </a:spcBef>
            <a:spcAft>
              <a:spcPct val="35000"/>
            </a:spcAft>
            <a:buNone/>
          </a:pPr>
          <a:r>
            <a:rPr lang="en-US" sz="1400" kern="1200" dirty="0">
              <a:solidFill>
                <a:sysClr val="window" lastClr="FFFFFF">
                  <a:hueOff val="0"/>
                  <a:satOff val="0"/>
                  <a:lumOff val="0"/>
                  <a:alphaOff val="0"/>
                </a:sysClr>
              </a:solidFill>
              <a:latin typeface="+mj-lt"/>
              <a:ea typeface="+mn-ea"/>
              <a:cs typeface="+mn-cs"/>
            </a:rPr>
            <a:t>Only 4,500 new vehicles were sold in 2018. This is due to pre-owned vehicle capturing the market</a:t>
          </a:r>
        </a:p>
      </dsp:txBody>
      <dsp:txXfrm>
        <a:off x="885989" y="3839051"/>
        <a:ext cx="4359469" cy="767090"/>
      </dsp:txXfrm>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144AF3-2A9D-4A00-A90A-93DCEDBE8C45}" type="datetimeFigureOut">
              <a:rPr lang="en-ZA" smtClean="0"/>
              <a:t>2020/07/22</a:t>
            </a:fld>
            <a:endParaRPr lang="en-Z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Z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Z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36AA8A-A48B-4187-8EF5-590242323B9A}" type="slidenum">
              <a:rPr lang="en-ZA" smtClean="0"/>
              <a:t>‹#›</a:t>
            </a:fld>
            <a:endParaRPr lang="en-ZA"/>
          </a:p>
        </p:txBody>
      </p:sp>
    </p:spTree>
    <p:extLst>
      <p:ext uri="{BB962C8B-B14F-4D97-AF65-F5344CB8AC3E}">
        <p14:creationId xmlns:p14="http://schemas.microsoft.com/office/powerpoint/2010/main" val="27991554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ZA" dirty="0"/>
              <a:t>2035</a:t>
            </a:r>
          </a:p>
        </p:txBody>
      </p:sp>
      <p:sp>
        <p:nvSpPr>
          <p:cNvPr id="4" name="Slide Number Placeholder 3"/>
          <p:cNvSpPr>
            <a:spLocks noGrp="1"/>
          </p:cNvSpPr>
          <p:nvPr>
            <p:ph type="sldNum" sz="quarter" idx="10"/>
          </p:nvPr>
        </p:nvSpPr>
        <p:spPr/>
        <p:txBody>
          <a:bodyPr/>
          <a:lstStyle/>
          <a:p>
            <a:fld id="{9336AA8A-A48B-4187-8EF5-590242323B9A}" type="slidenum">
              <a:rPr lang="en-ZA" smtClean="0"/>
              <a:t>5</a:t>
            </a:fld>
            <a:endParaRPr lang="en-ZA"/>
          </a:p>
        </p:txBody>
      </p:sp>
    </p:spTree>
    <p:extLst>
      <p:ext uri="{BB962C8B-B14F-4D97-AF65-F5344CB8AC3E}">
        <p14:creationId xmlns:p14="http://schemas.microsoft.com/office/powerpoint/2010/main" val="39484059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9336AA8A-A48B-4187-8EF5-590242323B9A}" type="slidenum">
              <a:rPr lang="en-ZA" smtClean="0"/>
              <a:t>11</a:t>
            </a:fld>
            <a:endParaRPr lang="en-ZA"/>
          </a:p>
        </p:txBody>
      </p:sp>
    </p:spTree>
    <p:extLst>
      <p:ext uri="{BB962C8B-B14F-4D97-AF65-F5344CB8AC3E}">
        <p14:creationId xmlns:p14="http://schemas.microsoft.com/office/powerpoint/2010/main" val="37239912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fld id="{9336AA8A-A48B-4187-8EF5-590242323B9A}" type="slidenum">
              <a:rPr lang="en-ZA" smtClean="0"/>
              <a:t>15</a:t>
            </a:fld>
            <a:endParaRPr lang="en-ZA"/>
          </a:p>
        </p:txBody>
      </p:sp>
    </p:spTree>
    <p:extLst>
      <p:ext uri="{BB962C8B-B14F-4D97-AF65-F5344CB8AC3E}">
        <p14:creationId xmlns:p14="http://schemas.microsoft.com/office/powerpoint/2010/main" val="38354509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5" name="Group 4" descr="Map of Africa"/>
          <p:cNvGrpSpPr/>
          <p:nvPr/>
        </p:nvGrpSpPr>
        <p:grpSpPr bwMode="gray">
          <a:xfrm>
            <a:off x="6191275" y="-10886"/>
            <a:ext cx="5997550" cy="6234113"/>
            <a:chOff x="6189663" y="3175"/>
            <a:chExt cx="5995988" cy="6234113"/>
          </a:xfrm>
        </p:grpSpPr>
        <p:sp>
          <p:nvSpPr>
            <p:cNvPr id="6" name="Freeform 5"/>
            <p:cNvSpPr>
              <a:spLocks/>
            </p:cNvSpPr>
            <p:nvPr/>
          </p:nvSpPr>
          <p:spPr bwMode="gray">
            <a:xfrm>
              <a:off x="7243763" y="25400"/>
              <a:ext cx="15875" cy="12700"/>
            </a:xfrm>
            <a:custGeom>
              <a:avLst/>
              <a:gdLst>
                <a:gd name="T0" fmla="*/ 3 w 5"/>
                <a:gd name="T1" fmla="*/ 3 h 4"/>
                <a:gd name="T2" fmla="*/ 4 w 5"/>
                <a:gd name="T3" fmla="*/ 3 h 4"/>
                <a:gd name="T4" fmla="*/ 5 w 5"/>
                <a:gd name="T5" fmla="*/ 1 h 4"/>
                <a:gd name="T6" fmla="*/ 1 w 5"/>
                <a:gd name="T7" fmla="*/ 0 h 4"/>
                <a:gd name="T8" fmla="*/ 1 w 5"/>
                <a:gd name="T9" fmla="*/ 2 h 4"/>
                <a:gd name="T10" fmla="*/ 3 w 5"/>
                <a:gd name="T11" fmla="*/ 3 h 4"/>
              </a:gdLst>
              <a:ahLst/>
              <a:cxnLst>
                <a:cxn ang="0">
                  <a:pos x="T0" y="T1"/>
                </a:cxn>
                <a:cxn ang="0">
                  <a:pos x="T2" y="T3"/>
                </a:cxn>
                <a:cxn ang="0">
                  <a:pos x="T4" y="T5"/>
                </a:cxn>
                <a:cxn ang="0">
                  <a:pos x="T6" y="T7"/>
                </a:cxn>
                <a:cxn ang="0">
                  <a:pos x="T8" y="T9"/>
                </a:cxn>
                <a:cxn ang="0">
                  <a:pos x="T10" y="T11"/>
                </a:cxn>
              </a:cxnLst>
              <a:rect l="0" t="0" r="r" b="b"/>
              <a:pathLst>
                <a:path w="5" h="4">
                  <a:moveTo>
                    <a:pt x="3" y="3"/>
                  </a:moveTo>
                  <a:cubicBezTo>
                    <a:pt x="3" y="3"/>
                    <a:pt x="3" y="4"/>
                    <a:pt x="4" y="3"/>
                  </a:cubicBezTo>
                  <a:cubicBezTo>
                    <a:pt x="4" y="3"/>
                    <a:pt x="5" y="1"/>
                    <a:pt x="5" y="1"/>
                  </a:cubicBezTo>
                  <a:cubicBezTo>
                    <a:pt x="4" y="0"/>
                    <a:pt x="2" y="0"/>
                    <a:pt x="1" y="0"/>
                  </a:cubicBezTo>
                  <a:cubicBezTo>
                    <a:pt x="0" y="1"/>
                    <a:pt x="0" y="2"/>
                    <a:pt x="1" y="2"/>
                  </a:cubicBezTo>
                  <a:cubicBezTo>
                    <a:pt x="2" y="2"/>
                    <a:pt x="2" y="2"/>
                    <a:pt x="3" y="3"/>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7" name="Freeform 6"/>
            <p:cNvSpPr>
              <a:spLocks/>
            </p:cNvSpPr>
            <p:nvPr/>
          </p:nvSpPr>
          <p:spPr bwMode="gray">
            <a:xfrm>
              <a:off x="7221538" y="3175"/>
              <a:ext cx="9525" cy="9525"/>
            </a:xfrm>
            <a:custGeom>
              <a:avLst/>
              <a:gdLst>
                <a:gd name="T0" fmla="*/ 1 w 3"/>
                <a:gd name="T1" fmla="*/ 2 h 3"/>
                <a:gd name="T2" fmla="*/ 2 w 3"/>
                <a:gd name="T3" fmla="*/ 0 h 3"/>
                <a:gd name="T4" fmla="*/ 1 w 3"/>
                <a:gd name="T5" fmla="*/ 2 h 3"/>
              </a:gdLst>
              <a:ahLst/>
              <a:cxnLst>
                <a:cxn ang="0">
                  <a:pos x="T0" y="T1"/>
                </a:cxn>
                <a:cxn ang="0">
                  <a:pos x="T2" y="T3"/>
                </a:cxn>
                <a:cxn ang="0">
                  <a:pos x="T4" y="T5"/>
                </a:cxn>
              </a:cxnLst>
              <a:rect l="0" t="0" r="r" b="b"/>
              <a:pathLst>
                <a:path w="3" h="3">
                  <a:moveTo>
                    <a:pt x="1" y="2"/>
                  </a:moveTo>
                  <a:cubicBezTo>
                    <a:pt x="2" y="2"/>
                    <a:pt x="3" y="0"/>
                    <a:pt x="2" y="0"/>
                  </a:cubicBezTo>
                  <a:cubicBezTo>
                    <a:pt x="1" y="0"/>
                    <a:pt x="0" y="3"/>
                    <a:pt x="1" y="2"/>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9" name="Freeform 8"/>
            <p:cNvSpPr>
              <a:spLocks/>
            </p:cNvSpPr>
            <p:nvPr/>
          </p:nvSpPr>
          <p:spPr bwMode="gray">
            <a:xfrm>
              <a:off x="8256588" y="955675"/>
              <a:ext cx="225425" cy="130175"/>
            </a:xfrm>
            <a:custGeom>
              <a:avLst/>
              <a:gdLst>
                <a:gd name="T0" fmla="*/ 64 w 71"/>
                <a:gd name="T1" fmla="*/ 10 h 41"/>
                <a:gd name="T2" fmla="*/ 68 w 71"/>
                <a:gd name="T3" fmla="*/ 3 h 41"/>
                <a:gd name="T4" fmla="*/ 71 w 71"/>
                <a:gd name="T5" fmla="*/ 0 h 41"/>
                <a:gd name="T6" fmla="*/ 63 w 71"/>
                <a:gd name="T7" fmla="*/ 2 h 41"/>
                <a:gd name="T8" fmla="*/ 54 w 71"/>
                <a:gd name="T9" fmla="*/ 4 h 41"/>
                <a:gd name="T10" fmla="*/ 47 w 71"/>
                <a:gd name="T11" fmla="*/ 5 h 41"/>
                <a:gd name="T12" fmla="*/ 40 w 71"/>
                <a:gd name="T13" fmla="*/ 6 h 41"/>
                <a:gd name="T14" fmla="*/ 32 w 71"/>
                <a:gd name="T15" fmla="*/ 5 h 41"/>
                <a:gd name="T16" fmla="*/ 25 w 71"/>
                <a:gd name="T17" fmla="*/ 4 h 41"/>
                <a:gd name="T18" fmla="*/ 21 w 71"/>
                <a:gd name="T19" fmla="*/ 2 h 41"/>
                <a:gd name="T20" fmla="*/ 17 w 71"/>
                <a:gd name="T21" fmla="*/ 2 h 41"/>
                <a:gd name="T22" fmla="*/ 9 w 71"/>
                <a:gd name="T23" fmla="*/ 4 h 41"/>
                <a:gd name="T24" fmla="*/ 6 w 71"/>
                <a:gd name="T25" fmla="*/ 4 h 41"/>
                <a:gd name="T26" fmla="*/ 1 w 71"/>
                <a:gd name="T27" fmla="*/ 10 h 41"/>
                <a:gd name="T28" fmla="*/ 4 w 71"/>
                <a:gd name="T29" fmla="*/ 15 h 41"/>
                <a:gd name="T30" fmla="*/ 6 w 71"/>
                <a:gd name="T31" fmla="*/ 19 h 41"/>
                <a:gd name="T32" fmla="*/ 12 w 71"/>
                <a:gd name="T33" fmla="*/ 17 h 41"/>
                <a:gd name="T34" fmla="*/ 16 w 71"/>
                <a:gd name="T35" fmla="*/ 19 h 41"/>
                <a:gd name="T36" fmla="*/ 24 w 71"/>
                <a:gd name="T37" fmla="*/ 23 h 41"/>
                <a:gd name="T38" fmla="*/ 32 w 71"/>
                <a:gd name="T39" fmla="*/ 27 h 41"/>
                <a:gd name="T40" fmla="*/ 35 w 71"/>
                <a:gd name="T41" fmla="*/ 29 h 41"/>
                <a:gd name="T42" fmla="*/ 45 w 71"/>
                <a:gd name="T43" fmla="*/ 35 h 41"/>
                <a:gd name="T44" fmla="*/ 47 w 71"/>
                <a:gd name="T45" fmla="*/ 38 h 41"/>
                <a:gd name="T46" fmla="*/ 54 w 71"/>
                <a:gd name="T47" fmla="*/ 39 h 41"/>
                <a:gd name="T48" fmla="*/ 60 w 71"/>
                <a:gd name="T49" fmla="*/ 40 h 41"/>
                <a:gd name="T50" fmla="*/ 60 w 71"/>
                <a:gd name="T51" fmla="*/ 36 h 41"/>
                <a:gd name="T52" fmla="*/ 62 w 71"/>
                <a:gd name="T53" fmla="*/ 32 h 41"/>
                <a:gd name="T54" fmla="*/ 63 w 71"/>
                <a:gd name="T55" fmla="*/ 30 h 41"/>
                <a:gd name="T56" fmla="*/ 61 w 71"/>
                <a:gd name="T57" fmla="*/ 27 h 41"/>
                <a:gd name="T58" fmla="*/ 59 w 71"/>
                <a:gd name="T59" fmla="*/ 24 h 41"/>
                <a:gd name="T60" fmla="*/ 59 w 71"/>
                <a:gd name="T61" fmla="*/ 19 h 41"/>
                <a:gd name="T62" fmla="*/ 61 w 71"/>
                <a:gd name="T63" fmla="*/ 15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1" h="41">
                  <a:moveTo>
                    <a:pt x="63" y="12"/>
                  </a:moveTo>
                  <a:cubicBezTo>
                    <a:pt x="63" y="11"/>
                    <a:pt x="63" y="11"/>
                    <a:pt x="64" y="10"/>
                  </a:cubicBezTo>
                  <a:cubicBezTo>
                    <a:pt x="64" y="9"/>
                    <a:pt x="64" y="8"/>
                    <a:pt x="66" y="7"/>
                  </a:cubicBezTo>
                  <a:cubicBezTo>
                    <a:pt x="67" y="6"/>
                    <a:pt x="67" y="4"/>
                    <a:pt x="68" y="3"/>
                  </a:cubicBezTo>
                  <a:cubicBezTo>
                    <a:pt x="68" y="2"/>
                    <a:pt x="69" y="2"/>
                    <a:pt x="70" y="1"/>
                  </a:cubicBezTo>
                  <a:cubicBezTo>
                    <a:pt x="70" y="1"/>
                    <a:pt x="71" y="1"/>
                    <a:pt x="71" y="0"/>
                  </a:cubicBezTo>
                  <a:cubicBezTo>
                    <a:pt x="70" y="0"/>
                    <a:pt x="68" y="0"/>
                    <a:pt x="67" y="0"/>
                  </a:cubicBezTo>
                  <a:cubicBezTo>
                    <a:pt x="65" y="0"/>
                    <a:pt x="64" y="2"/>
                    <a:pt x="63" y="2"/>
                  </a:cubicBezTo>
                  <a:cubicBezTo>
                    <a:pt x="61" y="2"/>
                    <a:pt x="60" y="1"/>
                    <a:pt x="58" y="2"/>
                  </a:cubicBezTo>
                  <a:cubicBezTo>
                    <a:pt x="57" y="4"/>
                    <a:pt x="56" y="4"/>
                    <a:pt x="54" y="4"/>
                  </a:cubicBezTo>
                  <a:cubicBezTo>
                    <a:pt x="53" y="4"/>
                    <a:pt x="52" y="3"/>
                    <a:pt x="50" y="3"/>
                  </a:cubicBezTo>
                  <a:cubicBezTo>
                    <a:pt x="49" y="3"/>
                    <a:pt x="48" y="4"/>
                    <a:pt x="47" y="5"/>
                  </a:cubicBezTo>
                  <a:cubicBezTo>
                    <a:pt x="47" y="5"/>
                    <a:pt x="46" y="5"/>
                    <a:pt x="45" y="6"/>
                  </a:cubicBezTo>
                  <a:cubicBezTo>
                    <a:pt x="43" y="7"/>
                    <a:pt x="41" y="7"/>
                    <a:pt x="40" y="6"/>
                  </a:cubicBezTo>
                  <a:cubicBezTo>
                    <a:pt x="38" y="6"/>
                    <a:pt x="37" y="5"/>
                    <a:pt x="35" y="5"/>
                  </a:cubicBezTo>
                  <a:cubicBezTo>
                    <a:pt x="34" y="5"/>
                    <a:pt x="33" y="6"/>
                    <a:pt x="32" y="5"/>
                  </a:cubicBezTo>
                  <a:cubicBezTo>
                    <a:pt x="31" y="5"/>
                    <a:pt x="31" y="4"/>
                    <a:pt x="30" y="4"/>
                  </a:cubicBezTo>
                  <a:cubicBezTo>
                    <a:pt x="28" y="4"/>
                    <a:pt x="27" y="4"/>
                    <a:pt x="25" y="4"/>
                  </a:cubicBezTo>
                  <a:cubicBezTo>
                    <a:pt x="24" y="4"/>
                    <a:pt x="23" y="4"/>
                    <a:pt x="23" y="3"/>
                  </a:cubicBezTo>
                  <a:cubicBezTo>
                    <a:pt x="22" y="3"/>
                    <a:pt x="22" y="2"/>
                    <a:pt x="21" y="2"/>
                  </a:cubicBezTo>
                  <a:cubicBezTo>
                    <a:pt x="21" y="1"/>
                    <a:pt x="20" y="1"/>
                    <a:pt x="19" y="1"/>
                  </a:cubicBezTo>
                  <a:cubicBezTo>
                    <a:pt x="19" y="2"/>
                    <a:pt x="18" y="2"/>
                    <a:pt x="17" y="2"/>
                  </a:cubicBezTo>
                  <a:cubicBezTo>
                    <a:pt x="16" y="3"/>
                    <a:pt x="15" y="4"/>
                    <a:pt x="14" y="5"/>
                  </a:cubicBezTo>
                  <a:cubicBezTo>
                    <a:pt x="12" y="5"/>
                    <a:pt x="10" y="5"/>
                    <a:pt x="9" y="4"/>
                  </a:cubicBezTo>
                  <a:cubicBezTo>
                    <a:pt x="9" y="3"/>
                    <a:pt x="9" y="2"/>
                    <a:pt x="8" y="2"/>
                  </a:cubicBezTo>
                  <a:cubicBezTo>
                    <a:pt x="7" y="2"/>
                    <a:pt x="6" y="3"/>
                    <a:pt x="6" y="4"/>
                  </a:cubicBezTo>
                  <a:cubicBezTo>
                    <a:pt x="5" y="5"/>
                    <a:pt x="5" y="6"/>
                    <a:pt x="4" y="7"/>
                  </a:cubicBezTo>
                  <a:cubicBezTo>
                    <a:pt x="3" y="8"/>
                    <a:pt x="1" y="9"/>
                    <a:pt x="1" y="10"/>
                  </a:cubicBezTo>
                  <a:cubicBezTo>
                    <a:pt x="0" y="12"/>
                    <a:pt x="2" y="12"/>
                    <a:pt x="3" y="13"/>
                  </a:cubicBezTo>
                  <a:cubicBezTo>
                    <a:pt x="4" y="14"/>
                    <a:pt x="4" y="14"/>
                    <a:pt x="4" y="15"/>
                  </a:cubicBezTo>
                  <a:cubicBezTo>
                    <a:pt x="4" y="16"/>
                    <a:pt x="5" y="16"/>
                    <a:pt x="5" y="17"/>
                  </a:cubicBezTo>
                  <a:cubicBezTo>
                    <a:pt x="6" y="18"/>
                    <a:pt x="5" y="18"/>
                    <a:pt x="6" y="19"/>
                  </a:cubicBezTo>
                  <a:cubicBezTo>
                    <a:pt x="7" y="20"/>
                    <a:pt x="9" y="17"/>
                    <a:pt x="10" y="16"/>
                  </a:cubicBezTo>
                  <a:cubicBezTo>
                    <a:pt x="11" y="16"/>
                    <a:pt x="12" y="17"/>
                    <a:pt x="12" y="17"/>
                  </a:cubicBezTo>
                  <a:cubicBezTo>
                    <a:pt x="13" y="17"/>
                    <a:pt x="13" y="18"/>
                    <a:pt x="14" y="18"/>
                  </a:cubicBezTo>
                  <a:cubicBezTo>
                    <a:pt x="14" y="19"/>
                    <a:pt x="15" y="19"/>
                    <a:pt x="16" y="19"/>
                  </a:cubicBezTo>
                  <a:cubicBezTo>
                    <a:pt x="17" y="19"/>
                    <a:pt x="18" y="21"/>
                    <a:pt x="19" y="21"/>
                  </a:cubicBezTo>
                  <a:cubicBezTo>
                    <a:pt x="21" y="22"/>
                    <a:pt x="23" y="22"/>
                    <a:pt x="24" y="23"/>
                  </a:cubicBezTo>
                  <a:cubicBezTo>
                    <a:pt x="26" y="23"/>
                    <a:pt x="26" y="25"/>
                    <a:pt x="28" y="26"/>
                  </a:cubicBezTo>
                  <a:cubicBezTo>
                    <a:pt x="29" y="26"/>
                    <a:pt x="31" y="25"/>
                    <a:pt x="32" y="27"/>
                  </a:cubicBezTo>
                  <a:cubicBezTo>
                    <a:pt x="32" y="27"/>
                    <a:pt x="33" y="28"/>
                    <a:pt x="33" y="28"/>
                  </a:cubicBezTo>
                  <a:cubicBezTo>
                    <a:pt x="34" y="29"/>
                    <a:pt x="34" y="29"/>
                    <a:pt x="35" y="29"/>
                  </a:cubicBezTo>
                  <a:cubicBezTo>
                    <a:pt x="38" y="30"/>
                    <a:pt x="40" y="30"/>
                    <a:pt x="43" y="32"/>
                  </a:cubicBezTo>
                  <a:cubicBezTo>
                    <a:pt x="44" y="33"/>
                    <a:pt x="44" y="34"/>
                    <a:pt x="45" y="35"/>
                  </a:cubicBezTo>
                  <a:cubicBezTo>
                    <a:pt x="45" y="36"/>
                    <a:pt x="46" y="36"/>
                    <a:pt x="46" y="37"/>
                  </a:cubicBezTo>
                  <a:cubicBezTo>
                    <a:pt x="46" y="38"/>
                    <a:pt x="47" y="38"/>
                    <a:pt x="47" y="38"/>
                  </a:cubicBezTo>
                  <a:cubicBezTo>
                    <a:pt x="49" y="39"/>
                    <a:pt x="51" y="38"/>
                    <a:pt x="52" y="39"/>
                  </a:cubicBezTo>
                  <a:cubicBezTo>
                    <a:pt x="53" y="39"/>
                    <a:pt x="53" y="39"/>
                    <a:pt x="54" y="39"/>
                  </a:cubicBezTo>
                  <a:cubicBezTo>
                    <a:pt x="56" y="40"/>
                    <a:pt x="57" y="39"/>
                    <a:pt x="59" y="40"/>
                  </a:cubicBezTo>
                  <a:cubicBezTo>
                    <a:pt x="59" y="40"/>
                    <a:pt x="59" y="41"/>
                    <a:pt x="60" y="40"/>
                  </a:cubicBezTo>
                  <a:cubicBezTo>
                    <a:pt x="60" y="40"/>
                    <a:pt x="60" y="39"/>
                    <a:pt x="60" y="38"/>
                  </a:cubicBezTo>
                  <a:cubicBezTo>
                    <a:pt x="60" y="38"/>
                    <a:pt x="58" y="36"/>
                    <a:pt x="60" y="36"/>
                  </a:cubicBezTo>
                  <a:cubicBezTo>
                    <a:pt x="61" y="36"/>
                    <a:pt x="62" y="36"/>
                    <a:pt x="62" y="35"/>
                  </a:cubicBezTo>
                  <a:cubicBezTo>
                    <a:pt x="62" y="34"/>
                    <a:pt x="60" y="32"/>
                    <a:pt x="62" y="32"/>
                  </a:cubicBezTo>
                  <a:cubicBezTo>
                    <a:pt x="62" y="32"/>
                    <a:pt x="63" y="32"/>
                    <a:pt x="63" y="32"/>
                  </a:cubicBezTo>
                  <a:cubicBezTo>
                    <a:pt x="64" y="32"/>
                    <a:pt x="64" y="31"/>
                    <a:pt x="63" y="30"/>
                  </a:cubicBezTo>
                  <a:cubicBezTo>
                    <a:pt x="63" y="30"/>
                    <a:pt x="63" y="29"/>
                    <a:pt x="62" y="29"/>
                  </a:cubicBezTo>
                  <a:cubicBezTo>
                    <a:pt x="62" y="28"/>
                    <a:pt x="62" y="28"/>
                    <a:pt x="61" y="27"/>
                  </a:cubicBezTo>
                  <a:cubicBezTo>
                    <a:pt x="61" y="26"/>
                    <a:pt x="61" y="26"/>
                    <a:pt x="61" y="25"/>
                  </a:cubicBezTo>
                  <a:cubicBezTo>
                    <a:pt x="60" y="25"/>
                    <a:pt x="59" y="25"/>
                    <a:pt x="59" y="24"/>
                  </a:cubicBezTo>
                  <a:cubicBezTo>
                    <a:pt x="59" y="24"/>
                    <a:pt x="59" y="22"/>
                    <a:pt x="59" y="22"/>
                  </a:cubicBezTo>
                  <a:cubicBezTo>
                    <a:pt x="59" y="21"/>
                    <a:pt x="59" y="20"/>
                    <a:pt x="59" y="19"/>
                  </a:cubicBezTo>
                  <a:cubicBezTo>
                    <a:pt x="60" y="19"/>
                    <a:pt x="61" y="19"/>
                    <a:pt x="61" y="18"/>
                  </a:cubicBezTo>
                  <a:cubicBezTo>
                    <a:pt x="61" y="17"/>
                    <a:pt x="61" y="16"/>
                    <a:pt x="61" y="15"/>
                  </a:cubicBezTo>
                  <a:cubicBezTo>
                    <a:pt x="61" y="14"/>
                    <a:pt x="62" y="13"/>
                    <a:pt x="63" y="12"/>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10" name="Freeform 9"/>
            <p:cNvSpPr>
              <a:spLocks/>
            </p:cNvSpPr>
            <p:nvPr/>
          </p:nvSpPr>
          <p:spPr bwMode="gray">
            <a:xfrm>
              <a:off x="7559675" y="817563"/>
              <a:ext cx="82550" cy="60325"/>
            </a:xfrm>
            <a:custGeom>
              <a:avLst/>
              <a:gdLst>
                <a:gd name="T0" fmla="*/ 19 w 26"/>
                <a:gd name="T1" fmla="*/ 0 h 19"/>
                <a:gd name="T2" fmla="*/ 17 w 26"/>
                <a:gd name="T3" fmla="*/ 0 h 19"/>
                <a:gd name="T4" fmla="*/ 13 w 26"/>
                <a:gd name="T5" fmla="*/ 2 h 19"/>
                <a:gd name="T6" fmla="*/ 9 w 26"/>
                <a:gd name="T7" fmla="*/ 5 h 19"/>
                <a:gd name="T8" fmla="*/ 3 w 26"/>
                <a:gd name="T9" fmla="*/ 8 h 19"/>
                <a:gd name="T10" fmla="*/ 3 w 26"/>
                <a:gd name="T11" fmla="*/ 11 h 19"/>
                <a:gd name="T12" fmla="*/ 8 w 26"/>
                <a:gd name="T13" fmla="*/ 12 h 19"/>
                <a:gd name="T14" fmla="*/ 10 w 26"/>
                <a:gd name="T15" fmla="*/ 15 h 19"/>
                <a:gd name="T16" fmla="*/ 12 w 26"/>
                <a:gd name="T17" fmla="*/ 16 h 19"/>
                <a:gd name="T18" fmla="*/ 13 w 26"/>
                <a:gd name="T19" fmla="*/ 18 h 19"/>
                <a:gd name="T20" fmla="*/ 18 w 26"/>
                <a:gd name="T21" fmla="*/ 17 h 19"/>
                <a:gd name="T22" fmla="*/ 21 w 26"/>
                <a:gd name="T23" fmla="*/ 14 h 19"/>
                <a:gd name="T24" fmla="*/ 24 w 26"/>
                <a:gd name="T25" fmla="*/ 10 h 19"/>
                <a:gd name="T26" fmla="*/ 25 w 26"/>
                <a:gd name="T27" fmla="*/ 6 h 19"/>
                <a:gd name="T28" fmla="*/ 21 w 26"/>
                <a:gd name="T29" fmla="*/ 6 h 19"/>
                <a:gd name="T30" fmla="*/ 19 w 26"/>
                <a:gd name="T31" fmla="*/ 4 h 19"/>
                <a:gd name="T32" fmla="*/ 19 w 26"/>
                <a:gd name="T33" fmla="*/ 2 h 19"/>
                <a:gd name="T34" fmla="*/ 19 w 26"/>
                <a:gd name="T35"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19">
                  <a:moveTo>
                    <a:pt x="19" y="0"/>
                  </a:moveTo>
                  <a:cubicBezTo>
                    <a:pt x="19" y="0"/>
                    <a:pt x="18" y="0"/>
                    <a:pt x="17" y="0"/>
                  </a:cubicBezTo>
                  <a:cubicBezTo>
                    <a:pt x="16" y="0"/>
                    <a:pt x="14" y="1"/>
                    <a:pt x="13" y="2"/>
                  </a:cubicBezTo>
                  <a:cubicBezTo>
                    <a:pt x="12" y="3"/>
                    <a:pt x="10" y="4"/>
                    <a:pt x="9" y="5"/>
                  </a:cubicBezTo>
                  <a:cubicBezTo>
                    <a:pt x="7" y="6"/>
                    <a:pt x="5" y="7"/>
                    <a:pt x="3" y="8"/>
                  </a:cubicBezTo>
                  <a:cubicBezTo>
                    <a:pt x="2" y="9"/>
                    <a:pt x="0" y="11"/>
                    <a:pt x="3" y="11"/>
                  </a:cubicBezTo>
                  <a:cubicBezTo>
                    <a:pt x="4" y="12"/>
                    <a:pt x="6" y="11"/>
                    <a:pt x="8" y="12"/>
                  </a:cubicBezTo>
                  <a:cubicBezTo>
                    <a:pt x="9" y="12"/>
                    <a:pt x="8" y="15"/>
                    <a:pt x="10" y="15"/>
                  </a:cubicBezTo>
                  <a:cubicBezTo>
                    <a:pt x="10" y="16"/>
                    <a:pt x="11" y="16"/>
                    <a:pt x="12" y="16"/>
                  </a:cubicBezTo>
                  <a:cubicBezTo>
                    <a:pt x="12" y="17"/>
                    <a:pt x="13" y="17"/>
                    <a:pt x="13" y="18"/>
                  </a:cubicBezTo>
                  <a:cubicBezTo>
                    <a:pt x="15" y="19"/>
                    <a:pt x="16" y="18"/>
                    <a:pt x="18" y="17"/>
                  </a:cubicBezTo>
                  <a:cubicBezTo>
                    <a:pt x="20" y="17"/>
                    <a:pt x="21" y="16"/>
                    <a:pt x="21" y="14"/>
                  </a:cubicBezTo>
                  <a:cubicBezTo>
                    <a:pt x="22" y="12"/>
                    <a:pt x="23" y="11"/>
                    <a:pt x="24" y="10"/>
                  </a:cubicBezTo>
                  <a:cubicBezTo>
                    <a:pt x="26" y="9"/>
                    <a:pt x="26" y="7"/>
                    <a:pt x="25" y="6"/>
                  </a:cubicBezTo>
                  <a:cubicBezTo>
                    <a:pt x="24" y="5"/>
                    <a:pt x="22" y="5"/>
                    <a:pt x="21" y="6"/>
                  </a:cubicBezTo>
                  <a:cubicBezTo>
                    <a:pt x="20" y="6"/>
                    <a:pt x="19" y="6"/>
                    <a:pt x="19" y="4"/>
                  </a:cubicBezTo>
                  <a:cubicBezTo>
                    <a:pt x="19" y="4"/>
                    <a:pt x="19" y="3"/>
                    <a:pt x="19" y="2"/>
                  </a:cubicBezTo>
                  <a:cubicBezTo>
                    <a:pt x="19" y="2"/>
                    <a:pt x="20" y="1"/>
                    <a:pt x="19" y="0"/>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11" name="Freeform 10"/>
            <p:cNvSpPr>
              <a:spLocks/>
            </p:cNvSpPr>
            <p:nvPr/>
          </p:nvSpPr>
          <p:spPr bwMode="gray">
            <a:xfrm>
              <a:off x="7661275" y="808038"/>
              <a:ext cx="34925" cy="25400"/>
            </a:xfrm>
            <a:custGeom>
              <a:avLst/>
              <a:gdLst>
                <a:gd name="T0" fmla="*/ 5 w 11"/>
                <a:gd name="T1" fmla="*/ 5 h 8"/>
                <a:gd name="T2" fmla="*/ 6 w 11"/>
                <a:gd name="T3" fmla="*/ 5 h 8"/>
                <a:gd name="T4" fmla="*/ 9 w 11"/>
                <a:gd name="T5" fmla="*/ 7 h 8"/>
                <a:gd name="T6" fmla="*/ 11 w 11"/>
                <a:gd name="T7" fmla="*/ 6 h 8"/>
                <a:gd name="T8" fmla="*/ 11 w 11"/>
                <a:gd name="T9" fmla="*/ 4 h 8"/>
                <a:gd name="T10" fmla="*/ 10 w 11"/>
                <a:gd name="T11" fmla="*/ 2 h 8"/>
                <a:gd name="T12" fmla="*/ 9 w 11"/>
                <a:gd name="T13" fmla="*/ 1 h 8"/>
                <a:gd name="T14" fmla="*/ 7 w 11"/>
                <a:gd name="T15" fmla="*/ 1 h 8"/>
                <a:gd name="T16" fmla="*/ 3 w 11"/>
                <a:gd name="T17" fmla="*/ 0 h 8"/>
                <a:gd name="T18" fmla="*/ 1 w 11"/>
                <a:gd name="T19" fmla="*/ 2 h 8"/>
                <a:gd name="T20" fmla="*/ 3 w 11"/>
                <a:gd name="T21" fmla="*/ 3 h 8"/>
                <a:gd name="T22" fmla="*/ 5 w 11"/>
                <a:gd name="T23"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 h="8">
                  <a:moveTo>
                    <a:pt x="5" y="5"/>
                  </a:moveTo>
                  <a:cubicBezTo>
                    <a:pt x="5" y="5"/>
                    <a:pt x="6" y="5"/>
                    <a:pt x="6" y="5"/>
                  </a:cubicBezTo>
                  <a:cubicBezTo>
                    <a:pt x="7" y="5"/>
                    <a:pt x="9" y="6"/>
                    <a:pt x="9" y="7"/>
                  </a:cubicBezTo>
                  <a:cubicBezTo>
                    <a:pt x="10" y="8"/>
                    <a:pt x="11" y="7"/>
                    <a:pt x="11" y="6"/>
                  </a:cubicBezTo>
                  <a:cubicBezTo>
                    <a:pt x="11" y="5"/>
                    <a:pt x="11" y="4"/>
                    <a:pt x="11" y="4"/>
                  </a:cubicBezTo>
                  <a:cubicBezTo>
                    <a:pt x="11" y="3"/>
                    <a:pt x="10" y="3"/>
                    <a:pt x="10" y="2"/>
                  </a:cubicBezTo>
                  <a:cubicBezTo>
                    <a:pt x="10" y="1"/>
                    <a:pt x="10" y="1"/>
                    <a:pt x="9" y="1"/>
                  </a:cubicBezTo>
                  <a:cubicBezTo>
                    <a:pt x="9" y="0"/>
                    <a:pt x="8" y="1"/>
                    <a:pt x="7" y="1"/>
                  </a:cubicBezTo>
                  <a:cubicBezTo>
                    <a:pt x="5" y="1"/>
                    <a:pt x="4" y="0"/>
                    <a:pt x="3" y="0"/>
                  </a:cubicBezTo>
                  <a:cubicBezTo>
                    <a:pt x="2" y="0"/>
                    <a:pt x="0" y="1"/>
                    <a:pt x="1" y="2"/>
                  </a:cubicBezTo>
                  <a:cubicBezTo>
                    <a:pt x="1" y="3"/>
                    <a:pt x="2" y="3"/>
                    <a:pt x="3" y="3"/>
                  </a:cubicBezTo>
                  <a:cubicBezTo>
                    <a:pt x="4" y="4"/>
                    <a:pt x="4" y="4"/>
                    <a:pt x="5" y="5"/>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12" name="Freeform 11"/>
            <p:cNvSpPr>
              <a:spLocks/>
            </p:cNvSpPr>
            <p:nvPr/>
          </p:nvSpPr>
          <p:spPr bwMode="gray">
            <a:xfrm>
              <a:off x="7991475" y="563563"/>
              <a:ext cx="71438" cy="142875"/>
            </a:xfrm>
            <a:custGeom>
              <a:avLst/>
              <a:gdLst>
                <a:gd name="T0" fmla="*/ 14 w 23"/>
                <a:gd name="T1" fmla="*/ 9 h 45"/>
                <a:gd name="T2" fmla="*/ 9 w 23"/>
                <a:gd name="T3" fmla="*/ 10 h 45"/>
                <a:gd name="T4" fmla="*/ 6 w 23"/>
                <a:gd name="T5" fmla="*/ 13 h 45"/>
                <a:gd name="T6" fmla="*/ 2 w 23"/>
                <a:gd name="T7" fmla="*/ 15 h 45"/>
                <a:gd name="T8" fmla="*/ 0 w 23"/>
                <a:gd name="T9" fmla="*/ 19 h 45"/>
                <a:gd name="T10" fmla="*/ 1 w 23"/>
                <a:gd name="T11" fmla="*/ 23 h 45"/>
                <a:gd name="T12" fmla="*/ 1 w 23"/>
                <a:gd name="T13" fmla="*/ 28 h 45"/>
                <a:gd name="T14" fmla="*/ 5 w 23"/>
                <a:gd name="T15" fmla="*/ 30 h 45"/>
                <a:gd name="T16" fmla="*/ 3 w 23"/>
                <a:gd name="T17" fmla="*/ 33 h 45"/>
                <a:gd name="T18" fmla="*/ 5 w 23"/>
                <a:gd name="T19" fmla="*/ 36 h 45"/>
                <a:gd name="T20" fmla="*/ 5 w 23"/>
                <a:gd name="T21" fmla="*/ 38 h 45"/>
                <a:gd name="T22" fmla="*/ 6 w 23"/>
                <a:gd name="T23" fmla="*/ 39 h 45"/>
                <a:gd name="T24" fmla="*/ 9 w 23"/>
                <a:gd name="T25" fmla="*/ 42 h 45"/>
                <a:gd name="T26" fmla="*/ 11 w 23"/>
                <a:gd name="T27" fmla="*/ 43 h 45"/>
                <a:gd name="T28" fmla="*/ 13 w 23"/>
                <a:gd name="T29" fmla="*/ 44 h 45"/>
                <a:gd name="T30" fmla="*/ 14 w 23"/>
                <a:gd name="T31" fmla="*/ 45 h 45"/>
                <a:gd name="T32" fmla="*/ 15 w 23"/>
                <a:gd name="T33" fmla="*/ 43 h 45"/>
                <a:gd name="T34" fmla="*/ 16 w 23"/>
                <a:gd name="T35" fmla="*/ 39 h 45"/>
                <a:gd name="T36" fmla="*/ 18 w 23"/>
                <a:gd name="T37" fmla="*/ 35 h 45"/>
                <a:gd name="T38" fmla="*/ 19 w 23"/>
                <a:gd name="T39" fmla="*/ 31 h 45"/>
                <a:gd name="T40" fmla="*/ 20 w 23"/>
                <a:gd name="T41" fmla="*/ 29 h 45"/>
                <a:gd name="T42" fmla="*/ 20 w 23"/>
                <a:gd name="T43" fmla="*/ 26 h 45"/>
                <a:gd name="T44" fmla="*/ 22 w 23"/>
                <a:gd name="T45" fmla="*/ 23 h 45"/>
                <a:gd name="T46" fmla="*/ 23 w 23"/>
                <a:gd name="T47" fmla="*/ 19 h 45"/>
                <a:gd name="T48" fmla="*/ 22 w 23"/>
                <a:gd name="T49" fmla="*/ 15 h 45"/>
                <a:gd name="T50" fmla="*/ 22 w 23"/>
                <a:gd name="T51" fmla="*/ 10 h 45"/>
                <a:gd name="T52" fmla="*/ 22 w 23"/>
                <a:gd name="T53" fmla="*/ 8 h 45"/>
                <a:gd name="T54" fmla="*/ 21 w 23"/>
                <a:gd name="T55" fmla="*/ 6 h 45"/>
                <a:gd name="T56" fmla="*/ 20 w 23"/>
                <a:gd name="T57" fmla="*/ 2 h 45"/>
                <a:gd name="T58" fmla="*/ 19 w 23"/>
                <a:gd name="T59" fmla="*/ 1 h 45"/>
                <a:gd name="T60" fmla="*/ 18 w 23"/>
                <a:gd name="T61" fmla="*/ 0 h 45"/>
                <a:gd name="T62" fmla="*/ 18 w 23"/>
                <a:gd name="T63" fmla="*/ 2 h 45"/>
                <a:gd name="T64" fmla="*/ 17 w 23"/>
                <a:gd name="T65" fmla="*/ 8 h 45"/>
                <a:gd name="T66" fmla="*/ 14 w 23"/>
                <a:gd name="T67" fmla="*/ 9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45">
                  <a:moveTo>
                    <a:pt x="14" y="9"/>
                  </a:moveTo>
                  <a:cubicBezTo>
                    <a:pt x="12" y="9"/>
                    <a:pt x="10" y="9"/>
                    <a:pt x="9" y="10"/>
                  </a:cubicBezTo>
                  <a:cubicBezTo>
                    <a:pt x="8" y="11"/>
                    <a:pt x="7" y="12"/>
                    <a:pt x="6" y="13"/>
                  </a:cubicBezTo>
                  <a:cubicBezTo>
                    <a:pt x="5" y="14"/>
                    <a:pt x="4" y="15"/>
                    <a:pt x="2" y="15"/>
                  </a:cubicBezTo>
                  <a:cubicBezTo>
                    <a:pt x="1" y="16"/>
                    <a:pt x="0" y="17"/>
                    <a:pt x="0" y="19"/>
                  </a:cubicBezTo>
                  <a:cubicBezTo>
                    <a:pt x="0" y="21"/>
                    <a:pt x="1" y="22"/>
                    <a:pt x="1" y="23"/>
                  </a:cubicBezTo>
                  <a:cubicBezTo>
                    <a:pt x="1" y="25"/>
                    <a:pt x="1" y="26"/>
                    <a:pt x="1" y="28"/>
                  </a:cubicBezTo>
                  <a:cubicBezTo>
                    <a:pt x="2" y="30"/>
                    <a:pt x="4" y="28"/>
                    <a:pt x="5" y="30"/>
                  </a:cubicBezTo>
                  <a:cubicBezTo>
                    <a:pt x="5" y="32"/>
                    <a:pt x="4" y="33"/>
                    <a:pt x="3" y="33"/>
                  </a:cubicBezTo>
                  <a:cubicBezTo>
                    <a:pt x="2" y="35"/>
                    <a:pt x="4" y="35"/>
                    <a:pt x="5" y="36"/>
                  </a:cubicBezTo>
                  <a:cubicBezTo>
                    <a:pt x="6" y="36"/>
                    <a:pt x="5" y="37"/>
                    <a:pt x="5" y="38"/>
                  </a:cubicBezTo>
                  <a:cubicBezTo>
                    <a:pt x="5" y="39"/>
                    <a:pt x="6" y="39"/>
                    <a:pt x="6" y="39"/>
                  </a:cubicBezTo>
                  <a:cubicBezTo>
                    <a:pt x="7" y="40"/>
                    <a:pt x="8" y="41"/>
                    <a:pt x="9" y="42"/>
                  </a:cubicBezTo>
                  <a:cubicBezTo>
                    <a:pt x="11" y="42"/>
                    <a:pt x="10" y="42"/>
                    <a:pt x="11" y="43"/>
                  </a:cubicBezTo>
                  <a:cubicBezTo>
                    <a:pt x="12" y="43"/>
                    <a:pt x="12" y="43"/>
                    <a:pt x="13" y="44"/>
                  </a:cubicBezTo>
                  <a:cubicBezTo>
                    <a:pt x="14" y="44"/>
                    <a:pt x="14" y="45"/>
                    <a:pt x="14" y="45"/>
                  </a:cubicBezTo>
                  <a:cubicBezTo>
                    <a:pt x="15" y="45"/>
                    <a:pt x="15" y="44"/>
                    <a:pt x="15" y="43"/>
                  </a:cubicBezTo>
                  <a:cubicBezTo>
                    <a:pt x="16" y="42"/>
                    <a:pt x="16" y="40"/>
                    <a:pt x="16" y="39"/>
                  </a:cubicBezTo>
                  <a:cubicBezTo>
                    <a:pt x="16" y="37"/>
                    <a:pt x="17" y="36"/>
                    <a:pt x="18" y="35"/>
                  </a:cubicBezTo>
                  <a:cubicBezTo>
                    <a:pt x="18" y="34"/>
                    <a:pt x="18" y="32"/>
                    <a:pt x="19" y="31"/>
                  </a:cubicBezTo>
                  <a:cubicBezTo>
                    <a:pt x="19" y="30"/>
                    <a:pt x="20" y="29"/>
                    <a:pt x="20" y="29"/>
                  </a:cubicBezTo>
                  <a:cubicBezTo>
                    <a:pt x="20" y="28"/>
                    <a:pt x="20" y="27"/>
                    <a:pt x="20" y="26"/>
                  </a:cubicBezTo>
                  <a:cubicBezTo>
                    <a:pt x="21" y="25"/>
                    <a:pt x="21" y="24"/>
                    <a:pt x="22" y="23"/>
                  </a:cubicBezTo>
                  <a:cubicBezTo>
                    <a:pt x="23" y="22"/>
                    <a:pt x="23" y="21"/>
                    <a:pt x="23" y="19"/>
                  </a:cubicBezTo>
                  <a:cubicBezTo>
                    <a:pt x="23" y="18"/>
                    <a:pt x="23" y="16"/>
                    <a:pt x="22" y="15"/>
                  </a:cubicBezTo>
                  <a:cubicBezTo>
                    <a:pt x="22" y="13"/>
                    <a:pt x="22" y="12"/>
                    <a:pt x="22" y="10"/>
                  </a:cubicBezTo>
                  <a:cubicBezTo>
                    <a:pt x="22" y="9"/>
                    <a:pt x="22" y="8"/>
                    <a:pt x="22" y="8"/>
                  </a:cubicBezTo>
                  <a:cubicBezTo>
                    <a:pt x="22" y="7"/>
                    <a:pt x="21" y="6"/>
                    <a:pt x="21" y="6"/>
                  </a:cubicBezTo>
                  <a:cubicBezTo>
                    <a:pt x="20" y="4"/>
                    <a:pt x="21" y="3"/>
                    <a:pt x="20" y="2"/>
                  </a:cubicBezTo>
                  <a:cubicBezTo>
                    <a:pt x="19" y="1"/>
                    <a:pt x="19" y="1"/>
                    <a:pt x="19" y="1"/>
                  </a:cubicBezTo>
                  <a:cubicBezTo>
                    <a:pt x="18" y="1"/>
                    <a:pt x="19" y="0"/>
                    <a:pt x="18" y="0"/>
                  </a:cubicBezTo>
                  <a:cubicBezTo>
                    <a:pt x="17" y="0"/>
                    <a:pt x="18" y="2"/>
                    <a:pt x="18" y="2"/>
                  </a:cubicBezTo>
                  <a:cubicBezTo>
                    <a:pt x="18" y="4"/>
                    <a:pt x="18" y="6"/>
                    <a:pt x="17" y="8"/>
                  </a:cubicBezTo>
                  <a:cubicBezTo>
                    <a:pt x="16" y="9"/>
                    <a:pt x="15" y="9"/>
                    <a:pt x="14" y="9"/>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13" name="Freeform 12"/>
            <p:cNvSpPr>
              <a:spLocks/>
            </p:cNvSpPr>
            <p:nvPr/>
          </p:nvSpPr>
          <p:spPr bwMode="gray">
            <a:xfrm>
              <a:off x="7959725" y="712788"/>
              <a:ext cx="122238" cy="198438"/>
            </a:xfrm>
            <a:custGeom>
              <a:avLst/>
              <a:gdLst>
                <a:gd name="T0" fmla="*/ 0 w 39"/>
                <a:gd name="T1" fmla="*/ 17 h 63"/>
                <a:gd name="T2" fmla="*/ 3 w 39"/>
                <a:gd name="T3" fmla="*/ 17 h 63"/>
                <a:gd name="T4" fmla="*/ 6 w 39"/>
                <a:gd name="T5" fmla="*/ 18 h 63"/>
                <a:gd name="T6" fmla="*/ 7 w 39"/>
                <a:gd name="T7" fmla="*/ 21 h 63"/>
                <a:gd name="T8" fmla="*/ 8 w 39"/>
                <a:gd name="T9" fmla="*/ 24 h 63"/>
                <a:gd name="T10" fmla="*/ 7 w 39"/>
                <a:gd name="T11" fmla="*/ 30 h 63"/>
                <a:gd name="T12" fmla="*/ 7 w 39"/>
                <a:gd name="T13" fmla="*/ 34 h 63"/>
                <a:gd name="T14" fmla="*/ 7 w 39"/>
                <a:gd name="T15" fmla="*/ 36 h 63"/>
                <a:gd name="T16" fmla="*/ 9 w 39"/>
                <a:gd name="T17" fmla="*/ 38 h 63"/>
                <a:gd name="T18" fmla="*/ 8 w 39"/>
                <a:gd name="T19" fmla="*/ 45 h 63"/>
                <a:gd name="T20" fmla="*/ 6 w 39"/>
                <a:gd name="T21" fmla="*/ 47 h 63"/>
                <a:gd name="T22" fmla="*/ 6 w 39"/>
                <a:gd name="T23" fmla="*/ 51 h 63"/>
                <a:gd name="T24" fmla="*/ 7 w 39"/>
                <a:gd name="T25" fmla="*/ 56 h 63"/>
                <a:gd name="T26" fmla="*/ 10 w 39"/>
                <a:gd name="T27" fmla="*/ 58 h 63"/>
                <a:gd name="T28" fmla="*/ 12 w 39"/>
                <a:gd name="T29" fmla="*/ 60 h 63"/>
                <a:gd name="T30" fmla="*/ 20 w 39"/>
                <a:gd name="T31" fmla="*/ 57 h 63"/>
                <a:gd name="T32" fmla="*/ 20 w 39"/>
                <a:gd name="T33" fmla="*/ 54 h 63"/>
                <a:gd name="T34" fmla="*/ 26 w 39"/>
                <a:gd name="T35" fmla="*/ 53 h 63"/>
                <a:gd name="T36" fmla="*/ 29 w 39"/>
                <a:gd name="T37" fmla="*/ 55 h 63"/>
                <a:gd name="T38" fmla="*/ 31 w 39"/>
                <a:gd name="T39" fmla="*/ 54 h 63"/>
                <a:gd name="T40" fmla="*/ 32 w 39"/>
                <a:gd name="T41" fmla="*/ 51 h 63"/>
                <a:gd name="T42" fmla="*/ 32 w 39"/>
                <a:gd name="T43" fmla="*/ 48 h 63"/>
                <a:gd name="T44" fmla="*/ 34 w 39"/>
                <a:gd name="T45" fmla="*/ 41 h 63"/>
                <a:gd name="T46" fmla="*/ 35 w 39"/>
                <a:gd name="T47" fmla="*/ 38 h 63"/>
                <a:gd name="T48" fmla="*/ 35 w 39"/>
                <a:gd name="T49" fmla="*/ 35 h 63"/>
                <a:gd name="T50" fmla="*/ 36 w 39"/>
                <a:gd name="T51" fmla="*/ 31 h 63"/>
                <a:gd name="T52" fmla="*/ 37 w 39"/>
                <a:gd name="T53" fmla="*/ 28 h 63"/>
                <a:gd name="T54" fmla="*/ 37 w 39"/>
                <a:gd name="T55" fmla="*/ 24 h 63"/>
                <a:gd name="T56" fmla="*/ 38 w 39"/>
                <a:gd name="T57" fmla="*/ 21 h 63"/>
                <a:gd name="T58" fmla="*/ 36 w 39"/>
                <a:gd name="T59" fmla="*/ 15 h 63"/>
                <a:gd name="T60" fmla="*/ 33 w 39"/>
                <a:gd name="T61" fmla="*/ 10 h 63"/>
                <a:gd name="T62" fmla="*/ 31 w 39"/>
                <a:gd name="T63" fmla="*/ 8 h 63"/>
                <a:gd name="T64" fmla="*/ 32 w 39"/>
                <a:gd name="T65" fmla="*/ 5 h 63"/>
                <a:gd name="T66" fmla="*/ 27 w 39"/>
                <a:gd name="T67" fmla="*/ 2 h 63"/>
                <a:gd name="T68" fmla="*/ 25 w 39"/>
                <a:gd name="T69" fmla="*/ 0 h 63"/>
                <a:gd name="T70" fmla="*/ 23 w 39"/>
                <a:gd name="T71" fmla="*/ 2 h 63"/>
                <a:gd name="T72" fmla="*/ 18 w 39"/>
                <a:gd name="T73" fmla="*/ 6 h 63"/>
                <a:gd name="T74" fmla="*/ 13 w 39"/>
                <a:gd name="T75" fmla="*/ 11 h 63"/>
                <a:gd name="T76" fmla="*/ 9 w 39"/>
                <a:gd name="T77" fmla="*/ 10 h 63"/>
                <a:gd name="T78" fmla="*/ 6 w 39"/>
                <a:gd name="T79" fmla="*/ 10 h 63"/>
                <a:gd name="T80" fmla="*/ 4 w 39"/>
                <a:gd name="T81" fmla="*/ 8 h 63"/>
                <a:gd name="T82" fmla="*/ 2 w 39"/>
                <a:gd name="T83" fmla="*/ 10 h 63"/>
                <a:gd name="T84" fmla="*/ 2 w 39"/>
                <a:gd name="T85" fmla="*/ 14 h 63"/>
                <a:gd name="T86" fmla="*/ 0 w 39"/>
                <a:gd name="T87" fmla="*/ 1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9" h="63">
                  <a:moveTo>
                    <a:pt x="0" y="17"/>
                  </a:moveTo>
                  <a:cubicBezTo>
                    <a:pt x="1" y="18"/>
                    <a:pt x="2" y="17"/>
                    <a:pt x="3" y="17"/>
                  </a:cubicBezTo>
                  <a:cubicBezTo>
                    <a:pt x="4" y="17"/>
                    <a:pt x="5" y="18"/>
                    <a:pt x="6" y="18"/>
                  </a:cubicBezTo>
                  <a:cubicBezTo>
                    <a:pt x="6" y="19"/>
                    <a:pt x="6" y="20"/>
                    <a:pt x="7" y="21"/>
                  </a:cubicBezTo>
                  <a:cubicBezTo>
                    <a:pt x="7" y="22"/>
                    <a:pt x="8" y="23"/>
                    <a:pt x="8" y="24"/>
                  </a:cubicBezTo>
                  <a:cubicBezTo>
                    <a:pt x="9" y="26"/>
                    <a:pt x="7" y="28"/>
                    <a:pt x="7" y="30"/>
                  </a:cubicBezTo>
                  <a:cubicBezTo>
                    <a:pt x="6" y="32"/>
                    <a:pt x="7" y="33"/>
                    <a:pt x="7" y="34"/>
                  </a:cubicBezTo>
                  <a:cubicBezTo>
                    <a:pt x="8" y="35"/>
                    <a:pt x="7" y="36"/>
                    <a:pt x="7" y="36"/>
                  </a:cubicBezTo>
                  <a:cubicBezTo>
                    <a:pt x="8" y="37"/>
                    <a:pt x="8" y="37"/>
                    <a:pt x="9" y="38"/>
                  </a:cubicBezTo>
                  <a:cubicBezTo>
                    <a:pt x="11" y="40"/>
                    <a:pt x="9" y="42"/>
                    <a:pt x="8" y="45"/>
                  </a:cubicBezTo>
                  <a:cubicBezTo>
                    <a:pt x="7" y="46"/>
                    <a:pt x="6" y="46"/>
                    <a:pt x="6" y="47"/>
                  </a:cubicBezTo>
                  <a:cubicBezTo>
                    <a:pt x="6" y="49"/>
                    <a:pt x="6" y="50"/>
                    <a:pt x="6" y="51"/>
                  </a:cubicBezTo>
                  <a:cubicBezTo>
                    <a:pt x="6" y="53"/>
                    <a:pt x="4" y="55"/>
                    <a:pt x="7" y="56"/>
                  </a:cubicBezTo>
                  <a:cubicBezTo>
                    <a:pt x="8" y="57"/>
                    <a:pt x="9" y="57"/>
                    <a:pt x="10" y="58"/>
                  </a:cubicBezTo>
                  <a:cubicBezTo>
                    <a:pt x="10" y="58"/>
                    <a:pt x="11" y="59"/>
                    <a:pt x="12" y="60"/>
                  </a:cubicBezTo>
                  <a:cubicBezTo>
                    <a:pt x="15" y="63"/>
                    <a:pt x="18" y="60"/>
                    <a:pt x="20" y="57"/>
                  </a:cubicBezTo>
                  <a:cubicBezTo>
                    <a:pt x="21" y="56"/>
                    <a:pt x="20" y="55"/>
                    <a:pt x="20" y="54"/>
                  </a:cubicBezTo>
                  <a:cubicBezTo>
                    <a:pt x="21" y="51"/>
                    <a:pt x="25" y="53"/>
                    <a:pt x="26" y="53"/>
                  </a:cubicBezTo>
                  <a:cubicBezTo>
                    <a:pt x="28" y="53"/>
                    <a:pt x="28" y="54"/>
                    <a:pt x="29" y="55"/>
                  </a:cubicBezTo>
                  <a:cubicBezTo>
                    <a:pt x="30" y="56"/>
                    <a:pt x="31" y="56"/>
                    <a:pt x="31" y="54"/>
                  </a:cubicBezTo>
                  <a:cubicBezTo>
                    <a:pt x="32" y="53"/>
                    <a:pt x="32" y="52"/>
                    <a:pt x="32" y="51"/>
                  </a:cubicBezTo>
                  <a:cubicBezTo>
                    <a:pt x="32" y="50"/>
                    <a:pt x="32" y="49"/>
                    <a:pt x="32" y="48"/>
                  </a:cubicBezTo>
                  <a:cubicBezTo>
                    <a:pt x="33" y="45"/>
                    <a:pt x="33" y="44"/>
                    <a:pt x="34" y="41"/>
                  </a:cubicBezTo>
                  <a:cubicBezTo>
                    <a:pt x="34" y="40"/>
                    <a:pt x="35" y="40"/>
                    <a:pt x="35" y="38"/>
                  </a:cubicBezTo>
                  <a:cubicBezTo>
                    <a:pt x="35" y="37"/>
                    <a:pt x="35" y="36"/>
                    <a:pt x="35" y="35"/>
                  </a:cubicBezTo>
                  <a:cubicBezTo>
                    <a:pt x="35" y="34"/>
                    <a:pt x="35" y="32"/>
                    <a:pt x="36" y="31"/>
                  </a:cubicBezTo>
                  <a:cubicBezTo>
                    <a:pt x="36" y="30"/>
                    <a:pt x="36" y="29"/>
                    <a:pt x="37" y="28"/>
                  </a:cubicBezTo>
                  <a:cubicBezTo>
                    <a:pt x="37" y="27"/>
                    <a:pt x="37" y="26"/>
                    <a:pt x="37" y="24"/>
                  </a:cubicBezTo>
                  <a:cubicBezTo>
                    <a:pt x="38" y="23"/>
                    <a:pt x="38" y="22"/>
                    <a:pt x="38" y="21"/>
                  </a:cubicBezTo>
                  <a:cubicBezTo>
                    <a:pt x="39" y="19"/>
                    <a:pt x="37" y="17"/>
                    <a:pt x="36" y="15"/>
                  </a:cubicBezTo>
                  <a:cubicBezTo>
                    <a:pt x="36" y="13"/>
                    <a:pt x="36" y="11"/>
                    <a:pt x="33" y="10"/>
                  </a:cubicBezTo>
                  <a:cubicBezTo>
                    <a:pt x="33" y="9"/>
                    <a:pt x="31" y="9"/>
                    <a:pt x="31" y="8"/>
                  </a:cubicBezTo>
                  <a:cubicBezTo>
                    <a:pt x="30" y="7"/>
                    <a:pt x="32" y="6"/>
                    <a:pt x="32" y="5"/>
                  </a:cubicBezTo>
                  <a:cubicBezTo>
                    <a:pt x="33" y="1"/>
                    <a:pt x="29" y="3"/>
                    <a:pt x="27" y="2"/>
                  </a:cubicBezTo>
                  <a:cubicBezTo>
                    <a:pt x="26" y="1"/>
                    <a:pt x="27" y="0"/>
                    <a:pt x="25" y="0"/>
                  </a:cubicBezTo>
                  <a:cubicBezTo>
                    <a:pt x="24" y="0"/>
                    <a:pt x="23" y="1"/>
                    <a:pt x="23" y="2"/>
                  </a:cubicBezTo>
                  <a:cubicBezTo>
                    <a:pt x="21" y="4"/>
                    <a:pt x="19" y="4"/>
                    <a:pt x="18" y="6"/>
                  </a:cubicBezTo>
                  <a:cubicBezTo>
                    <a:pt x="16" y="8"/>
                    <a:pt x="15" y="10"/>
                    <a:pt x="13" y="11"/>
                  </a:cubicBezTo>
                  <a:cubicBezTo>
                    <a:pt x="11" y="11"/>
                    <a:pt x="10" y="11"/>
                    <a:pt x="9" y="10"/>
                  </a:cubicBezTo>
                  <a:cubicBezTo>
                    <a:pt x="8" y="10"/>
                    <a:pt x="7" y="11"/>
                    <a:pt x="6" y="10"/>
                  </a:cubicBezTo>
                  <a:cubicBezTo>
                    <a:pt x="4" y="10"/>
                    <a:pt x="4" y="8"/>
                    <a:pt x="4" y="8"/>
                  </a:cubicBezTo>
                  <a:cubicBezTo>
                    <a:pt x="2" y="7"/>
                    <a:pt x="2" y="10"/>
                    <a:pt x="2" y="10"/>
                  </a:cubicBezTo>
                  <a:cubicBezTo>
                    <a:pt x="2" y="12"/>
                    <a:pt x="2" y="13"/>
                    <a:pt x="2" y="14"/>
                  </a:cubicBezTo>
                  <a:cubicBezTo>
                    <a:pt x="1" y="15"/>
                    <a:pt x="0" y="15"/>
                    <a:pt x="0" y="17"/>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14" name="Freeform 13"/>
            <p:cNvSpPr>
              <a:spLocks/>
            </p:cNvSpPr>
            <p:nvPr/>
          </p:nvSpPr>
          <p:spPr bwMode="gray">
            <a:xfrm>
              <a:off x="8097838" y="576263"/>
              <a:ext cx="25400" cy="19050"/>
            </a:xfrm>
            <a:custGeom>
              <a:avLst/>
              <a:gdLst>
                <a:gd name="T0" fmla="*/ 1 w 8"/>
                <a:gd name="T1" fmla="*/ 3 h 6"/>
                <a:gd name="T2" fmla="*/ 3 w 8"/>
                <a:gd name="T3" fmla="*/ 4 h 6"/>
                <a:gd name="T4" fmla="*/ 5 w 8"/>
                <a:gd name="T5" fmla="*/ 5 h 6"/>
                <a:gd name="T6" fmla="*/ 7 w 8"/>
                <a:gd name="T7" fmla="*/ 5 h 6"/>
                <a:gd name="T8" fmla="*/ 7 w 8"/>
                <a:gd name="T9" fmla="*/ 3 h 6"/>
                <a:gd name="T10" fmla="*/ 7 w 8"/>
                <a:gd name="T11" fmla="*/ 1 h 6"/>
                <a:gd name="T12" fmla="*/ 6 w 8"/>
                <a:gd name="T13" fmla="*/ 2 h 6"/>
                <a:gd name="T14" fmla="*/ 1 w 8"/>
                <a:gd name="T15" fmla="*/ 2 h 6"/>
                <a:gd name="T16" fmla="*/ 1 w 8"/>
                <a:gd name="T17" fmla="*/ 3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6">
                  <a:moveTo>
                    <a:pt x="1" y="3"/>
                  </a:moveTo>
                  <a:cubicBezTo>
                    <a:pt x="1" y="4"/>
                    <a:pt x="2" y="4"/>
                    <a:pt x="3" y="4"/>
                  </a:cubicBezTo>
                  <a:cubicBezTo>
                    <a:pt x="4" y="5"/>
                    <a:pt x="4" y="4"/>
                    <a:pt x="5" y="5"/>
                  </a:cubicBezTo>
                  <a:cubicBezTo>
                    <a:pt x="6" y="5"/>
                    <a:pt x="6" y="6"/>
                    <a:pt x="7" y="5"/>
                  </a:cubicBezTo>
                  <a:cubicBezTo>
                    <a:pt x="7" y="5"/>
                    <a:pt x="7" y="4"/>
                    <a:pt x="7" y="3"/>
                  </a:cubicBezTo>
                  <a:cubicBezTo>
                    <a:pt x="7" y="2"/>
                    <a:pt x="8" y="2"/>
                    <a:pt x="7" y="1"/>
                  </a:cubicBezTo>
                  <a:cubicBezTo>
                    <a:pt x="6" y="0"/>
                    <a:pt x="6" y="1"/>
                    <a:pt x="6" y="2"/>
                  </a:cubicBezTo>
                  <a:cubicBezTo>
                    <a:pt x="4" y="3"/>
                    <a:pt x="2" y="1"/>
                    <a:pt x="1" y="2"/>
                  </a:cubicBezTo>
                  <a:cubicBezTo>
                    <a:pt x="0" y="2"/>
                    <a:pt x="0" y="3"/>
                    <a:pt x="1" y="3"/>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15" name="Freeform 14"/>
            <p:cNvSpPr>
              <a:spLocks/>
            </p:cNvSpPr>
            <p:nvPr/>
          </p:nvSpPr>
          <p:spPr bwMode="gray">
            <a:xfrm>
              <a:off x="7488238" y="884238"/>
              <a:ext cx="26988" cy="30163"/>
            </a:xfrm>
            <a:custGeom>
              <a:avLst/>
              <a:gdLst>
                <a:gd name="T0" fmla="*/ 2 w 9"/>
                <a:gd name="T1" fmla="*/ 8 h 10"/>
                <a:gd name="T2" fmla="*/ 5 w 9"/>
                <a:gd name="T3" fmla="*/ 6 h 10"/>
                <a:gd name="T4" fmla="*/ 8 w 9"/>
                <a:gd name="T5" fmla="*/ 3 h 10"/>
                <a:gd name="T6" fmla="*/ 9 w 9"/>
                <a:gd name="T7" fmla="*/ 2 h 10"/>
                <a:gd name="T8" fmla="*/ 7 w 9"/>
                <a:gd name="T9" fmla="*/ 1 h 10"/>
                <a:gd name="T10" fmla="*/ 5 w 9"/>
                <a:gd name="T11" fmla="*/ 0 h 10"/>
                <a:gd name="T12" fmla="*/ 3 w 9"/>
                <a:gd name="T13" fmla="*/ 2 h 10"/>
                <a:gd name="T14" fmla="*/ 0 w 9"/>
                <a:gd name="T15" fmla="*/ 4 h 10"/>
                <a:gd name="T16" fmla="*/ 1 w 9"/>
                <a:gd name="T17" fmla="*/ 6 h 10"/>
                <a:gd name="T18" fmla="*/ 2 w 9"/>
                <a:gd name="T1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10">
                  <a:moveTo>
                    <a:pt x="2" y="8"/>
                  </a:moveTo>
                  <a:cubicBezTo>
                    <a:pt x="3" y="10"/>
                    <a:pt x="5" y="7"/>
                    <a:pt x="5" y="6"/>
                  </a:cubicBezTo>
                  <a:cubicBezTo>
                    <a:pt x="6" y="5"/>
                    <a:pt x="7" y="4"/>
                    <a:pt x="8" y="3"/>
                  </a:cubicBezTo>
                  <a:cubicBezTo>
                    <a:pt x="8" y="3"/>
                    <a:pt x="9" y="3"/>
                    <a:pt x="9" y="2"/>
                  </a:cubicBezTo>
                  <a:cubicBezTo>
                    <a:pt x="8" y="2"/>
                    <a:pt x="7" y="2"/>
                    <a:pt x="7" y="1"/>
                  </a:cubicBezTo>
                  <a:cubicBezTo>
                    <a:pt x="6" y="1"/>
                    <a:pt x="6" y="0"/>
                    <a:pt x="5" y="0"/>
                  </a:cubicBezTo>
                  <a:cubicBezTo>
                    <a:pt x="4" y="0"/>
                    <a:pt x="4" y="2"/>
                    <a:pt x="3" y="2"/>
                  </a:cubicBezTo>
                  <a:cubicBezTo>
                    <a:pt x="2" y="3"/>
                    <a:pt x="1" y="3"/>
                    <a:pt x="0" y="4"/>
                  </a:cubicBezTo>
                  <a:cubicBezTo>
                    <a:pt x="0" y="5"/>
                    <a:pt x="1" y="5"/>
                    <a:pt x="1" y="6"/>
                  </a:cubicBezTo>
                  <a:cubicBezTo>
                    <a:pt x="2" y="7"/>
                    <a:pt x="2" y="7"/>
                    <a:pt x="2" y="8"/>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16" name="Freeform 15"/>
            <p:cNvSpPr>
              <a:spLocks/>
            </p:cNvSpPr>
            <p:nvPr/>
          </p:nvSpPr>
          <p:spPr bwMode="gray">
            <a:xfrm>
              <a:off x="8224838" y="1069975"/>
              <a:ext cx="6350" cy="6350"/>
            </a:xfrm>
            <a:custGeom>
              <a:avLst/>
              <a:gdLst>
                <a:gd name="T0" fmla="*/ 2 w 2"/>
                <a:gd name="T1" fmla="*/ 1 h 2"/>
                <a:gd name="T2" fmla="*/ 0 w 2"/>
                <a:gd name="T3" fmla="*/ 0 h 2"/>
                <a:gd name="T4" fmla="*/ 0 w 2"/>
                <a:gd name="T5" fmla="*/ 0 h 2"/>
                <a:gd name="T6" fmla="*/ 0 w 2"/>
                <a:gd name="T7" fmla="*/ 1 h 2"/>
                <a:gd name="T8" fmla="*/ 2 w 2"/>
                <a:gd name="T9" fmla="*/ 1 h 2"/>
              </a:gdLst>
              <a:ahLst/>
              <a:cxnLst>
                <a:cxn ang="0">
                  <a:pos x="T0" y="T1"/>
                </a:cxn>
                <a:cxn ang="0">
                  <a:pos x="T2" y="T3"/>
                </a:cxn>
                <a:cxn ang="0">
                  <a:pos x="T4" y="T5"/>
                </a:cxn>
                <a:cxn ang="0">
                  <a:pos x="T6" y="T7"/>
                </a:cxn>
                <a:cxn ang="0">
                  <a:pos x="T8" y="T9"/>
                </a:cxn>
              </a:cxnLst>
              <a:rect l="0" t="0" r="r" b="b"/>
              <a:pathLst>
                <a:path w="2" h="2">
                  <a:moveTo>
                    <a:pt x="2" y="1"/>
                  </a:moveTo>
                  <a:cubicBezTo>
                    <a:pt x="1" y="0"/>
                    <a:pt x="1" y="0"/>
                    <a:pt x="0" y="0"/>
                  </a:cubicBezTo>
                  <a:cubicBezTo>
                    <a:pt x="0" y="0"/>
                    <a:pt x="0" y="0"/>
                    <a:pt x="0" y="0"/>
                  </a:cubicBezTo>
                  <a:cubicBezTo>
                    <a:pt x="0" y="1"/>
                    <a:pt x="0" y="1"/>
                    <a:pt x="0" y="1"/>
                  </a:cubicBezTo>
                  <a:cubicBezTo>
                    <a:pt x="0" y="2"/>
                    <a:pt x="2" y="2"/>
                    <a:pt x="2" y="1"/>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17" name="Freeform 16"/>
            <p:cNvSpPr>
              <a:spLocks/>
            </p:cNvSpPr>
            <p:nvPr/>
          </p:nvSpPr>
          <p:spPr bwMode="gray">
            <a:xfrm>
              <a:off x="8428038" y="458788"/>
              <a:ext cx="34925" cy="28575"/>
            </a:xfrm>
            <a:custGeom>
              <a:avLst/>
              <a:gdLst>
                <a:gd name="T0" fmla="*/ 8 w 11"/>
                <a:gd name="T1" fmla="*/ 6 h 9"/>
                <a:gd name="T2" fmla="*/ 11 w 11"/>
                <a:gd name="T3" fmla="*/ 9 h 9"/>
                <a:gd name="T4" fmla="*/ 8 w 11"/>
                <a:gd name="T5" fmla="*/ 6 h 9"/>
                <a:gd name="T6" fmla="*/ 5 w 11"/>
                <a:gd name="T7" fmla="*/ 3 h 9"/>
                <a:gd name="T8" fmla="*/ 4 w 11"/>
                <a:gd name="T9" fmla="*/ 3 h 9"/>
                <a:gd name="T10" fmla="*/ 4 w 11"/>
                <a:gd name="T11" fmla="*/ 3 h 9"/>
                <a:gd name="T12" fmla="*/ 3 w 11"/>
                <a:gd name="T13" fmla="*/ 3 h 9"/>
                <a:gd name="T14" fmla="*/ 3 w 11"/>
                <a:gd name="T15" fmla="*/ 3 h 9"/>
                <a:gd name="T16" fmla="*/ 0 w 11"/>
                <a:gd name="T17" fmla="*/ 0 h 9"/>
                <a:gd name="T18" fmla="*/ 2 w 11"/>
                <a:gd name="T19" fmla="*/ 3 h 9"/>
                <a:gd name="T20" fmla="*/ 5 w 11"/>
                <a:gd name="T21" fmla="*/ 6 h 9"/>
                <a:gd name="T22" fmla="*/ 4 w 11"/>
                <a:gd name="T23" fmla="*/ 3 h 9"/>
                <a:gd name="T24" fmla="*/ 8 w 11"/>
                <a:gd name="T25"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9">
                  <a:moveTo>
                    <a:pt x="8" y="6"/>
                  </a:moveTo>
                  <a:cubicBezTo>
                    <a:pt x="9" y="7"/>
                    <a:pt x="10" y="9"/>
                    <a:pt x="11" y="9"/>
                  </a:cubicBezTo>
                  <a:cubicBezTo>
                    <a:pt x="10" y="8"/>
                    <a:pt x="9" y="7"/>
                    <a:pt x="8" y="6"/>
                  </a:cubicBezTo>
                  <a:cubicBezTo>
                    <a:pt x="7" y="5"/>
                    <a:pt x="6" y="4"/>
                    <a:pt x="5" y="3"/>
                  </a:cubicBezTo>
                  <a:cubicBezTo>
                    <a:pt x="5" y="3"/>
                    <a:pt x="4" y="3"/>
                    <a:pt x="4" y="3"/>
                  </a:cubicBezTo>
                  <a:cubicBezTo>
                    <a:pt x="3" y="3"/>
                    <a:pt x="4" y="3"/>
                    <a:pt x="4" y="3"/>
                  </a:cubicBezTo>
                  <a:cubicBezTo>
                    <a:pt x="3" y="3"/>
                    <a:pt x="4" y="4"/>
                    <a:pt x="3" y="3"/>
                  </a:cubicBezTo>
                  <a:cubicBezTo>
                    <a:pt x="3" y="3"/>
                    <a:pt x="3" y="3"/>
                    <a:pt x="3" y="3"/>
                  </a:cubicBezTo>
                  <a:cubicBezTo>
                    <a:pt x="2" y="2"/>
                    <a:pt x="1" y="0"/>
                    <a:pt x="0" y="0"/>
                  </a:cubicBezTo>
                  <a:cubicBezTo>
                    <a:pt x="1" y="1"/>
                    <a:pt x="2" y="2"/>
                    <a:pt x="2" y="3"/>
                  </a:cubicBezTo>
                  <a:cubicBezTo>
                    <a:pt x="3" y="4"/>
                    <a:pt x="4" y="5"/>
                    <a:pt x="5" y="6"/>
                  </a:cubicBezTo>
                  <a:cubicBezTo>
                    <a:pt x="5" y="5"/>
                    <a:pt x="4" y="4"/>
                    <a:pt x="4" y="3"/>
                  </a:cubicBezTo>
                  <a:cubicBezTo>
                    <a:pt x="5" y="3"/>
                    <a:pt x="7" y="6"/>
                    <a:pt x="8" y="6"/>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18" name="Freeform 17"/>
            <p:cNvSpPr>
              <a:spLocks/>
            </p:cNvSpPr>
            <p:nvPr/>
          </p:nvSpPr>
          <p:spPr bwMode="gray">
            <a:xfrm>
              <a:off x="9234488" y="990600"/>
              <a:ext cx="38100" cy="15875"/>
            </a:xfrm>
            <a:custGeom>
              <a:avLst/>
              <a:gdLst>
                <a:gd name="T0" fmla="*/ 7 w 12"/>
                <a:gd name="T1" fmla="*/ 1 h 5"/>
                <a:gd name="T2" fmla="*/ 5 w 12"/>
                <a:gd name="T3" fmla="*/ 0 h 5"/>
                <a:gd name="T4" fmla="*/ 3 w 12"/>
                <a:gd name="T5" fmla="*/ 1 h 5"/>
                <a:gd name="T6" fmla="*/ 1 w 12"/>
                <a:gd name="T7" fmla="*/ 1 h 5"/>
                <a:gd name="T8" fmla="*/ 2 w 12"/>
                <a:gd name="T9" fmla="*/ 3 h 5"/>
                <a:gd name="T10" fmla="*/ 4 w 12"/>
                <a:gd name="T11" fmla="*/ 4 h 5"/>
                <a:gd name="T12" fmla="*/ 5 w 12"/>
                <a:gd name="T13" fmla="*/ 5 h 5"/>
                <a:gd name="T14" fmla="*/ 6 w 12"/>
                <a:gd name="T15" fmla="*/ 5 h 5"/>
                <a:gd name="T16" fmla="*/ 8 w 12"/>
                <a:gd name="T17" fmla="*/ 4 h 5"/>
                <a:gd name="T18" fmla="*/ 9 w 12"/>
                <a:gd name="T19" fmla="*/ 3 h 5"/>
                <a:gd name="T20" fmla="*/ 10 w 12"/>
                <a:gd name="T21" fmla="*/ 3 h 5"/>
                <a:gd name="T22" fmla="*/ 7 w 12"/>
                <a:gd name="T23"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5">
                  <a:moveTo>
                    <a:pt x="7" y="1"/>
                  </a:moveTo>
                  <a:cubicBezTo>
                    <a:pt x="6" y="1"/>
                    <a:pt x="6" y="0"/>
                    <a:pt x="5" y="0"/>
                  </a:cubicBezTo>
                  <a:cubicBezTo>
                    <a:pt x="4" y="1"/>
                    <a:pt x="3" y="1"/>
                    <a:pt x="3" y="1"/>
                  </a:cubicBezTo>
                  <a:cubicBezTo>
                    <a:pt x="2" y="1"/>
                    <a:pt x="1" y="1"/>
                    <a:pt x="1" y="1"/>
                  </a:cubicBezTo>
                  <a:cubicBezTo>
                    <a:pt x="0" y="1"/>
                    <a:pt x="2" y="3"/>
                    <a:pt x="2" y="3"/>
                  </a:cubicBezTo>
                  <a:cubicBezTo>
                    <a:pt x="3" y="4"/>
                    <a:pt x="4" y="3"/>
                    <a:pt x="4" y="4"/>
                  </a:cubicBezTo>
                  <a:cubicBezTo>
                    <a:pt x="5" y="4"/>
                    <a:pt x="4" y="5"/>
                    <a:pt x="5" y="5"/>
                  </a:cubicBezTo>
                  <a:cubicBezTo>
                    <a:pt x="5" y="5"/>
                    <a:pt x="6" y="5"/>
                    <a:pt x="6" y="5"/>
                  </a:cubicBezTo>
                  <a:cubicBezTo>
                    <a:pt x="7" y="4"/>
                    <a:pt x="7" y="4"/>
                    <a:pt x="8" y="4"/>
                  </a:cubicBezTo>
                  <a:cubicBezTo>
                    <a:pt x="8" y="4"/>
                    <a:pt x="9" y="3"/>
                    <a:pt x="9" y="3"/>
                  </a:cubicBezTo>
                  <a:cubicBezTo>
                    <a:pt x="9" y="3"/>
                    <a:pt x="10" y="3"/>
                    <a:pt x="10" y="3"/>
                  </a:cubicBezTo>
                  <a:cubicBezTo>
                    <a:pt x="12" y="1"/>
                    <a:pt x="8" y="1"/>
                    <a:pt x="7" y="1"/>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19" name="Freeform 18"/>
            <p:cNvSpPr>
              <a:spLocks/>
            </p:cNvSpPr>
            <p:nvPr/>
          </p:nvSpPr>
          <p:spPr bwMode="gray">
            <a:xfrm>
              <a:off x="8377238" y="417513"/>
              <a:ext cx="6350" cy="6350"/>
            </a:xfrm>
            <a:custGeom>
              <a:avLst/>
              <a:gdLst>
                <a:gd name="T0" fmla="*/ 1 w 2"/>
                <a:gd name="T1" fmla="*/ 1 h 2"/>
                <a:gd name="T2" fmla="*/ 2 w 2"/>
                <a:gd name="T3" fmla="*/ 2 h 2"/>
                <a:gd name="T4" fmla="*/ 2 w 2"/>
                <a:gd name="T5" fmla="*/ 1 h 2"/>
                <a:gd name="T6" fmla="*/ 2 w 2"/>
                <a:gd name="T7" fmla="*/ 0 h 2"/>
                <a:gd name="T8" fmla="*/ 1 w 2"/>
                <a:gd name="T9" fmla="*/ 1 h 2"/>
              </a:gdLst>
              <a:ahLst/>
              <a:cxnLst>
                <a:cxn ang="0">
                  <a:pos x="T0" y="T1"/>
                </a:cxn>
                <a:cxn ang="0">
                  <a:pos x="T2" y="T3"/>
                </a:cxn>
                <a:cxn ang="0">
                  <a:pos x="T4" y="T5"/>
                </a:cxn>
                <a:cxn ang="0">
                  <a:pos x="T6" y="T7"/>
                </a:cxn>
                <a:cxn ang="0">
                  <a:pos x="T8" y="T9"/>
                </a:cxn>
              </a:cxnLst>
              <a:rect l="0" t="0" r="r" b="b"/>
              <a:pathLst>
                <a:path w="2" h="2">
                  <a:moveTo>
                    <a:pt x="1" y="1"/>
                  </a:moveTo>
                  <a:cubicBezTo>
                    <a:pt x="1" y="2"/>
                    <a:pt x="2" y="2"/>
                    <a:pt x="2" y="2"/>
                  </a:cubicBezTo>
                  <a:cubicBezTo>
                    <a:pt x="2" y="2"/>
                    <a:pt x="2" y="1"/>
                    <a:pt x="2" y="1"/>
                  </a:cubicBezTo>
                  <a:cubicBezTo>
                    <a:pt x="2" y="1"/>
                    <a:pt x="1" y="1"/>
                    <a:pt x="2" y="0"/>
                  </a:cubicBezTo>
                  <a:cubicBezTo>
                    <a:pt x="1" y="0"/>
                    <a:pt x="0" y="0"/>
                    <a:pt x="1" y="1"/>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20" name="Freeform 19"/>
            <p:cNvSpPr>
              <a:spLocks/>
            </p:cNvSpPr>
            <p:nvPr/>
          </p:nvSpPr>
          <p:spPr bwMode="gray">
            <a:xfrm>
              <a:off x="8396288" y="379413"/>
              <a:ext cx="25400" cy="25400"/>
            </a:xfrm>
            <a:custGeom>
              <a:avLst/>
              <a:gdLst>
                <a:gd name="T0" fmla="*/ 7 w 8"/>
                <a:gd name="T1" fmla="*/ 6 h 8"/>
                <a:gd name="T2" fmla="*/ 6 w 8"/>
                <a:gd name="T3" fmla="*/ 5 h 8"/>
                <a:gd name="T4" fmla="*/ 6 w 8"/>
                <a:gd name="T5" fmla="*/ 4 h 8"/>
                <a:gd name="T6" fmla="*/ 5 w 8"/>
                <a:gd name="T7" fmla="*/ 3 h 8"/>
                <a:gd name="T8" fmla="*/ 3 w 8"/>
                <a:gd name="T9" fmla="*/ 1 h 8"/>
                <a:gd name="T10" fmla="*/ 2 w 8"/>
                <a:gd name="T11" fmla="*/ 1 h 8"/>
                <a:gd name="T12" fmla="*/ 1 w 8"/>
                <a:gd name="T13" fmla="*/ 2 h 8"/>
                <a:gd name="T14" fmla="*/ 2 w 8"/>
                <a:gd name="T15" fmla="*/ 4 h 8"/>
                <a:gd name="T16" fmla="*/ 3 w 8"/>
                <a:gd name="T17" fmla="*/ 6 h 8"/>
                <a:gd name="T18" fmla="*/ 5 w 8"/>
                <a:gd name="T19" fmla="*/ 6 h 8"/>
                <a:gd name="T20" fmla="*/ 6 w 8"/>
                <a:gd name="T21" fmla="*/ 7 h 8"/>
                <a:gd name="T22" fmla="*/ 7 w 8"/>
                <a:gd name="T23"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 h="8">
                  <a:moveTo>
                    <a:pt x="7" y="6"/>
                  </a:moveTo>
                  <a:cubicBezTo>
                    <a:pt x="7" y="6"/>
                    <a:pt x="6" y="5"/>
                    <a:pt x="6" y="5"/>
                  </a:cubicBezTo>
                  <a:cubicBezTo>
                    <a:pt x="6" y="4"/>
                    <a:pt x="6" y="4"/>
                    <a:pt x="6" y="4"/>
                  </a:cubicBezTo>
                  <a:cubicBezTo>
                    <a:pt x="6" y="3"/>
                    <a:pt x="6" y="3"/>
                    <a:pt x="5" y="3"/>
                  </a:cubicBezTo>
                  <a:cubicBezTo>
                    <a:pt x="4" y="2"/>
                    <a:pt x="4" y="0"/>
                    <a:pt x="3" y="1"/>
                  </a:cubicBezTo>
                  <a:cubicBezTo>
                    <a:pt x="2" y="1"/>
                    <a:pt x="3" y="1"/>
                    <a:pt x="2" y="1"/>
                  </a:cubicBezTo>
                  <a:cubicBezTo>
                    <a:pt x="2" y="2"/>
                    <a:pt x="1" y="2"/>
                    <a:pt x="1" y="2"/>
                  </a:cubicBezTo>
                  <a:cubicBezTo>
                    <a:pt x="0" y="3"/>
                    <a:pt x="1" y="3"/>
                    <a:pt x="2" y="4"/>
                  </a:cubicBezTo>
                  <a:cubicBezTo>
                    <a:pt x="2" y="4"/>
                    <a:pt x="2" y="5"/>
                    <a:pt x="3" y="6"/>
                  </a:cubicBezTo>
                  <a:cubicBezTo>
                    <a:pt x="3" y="6"/>
                    <a:pt x="4" y="6"/>
                    <a:pt x="5" y="6"/>
                  </a:cubicBezTo>
                  <a:cubicBezTo>
                    <a:pt x="5" y="7"/>
                    <a:pt x="6" y="7"/>
                    <a:pt x="6" y="7"/>
                  </a:cubicBezTo>
                  <a:cubicBezTo>
                    <a:pt x="8" y="8"/>
                    <a:pt x="7" y="6"/>
                    <a:pt x="7" y="6"/>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21" name="Freeform 20"/>
            <p:cNvSpPr>
              <a:spLocks/>
            </p:cNvSpPr>
            <p:nvPr/>
          </p:nvSpPr>
          <p:spPr bwMode="gray">
            <a:xfrm>
              <a:off x="8586788" y="582613"/>
              <a:ext cx="33338" cy="9525"/>
            </a:xfrm>
            <a:custGeom>
              <a:avLst/>
              <a:gdLst>
                <a:gd name="T0" fmla="*/ 4 w 11"/>
                <a:gd name="T1" fmla="*/ 1 h 3"/>
                <a:gd name="T2" fmla="*/ 2 w 11"/>
                <a:gd name="T3" fmla="*/ 1 h 3"/>
                <a:gd name="T4" fmla="*/ 6 w 11"/>
                <a:gd name="T5" fmla="*/ 2 h 3"/>
                <a:gd name="T6" fmla="*/ 11 w 11"/>
                <a:gd name="T7" fmla="*/ 3 h 3"/>
                <a:gd name="T8" fmla="*/ 6 w 11"/>
                <a:gd name="T9" fmla="*/ 1 h 3"/>
                <a:gd name="T10" fmla="*/ 4 w 11"/>
                <a:gd name="T11" fmla="*/ 1 h 3"/>
              </a:gdLst>
              <a:ahLst/>
              <a:cxnLst>
                <a:cxn ang="0">
                  <a:pos x="T0" y="T1"/>
                </a:cxn>
                <a:cxn ang="0">
                  <a:pos x="T2" y="T3"/>
                </a:cxn>
                <a:cxn ang="0">
                  <a:pos x="T4" y="T5"/>
                </a:cxn>
                <a:cxn ang="0">
                  <a:pos x="T6" y="T7"/>
                </a:cxn>
                <a:cxn ang="0">
                  <a:pos x="T8" y="T9"/>
                </a:cxn>
                <a:cxn ang="0">
                  <a:pos x="T10" y="T11"/>
                </a:cxn>
              </a:cxnLst>
              <a:rect l="0" t="0" r="r" b="b"/>
              <a:pathLst>
                <a:path w="11" h="3">
                  <a:moveTo>
                    <a:pt x="4" y="1"/>
                  </a:moveTo>
                  <a:cubicBezTo>
                    <a:pt x="4" y="0"/>
                    <a:pt x="0" y="0"/>
                    <a:pt x="2" y="1"/>
                  </a:cubicBezTo>
                  <a:cubicBezTo>
                    <a:pt x="3" y="2"/>
                    <a:pt x="5" y="1"/>
                    <a:pt x="6" y="2"/>
                  </a:cubicBezTo>
                  <a:cubicBezTo>
                    <a:pt x="7" y="2"/>
                    <a:pt x="9" y="3"/>
                    <a:pt x="11" y="3"/>
                  </a:cubicBezTo>
                  <a:cubicBezTo>
                    <a:pt x="11" y="1"/>
                    <a:pt x="7" y="1"/>
                    <a:pt x="6" y="1"/>
                  </a:cubicBezTo>
                  <a:cubicBezTo>
                    <a:pt x="6" y="1"/>
                    <a:pt x="5" y="1"/>
                    <a:pt x="4" y="1"/>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22" name="Freeform 21"/>
            <p:cNvSpPr>
              <a:spLocks/>
            </p:cNvSpPr>
            <p:nvPr/>
          </p:nvSpPr>
          <p:spPr bwMode="gray">
            <a:xfrm>
              <a:off x="8542338" y="566738"/>
              <a:ext cx="34925" cy="6350"/>
            </a:xfrm>
            <a:custGeom>
              <a:avLst/>
              <a:gdLst>
                <a:gd name="T0" fmla="*/ 11 w 11"/>
                <a:gd name="T1" fmla="*/ 2 h 2"/>
                <a:gd name="T2" fmla="*/ 7 w 11"/>
                <a:gd name="T3" fmla="*/ 1 h 2"/>
                <a:gd name="T4" fmla="*/ 4 w 11"/>
                <a:gd name="T5" fmla="*/ 0 h 2"/>
                <a:gd name="T6" fmla="*/ 2 w 11"/>
                <a:gd name="T7" fmla="*/ 0 h 2"/>
                <a:gd name="T8" fmla="*/ 0 w 11"/>
                <a:gd name="T9" fmla="*/ 0 h 2"/>
                <a:gd name="T10" fmla="*/ 1 w 11"/>
                <a:gd name="T11" fmla="*/ 0 h 2"/>
                <a:gd name="T12" fmla="*/ 1 w 11"/>
                <a:gd name="T13" fmla="*/ 1 h 2"/>
                <a:gd name="T14" fmla="*/ 6 w 11"/>
                <a:gd name="T15" fmla="*/ 2 h 2"/>
                <a:gd name="T16" fmla="*/ 9 w 11"/>
                <a:gd name="T17" fmla="*/ 2 h 2"/>
                <a:gd name="T18" fmla="*/ 11 w 11"/>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2">
                  <a:moveTo>
                    <a:pt x="11" y="2"/>
                  </a:moveTo>
                  <a:cubicBezTo>
                    <a:pt x="11" y="0"/>
                    <a:pt x="8" y="1"/>
                    <a:pt x="7" y="1"/>
                  </a:cubicBezTo>
                  <a:cubicBezTo>
                    <a:pt x="6" y="1"/>
                    <a:pt x="5" y="1"/>
                    <a:pt x="4" y="0"/>
                  </a:cubicBezTo>
                  <a:cubicBezTo>
                    <a:pt x="3" y="0"/>
                    <a:pt x="3" y="0"/>
                    <a:pt x="2" y="0"/>
                  </a:cubicBezTo>
                  <a:cubicBezTo>
                    <a:pt x="2" y="0"/>
                    <a:pt x="0" y="0"/>
                    <a:pt x="0" y="0"/>
                  </a:cubicBezTo>
                  <a:cubicBezTo>
                    <a:pt x="1" y="0"/>
                    <a:pt x="1" y="0"/>
                    <a:pt x="1" y="0"/>
                  </a:cubicBezTo>
                  <a:cubicBezTo>
                    <a:pt x="1" y="1"/>
                    <a:pt x="0" y="0"/>
                    <a:pt x="1" y="1"/>
                  </a:cubicBezTo>
                  <a:cubicBezTo>
                    <a:pt x="2" y="1"/>
                    <a:pt x="4" y="2"/>
                    <a:pt x="6" y="2"/>
                  </a:cubicBezTo>
                  <a:cubicBezTo>
                    <a:pt x="7" y="2"/>
                    <a:pt x="7" y="2"/>
                    <a:pt x="9" y="2"/>
                  </a:cubicBezTo>
                  <a:cubicBezTo>
                    <a:pt x="9" y="2"/>
                    <a:pt x="10" y="2"/>
                    <a:pt x="11" y="2"/>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23" name="Freeform 22"/>
            <p:cNvSpPr>
              <a:spLocks/>
            </p:cNvSpPr>
            <p:nvPr/>
          </p:nvSpPr>
          <p:spPr bwMode="gray">
            <a:xfrm>
              <a:off x="8567738" y="560388"/>
              <a:ext cx="52388" cy="22225"/>
            </a:xfrm>
            <a:custGeom>
              <a:avLst/>
              <a:gdLst>
                <a:gd name="T0" fmla="*/ 11 w 17"/>
                <a:gd name="T1" fmla="*/ 3 h 7"/>
                <a:gd name="T2" fmla="*/ 7 w 17"/>
                <a:gd name="T3" fmla="*/ 1 h 7"/>
                <a:gd name="T4" fmla="*/ 6 w 17"/>
                <a:gd name="T5" fmla="*/ 1 h 7"/>
                <a:gd name="T6" fmla="*/ 2 w 17"/>
                <a:gd name="T7" fmla="*/ 1 h 7"/>
                <a:gd name="T8" fmla="*/ 1 w 17"/>
                <a:gd name="T9" fmla="*/ 0 h 7"/>
                <a:gd name="T10" fmla="*/ 1 w 17"/>
                <a:gd name="T11" fmla="*/ 1 h 7"/>
                <a:gd name="T12" fmla="*/ 4 w 17"/>
                <a:gd name="T13" fmla="*/ 2 h 7"/>
                <a:gd name="T14" fmla="*/ 9 w 17"/>
                <a:gd name="T15" fmla="*/ 3 h 7"/>
                <a:gd name="T16" fmla="*/ 13 w 17"/>
                <a:gd name="T17" fmla="*/ 6 h 7"/>
                <a:gd name="T18" fmla="*/ 17 w 17"/>
                <a:gd name="T19" fmla="*/ 7 h 7"/>
                <a:gd name="T20" fmla="*/ 11 w 17"/>
                <a:gd name="T21"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 h="7">
                  <a:moveTo>
                    <a:pt x="11" y="3"/>
                  </a:moveTo>
                  <a:cubicBezTo>
                    <a:pt x="9" y="3"/>
                    <a:pt x="8" y="2"/>
                    <a:pt x="7" y="1"/>
                  </a:cubicBezTo>
                  <a:cubicBezTo>
                    <a:pt x="7" y="1"/>
                    <a:pt x="6" y="1"/>
                    <a:pt x="6" y="1"/>
                  </a:cubicBezTo>
                  <a:cubicBezTo>
                    <a:pt x="5" y="1"/>
                    <a:pt x="4" y="2"/>
                    <a:pt x="2" y="1"/>
                  </a:cubicBezTo>
                  <a:cubicBezTo>
                    <a:pt x="2" y="1"/>
                    <a:pt x="2" y="0"/>
                    <a:pt x="1" y="0"/>
                  </a:cubicBezTo>
                  <a:cubicBezTo>
                    <a:pt x="0" y="0"/>
                    <a:pt x="1" y="1"/>
                    <a:pt x="1" y="1"/>
                  </a:cubicBezTo>
                  <a:cubicBezTo>
                    <a:pt x="1" y="2"/>
                    <a:pt x="3" y="2"/>
                    <a:pt x="4" y="2"/>
                  </a:cubicBezTo>
                  <a:cubicBezTo>
                    <a:pt x="5" y="3"/>
                    <a:pt x="7" y="2"/>
                    <a:pt x="9" y="3"/>
                  </a:cubicBezTo>
                  <a:cubicBezTo>
                    <a:pt x="10" y="4"/>
                    <a:pt x="11" y="5"/>
                    <a:pt x="13" y="6"/>
                  </a:cubicBezTo>
                  <a:cubicBezTo>
                    <a:pt x="14" y="6"/>
                    <a:pt x="16" y="7"/>
                    <a:pt x="17" y="7"/>
                  </a:cubicBezTo>
                  <a:cubicBezTo>
                    <a:pt x="17" y="4"/>
                    <a:pt x="12" y="4"/>
                    <a:pt x="11" y="3"/>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24" name="Freeform 23"/>
            <p:cNvSpPr>
              <a:spLocks/>
            </p:cNvSpPr>
            <p:nvPr/>
          </p:nvSpPr>
          <p:spPr bwMode="gray">
            <a:xfrm>
              <a:off x="8551863" y="585788"/>
              <a:ext cx="12700" cy="3175"/>
            </a:xfrm>
            <a:custGeom>
              <a:avLst/>
              <a:gdLst>
                <a:gd name="T0" fmla="*/ 0 w 4"/>
                <a:gd name="T1" fmla="*/ 1 h 1"/>
                <a:gd name="T2" fmla="*/ 1 w 4"/>
                <a:gd name="T3" fmla="*/ 1 h 1"/>
                <a:gd name="T4" fmla="*/ 3 w 4"/>
                <a:gd name="T5" fmla="*/ 1 h 1"/>
                <a:gd name="T6" fmla="*/ 2 w 4"/>
                <a:gd name="T7" fmla="*/ 0 h 1"/>
                <a:gd name="T8" fmla="*/ 0 w 4"/>
                <a:gd name="T9" fmla="*/ 1 h 1"/>
              </a:gdLst>
              <a:ahLst/>
              <a:cxnLst>
                <a:cxn ang="0">
                  <a:pos x="T0" y="T1"/>
                </a:cxn>
                <a:cxn ang="0">
                  <a:pos x="T2" y="T3"/>
                </a:cxn>
                <a:cxn ang="0">
                  <a:pos x="T4" y="T5"/>
                </a:cxn>
                <a:cxn ang="0">
                  <a:pos x="T6" y="T7"/>
                </a:cxn>
                <a:cxn ang="0">
                  <a:pos x="T8" y="T9"/>
                </a:cxn>
              </a:cxnLst>
              <a:rect l="0" t="0" r="r" b="b"/>
              <a:pathLst>
                <a:path w="4" h="1">
                  <a:moveTo>
                    <a:pt x="0" y="1"/>
                  </a:moveTo>
                  <a:cubicBezTo>
                    <a:pt x="1" y="1"/>
                    <a:pt x="1" y="1"/>
                    <a:pt x="1" y="1"/>
                  </a:cubicBezTo>
                  <a:cubicBezTo>
                    <a:pt x="2" y="1"/>
                    <a:pt x="2" y="1"/>
                    <a:pt x="3" y="1"/>
                  </a:cubicBezTo>
                  <a:cubicBezTo>
                    <a:pt x="4" y="0"/>
                    <a:pt x="3" y="0"/>
                    <a:pt x="2" y="0"/>
                  </a:cubicBezTo>
                  <a:cubicBezTo>
                    <a:pt x="2" y="0"/>
                    <a:pt x="0" y="0"/>
                    <a:pt x="0" y="1"/>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25" name="Freeform 24"/>
            <p:cNvSpPr>
              <a:spLocks/>
            </p:cNvSpPr>
            <p:nvPr/>
          </p:nvSpPr>
          <p:spPr bwMode="gray">
            <a:xfrm>
              <a:off x="8529638" y="528638"/>
              <a:ext cx="31750" cy="12700"/>
            </a:xfrm>
            <a:custGeom>
              <a:avLst/>
              <a:gdLst>
                <a:gd name="T0" fmla="*/ 1 w 10"/>
                <a:gd name="T1" fmla="*/ 3 h 4"/>
                <a:gd name="T2" fmla="*/ 3 w 10"/>
                <a:gd name="T3" fmla="*/ 4 h 4"/>
                <a:gd name="T4" fmla="*/ 6 w 10"/>
                <a:gd name="T5" fmla="*/ 4 h 4"/>
                <a:gd name="T6" fmla="*/ 9 w 10"/>
                <a:gd name="T7" fmla="*/ 3 h 4"/>
                <a:gd name="T8" fmla="*/ 6 w 10"/>
                <a:gd name="T9" fmla="*/ 2 h 4"/>
                <a:gd name="T10" fmla="*/ 2 w 10"/>
                <a:gd name="T11" fmla="*/ 2 h 4"/>
                <a:gd name="T12" fmla="*/ 0 w 10"/>
                <a:gd name="T13" fmla="*/ 1 h 4"/>
                <a:gd name="T14" fmla="*/ 0 w 10"/>
                <a:gd name="T15" fmla="*/ 2 h 4"/>
                <a:gd name="T16" fmla="*/ 0 w 10"/>
                <a:gd name="T17" fmla="*/ 3 h 4"/>
                <a:gd name="T18" fmla="*/ 1 w 10"/>
                <a:gd name="T19"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 h="4">
                  <a:moveTo>
                    <a:pt x="1" y="3"/>
                  </a:moveTo>
                  <a:cubicBezTo>
                    <a:pt x="2" y="4"/>
                    <a:pt x="2" y="4"/>
                    <a:pt x="3" y="4"/>
                  </a:cubicBezTo>
                  <a:cubicBezTo>
                    <a:pt x="4" y="4"/>
                    <a:pt x="5" y="4"/>
                    <a:pt x="6" y="4"/>
                  </a:cubicBezTo>
                  <a:cubicBezTo>
                    <a:pt x="6" y="4"/>
                    <a:pt x="10" y="4"/>
                    <a:pt x="9" y="3"/>
                  </a:cubicBezTo>
                  <a:cubicBezTo>
                    <a:pt x="9" y="2"/>
                    <a:pt x="6" y="2"/>
                    <a:pt x="6" y="2"/>
                  </a:cubicBezTo>
                  <a:cubicBezTo>
                    <a:pt x="4" y="2"/>
                    <a:pt x="3" y="2"/>
                    <a:pt x="2" y="2"/>
                  </a:cubicBezTo>
                  <a:cubicBezTo>
                    <a:pt x="1" y="2"/>
                    <a:pt x="1" y="0"/>
                    <a:pt x="0" y="1"/>
                  </a:cubicBezTo>
                  <a:cubicBezTo>
                    <a:pt x="0" y="1"/>
                    <a:pt x="0" y="2"/>
                    <a:pt x="0" y="2"/>
                  </a:cubicBezTo>
                  <a:cubicBezTo>
                    <a:pt x="0" y="2"/>
                    <a:pt x="0" y="3"/>
                    <a:pt x="0" y="3"/>
                  </a:cubicBezTo>
                  <a:cubicBezTo>
                    <a:pt x="0" y="3"/>
                    <a:pt x="0" y="3"/>
                    <a:pt x="1" y="3"/>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26" name="Freeform 25"/>
            <p:cNvSpPr>
              <a:spLocks/>
            </p:cNvSpPr>
            <p:nvPr/>
          </p:nvSpPr>
          <p:spPr bwMode="gray">
            <a:xfrm>
              <a:off x="8526463" y="544513"/>
              <a:ext cx="53975" cy="12700"/>
            </a:xfrm>
            <a:custGeom>
              <a:avLst/>
              <a:gdLst>
                <a:gd name="T0" fmla="*/ 0 w 17"/>
                <a:gd name="T1" fmla="*/ 1 h 4"/>
                <a:gd name="T2" fmla="*/ 4 w 17"/>
                <a:gd name="T3" fmla="*/ 3 h 4"/>
                <a:gd name="T4" fmla="*/ 5 w 17"/>
                <a:gd name="T5" fmla="*/ 3 h 4"/>
                <a:gd name="T6" fmla="*/ 7 w 17"/>
                <a:gd name="T7" fmla="*/ 3 h 4"/>
                <a:gd name="T8" fmla="*/ 11 w 17"/>
                <a:gd name="T9" fmla="*/ 3 h 4"/>
                <a:gd name="T10" fmla="*/ 15 w 17"/>
                <a:gd name="T11" fmla="*/ 4 h 4"/>
                <a:gd name="T12" fmla="*/ 16 w 17"/>
                <a:gd name="T13" fmla="*/ 3 h 4"/>
                <a:gd name="T14" fmla="*/ 14 w 17"/>
                <a:gd name="T15" fmla="*/ 3 h 4"/>
                <a:gd name="T16" fmla="*/ 9 w 17"/>
                <a:gd name="T17" fmla="*/ 2 h 4"/>
                <a:gd name="T18" fmla="*/ 7 w 17"/>
                <a:gd name="T19" fmla="*/ 2 h 4"/>
                <a:gd name="T20" fmla="*/ 5 w 17"/>
                <a:gd name="T21" fmla="*/ 1 h 4"/>
                <a:gd name="T22" fmla="*/ 3 w 17"/>
                <a:gd name="T23" fmla="*/ 2 h 4"/>
                <a:gd name="T24" fmla="*/ 0 w 17"/>
                <a:gd name="T25" fmla="*/ 1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 h="4">
                  <a:moveTo>
                    <a:pt x="0" y="1"/>
                  </a:moveTo>
                  <a:cubicBezTo>
                    <a:pt x="0" y="2"/>
                    <a:pt x="3" y="2"/>
                    <a:pt x="4" y="3"/>
                  </a:cubicBezTo>
                  <a:cubicBezTo>
                    <a:pt x="4" y="3"/>
                    <a:pt x="5" y="3"/>
                    <a:pt x="5" y="3"/>
                  </a:cubicBezTo>
                  <a:cubicBezTo>
                    <a:pt x="6" y="3"/>
                    <a:pt x="6" y="3"/>
                    <a:pt x="7" y="3"/>
                  </a:cubicBezTo>
                  <a:cubicBezTo>
                    <a:pt x="8" y="3"/>
                    <a:pt x="10" y="3"/>
                    <a:pt x="11" y="3"/>
                  </a:cubicBezTo>
                  <a:cubicBezTo>
                    <a:pt x="12" y="3"/>
                    <a:pt x="14" y="4"/>
                    <a:pt x="15" y="4"/>
                  </a:cubicBezTo>
                  <a:cubicBezTo>
                    <a:pt x="16" y="4"/>
                    <a:pt x="17" y="4"/>
                    <a:pt x="16" y="3"/>
                  </a:cubicBezTo>
                  <a:cubicBezTo>
                    <a:pt x="15" y="2"/>
                    <a:pt x="14" y="3"/>
                    <a:pt x="14" y="3"/>
                  </a:cubicBezTo>
                  <a:cubicBezTo>
                    <a:pt x="12" y="2"/>
                    <a:pt x="11" y="2"/>
                    <a:pt x="9" y="2"/>
                  </a:cubicBezTo>
                  <a:cubicBezTo>
                    <a:pt x="8" y="2"/>
                    <a:pt x="8" y="2"/>
                    <a:pt x="7" y="2"/>
                  </a:cubicBezTo>
                  <a:cubicBezTo>
                    <a:pt x="6" y="2"/>
                    <a:pt x="6" y="0"/>
                    <a:pt x="5" y="1"/>
                  </a:cubicBezTo>
                  <a:cubicBezTo>
                    <a:pt x="4" y="1"/>
                    <a:pt x="4" y="2"/>
                    <a:pt x="3" y="2"/>
                  </a:cubicBezTo>
                  <a:cubicBezTo>
                    <a:pt x="3" y="2"/>
                    <a:pt x="1" y="0"/>
                    <a:pt x="0" y="1"/>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27" name="Freeform 26"/>
            <p:cNvSpPr>
              <a:spLocks/>
            </p:cNvSpPr>
            <p:nvPr/>
          </p:nvSpPr>
          <p:spPr bwMode="gray">
            <a:xfrm>
              <a:off x="9313863" y="1098550"/>
              <a:ext cx="38100" cy="44450"/>
            </a:xfrm>
            <a:custGeom>
              <a:avLst/>
              <a:gdLst>
                <a:gd name="T0" fmla="*/ 0 w 12"/>
                <a:gd name="T1" fmla="*/ 9 h 14"/>
                <a:gd name="T2" fmla="*/ 1 w 12"/>
                <a:gd name="T3" fmla="*/ 11 h 14"/>
                <a:gd name="T4" fmla="*/ 1 w 12"/>
                <a:gd name="T5" fmla="*/ 13 h 14"/>
                <a:gd name="T6" fmla="*/ 2 w 12"/>
                <a:gd name="T7" fmla="*/ 14 h 14"/>
                <a:gd name="T8" fmla="*/ 6 w 12"/>
                <a:gd name="T9" fmla="*/ 11 h 14"/>
                <a:gd name="T10" fmla="*/ 8 w 12"/>
                <a:gd name="T11" fmla="*/ 10 h 14"/>
                <a:gd name="T12" fmla="*/ 9 w 12"/>
                <a:gd name="T13" fmla="*/ 8 h 14"/>
                <a:gd name="T14" fmla="*/ 9 w 12"/>
                <a:gd name="T15" fmla="*/ 6 h 14"/>
                <a:gd name="T16" fmla="*/ 10 w 12"/>
                <a:gd name="T17" fmla="*/ 5 h 14"/>
                <a:gd name="T18" fmla="*/ 10 w 12"/>
                <a:gd name="T19" fmla="*/ 4 h 14"/>
                <a:gd name="T20" fmla="*/ 12 w 12"/>
                <a:gd name="T21" fmla="*/ 2 h 14"/>
                <a:gd name="T22" fmla="*/ 11 w 12"/>
                <a:gd name="T23" fmla="*/ 0 h 14"/>
                <a:gd name="T24" fmla="*/ 7 w 12"/>
                <a:gd name="T25" fmla="*/ 3 h 14"/>
                <a:gd name="T26" fmla="*/ 3 w 12"/>
                <a:gd name="T27" fmla="*/ 4 h 14"/>
                <a:gd name="T28" fmla="*/ 1 w 12"/>
                <a:gd name="T29" fmla="*/ 7 h 14"/>
                <a:gd name="T30" fmla="*/ 0 w 12"/>
                <a:gd name="T31"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14">
                  <a:moveTo>
                    <a:pt x="0" y="9"/>
                  </a:moveTo>
                  <a:cubicBezTo>
                    <a:pt x="0" y="10"/>
                    <a:pt x="0" y="10"/>
                    <a:pt x="1" y="11"/>
                  </a:cubicBezTo>
                  <a:cubicBezTo>
                    <a:pt x="1" y="12"/>
                    <a:pt x="0" y="13"/>
                    <a:pt x="1" y="13"/>
                  </a:cubicBezTo>
                  <a:cubicBezTo>
                    <a:pt x="1" y="14"/>
                    <a:pt x="2" y="14"/>
                    <a:pt x="2" y="14"/>
                  </a:cubicBezTo>
                  <a:cubicBezTo>
                    <a:pt x="4" y="12"/>
                    <a:pt x="4" y="11"/>
                    <a:pt x="6" y="11"/>
                  </a:cubicBezTo>
                  <a:cubicBezTo>
                    <a:pt x="7" y="11"/>
                    <a:pt x="7" y="11"/>
                    <a:pt x="8" y="10"/>
                  </a:cubicBezTo>
                  <a:cubicBezTo>
                    <a:pt x="9" y="10"/>
                    <a:pt x="9" y="9"/>
                    <a:pt x="9" y="8"/>
                  </a:cubicBezTo>
                  <a:cubicBezTo>
                    <a:pt x="9" y="7"/>
                    <a:pt x="9" y="7"/>
                    <a:pt x="9" y="6"/>
                  </a:cubicBezTo>
                  <a:cubicBezTo>
                    <a:pt x="10" y="6"/>
                    <a:pt x="10" y="5"/>
                    <a:pt x="10" y="5"/>
                  </a:cubicBezTo>
                  <a:cubicBezTo>
                    <a:pt x="10" y="4"/>
                    <a:pt x="10" y="4"/>
                    <a:pt x="10" y="4"/>
                  </a:cubicBezTo>
                  <a:cubicBezTo>
                    <a:pt x="10" y="3"/>
                    <a:pt x="11" y="3"/>
                    <a:pt x="12" y="2"/>
                  </a:cubicBezTo>
                  <a:cubicBezTo>
                    <a:pt x="12" y="1"/>
                    <a:pt x="11" y="0"/>
                    <a:pt x="11" y="0"/>
                  </a:cubicBezTo>
                  <a:cubicBezTo>
                    <a:pt x="9" y="0"/>
                    <a:pt x="8" y="2"/>
                    <a:pt x="7" y="3"/>
                  </a:cubicBezTo>
                  <a:cubicBezTo>
                    <a:pt x="5" y="3"/>
                    <a:pt x="4" y="3"/>
                    <a:pt x="3" y="4"/>
                  </a:cubicBezTo>
                  <a:cubicBezTo>
                    <a:pt x="2" y="5"/>
                    <a:pt x="1" y="6"/>
                    <a:pt x="1" y="7"/>
                  </a:cubicBezTo>
                  <a:cubicBezTo>
                    <a:pt x="1" y="8"/>
                    <a:pt x="0" y="8"/>
                    <a:pt x="0" y="9"/>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28" name="Freeform 27"/>
            <p:cNvSpPr>
              <a:spLocks/>
            </p:cNvSpPr>
            <p:nvPr/>
          </p:nvSpPr>
          <p:spPr bwMode="gray">
            <a:xfrm>
              <a:off x="9320213" y="1089025"/>
              <a:ext cx="6350" cy="6350"/>
            </a:xfrm>
            <a:custGeom>
              <a:avLst/>
              <a:gdLst>
                <a:gd name="T0" fmla="*/ 1 w 2"/>
                <a:gd name="T1" fmla="*/ 1 h 2"/>
                <a:gd name="T2" fmla="*/ 1 w 2"/>
                <a:gd name="T3" fmla="*/ 1 h 2"/>
                <a:gd name="T4" fmla="*/ 1 w 2"/>
                <a:gd name="T5" fmla="*/ 0 h 2"/>
                <a:gd name="T6" fmla="*/ 1 w 2"/>
                <a:gd name="T7" fmla="*/ 1 h 2"/>
              </a:gdLst>
              <a:ahLst/>
              <a:cxnLst>
                <a:cxn ang="0">
                  <a:pos x="T0" y="T1"/>
                </a:cxn>
                <a:cxn ang="0">
                  <a:pos x="T2" y="T3"/>
                </a:cxn>
                <a:cxn ang="0">
                  <a:pos x="T4" y="T5"/>
                </a:cxn>
                <a:cxn ang="0">
                  <a:pos x="T6" y="T7"/>
                </a:cxn>
              </a:cxnLst>
              <a:rect l="0" t="0" r="r" b="b"/>
              <a:pathLst>
                <a:path w="2" h="2">
                  <a:moveTo>
                    <a:pt x="1" y="1"/>
                  </a:moveTo>
                  <a:cubicBezTo>
                    <a:pt x="1" y="1"/>
                    <a:pt x="1" y="1"/>
                    <a:pt x="1" y="1"/>
                  </a:cubicBezTo>
                  <a:cubicBezTo>
                    <a:pt x="2" y="0"/>
                    <a:pt x="1" y="0"/>
                    <a:pt x="1" y="0"/>
                  </a:cubicBezTo>
                  <a:cubicBezTo>
                    <a:pt x="0" y="1"/>
                    <a:pt x="0" y="2"/>
                    <a:pt x="1" y="1"/>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29" name="Freeform 28"/>
            <p:cNvSpPr>
              <a:spLocks/>
            </p:cNvSpPr>
            <p:nvPr/>
          </p:nvSpPr>
          <p:spPr bwMode="gray">
            <a:xfrm>
              <a:off x="9029700" y="877888"/>
              <a:ext cx="9525" cy="9525"/>
            </a:xfrm>
            <a:custGeom>
              <a:avLst/>
              <a:gdLst>
                <a:gd name="T0" fmla="*/ 2 w 3"/>
                <a:gd name="T1" fmla="*/ 1 h 3"/>
                <a:gd name="T2" fmla="*/ 1 w 3"/>
                <a:gd name="T3" fmla="*/ 1 h 3"/>
                <a:gd name="T4" fmla="*/ 3 w 3"/>
                <a:gd name="T5" fmla="*/ 3 h 3"/>
                <a:gd name="T6" fmla="*/ 2 w 3"/>
                <a:gd name="T7" fmla="*/ 1 h 3"/>
              </a:gdLst>
              <a:ahLst/>
              <a:cxnLst>
                <a:cxn ang="0">
                  <a:pos x="T0" y="T1"/>
                </a:cxn>
                <a:cxn ang="0">
                  <a:pos x="T2" y="T3"/>
                </a:cxn>
                <a:cxn ang="0">
                  <a:pos x="T4" y="T5"/>
                </a:cxn>
                <a:cxn ang="0">
                  <a:pos x="T6" y="T7"/>
                </a:cxn>
              </a:cxnLst>
              <a:rect l="0" t="0" r="r" b="b"/>
              <a:pathLst>
                <a:path w="3" h="3">
                  <a:moveTo>
                    <a:pt x="2" y="1"/>
                  </a:moveTo>
                  <a:cubicBezTo>
                    <a:pt x="1" y="0"/>
                    <a:pt x="0" y="0"/>
                    <a:pt x="1" y="1"/>
                  </a:cubicBezTo>
                  <a:cubicBezTo>
                    <a:pt x="1" y="2"/>
                    <a:pt x="2" y="3"/>
                    <a:pt x="3" y="3"/>
                  </a:cubicBezTo>
                  <a:cubicBezTo>
                    <a:pt x="3" y="2"/>
                    <a:pt x="2" y="2"/>
                    <a:pt x="2" y="1"/>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30" name="Freeform 29"/>
            <p:cNvSpPr>
              <a:spLocks/>
            </p:cNvSpPr>
            <p:nvPr/>
          </p:nvSpPr>
          <p:spPr bwMode="gray">
            <a:xfrm>
              <a:off x="9628188" y="1158875"/>
              <a:ext cx="163513" cy="85725"/>
            </a:xfrm>
            <a:custGeom>
              <a:avLst/>
              <a:gdLst>
                <a:gd name="T0" fmla="*/ 10 w 52"/>
                <a:gd name="T1" fmla="*/ 12 h 27"/>
                <a:gd name="T2" fmla="*/ 9 w 52"/>
                <a:gd name="T3" fmla="*/ 13 h 27"/>
                <a:gd name="T4" fmla="*/ 8 w 52"/>
                <a:gd name="T5" fmla="*/ 13 h 27"/>
                <a:gd name="T6" fmla="*/ 6 w 52"/>
                <a:gd name="T7" fmla="*/ 14 h 27"/>
                <a:gd name="T8" fmla="*/ 2 w 52"/>
                <a:gd name="T9" fmla="*/ 16 h 27"/>
                <a:gd name="T10" fmla="*/ 1 w 52"/>
                <a:gd name="T11" fmla="*/ 15 h 27"/>
                <a:gd name="T12" fmla="*/ 1 w 52"/>
                <a:gd name="T13" fmla="*/ 17 h 27"/>
                <a:gd name="T14" fmla="*/ 1 w 52"/>
                <a:gd name="T15" fmla="*/ 20 h 27"/>
                <a:gd name="T16" fmla="*/ 2 w 52"/>
                <a:gd name="T17" fmla="*/ 21 h 27"/>
                <a:gd name="T18" fmla="*/ 5 w 52"/>
                <a:gd name="T19" fmla="*/ 25 h 27"/>
                <a:gd name="T20" fmla="*/ 10 w 52"/>
                <a:gd name="T21" fmla="*/ 25 h 27"/>
                <a:gd name="T22" fmla="*/ 14 w 52"/>
                <a:gd name="T23" fmla="*/ 27 h 27"/>
                <a:gd name="T24" fmla="*/ 19 w 52"/>
                <a:gd name="T25" fmla="*/ 26 h 27"/>
                <a:gd name="T26" fmla="*/ 21 w 52"/>
                <a:gd name="T27" fmla="*/ 25 h 27"/>
                <a:gd name="T28" fmla="*/ 23 w 52"/>
                <a:gd name="T29" fmla="*/ 25 h 27"/>
                <a:gd name="T30" fmla="*/ 26 w 52"/>
                <a:gd name="T31" fmla="*/ 24 h 27"/>
                <a:gd name="T32" fmla="*/ 28 w 52"/>
                <a:gd name="T33" fmla="*/ 22 h 27"/>
                <a:gd name="T34" fmla="*/ 30 w 52"/>
                <a:gd name="T35" fmla="*/ 21 h 27"/>
                <a:gd name="T36" fmla="*/ 32 w 52"/>
                <a:gd name="T37" fmla="*/ 18 h 27"/>
                <a:gd name="T38" fmla="*/ 34 w 52"/>
                <a:gd name="T39" fmla="*/ 18 h 27"/>
                <a:gd name="T40" fmla="*/ 38 w 52"/>
                <a:gd name="T41" fmla="*/ 18 h 27"/>
                <a:gd name="T42" fmla="*/ 40 w 52"/>
                <a:gd name="T43" fmla="*/ 16 h 27"/>
                <a:gd name="T44" fmla="*/ 37 w 52"/>
                <a:gd name="T45" fmla="*/ 13 h 27"/>
                <a:gd name="T46" fmla="*/ 38 w 52"/>
                <a:gd name="T47" fmla="*/ 10 h 27"/>
                <a:gd name="T48" fmla="*/ 40 w 52"/>
                <a:gd name="T49" fmla="*/ 9 h 27"/>
                <a:gd name="T50" fmla="*/ 41 w 52"/>
                <a:gd name="T51" fmla="*/ 8 h 27"/>
                <a:gd name="T52" fmla="*/ 45 w 52"/>
                <a:gd name="T53" fmla="*/ 6 h 27"/>
                <a:gd name="T54" fmla="*/ 47 w 52"/>
                <a:gd name="T55" fmla="*/ 4 h 27"/>
                <a:gd name="T56" fmla="*/ 49 w 52"/>
                <a:gd name="T57" fmla="*/ 3 h 27"/>
                <a:gd name="T58" fmla="*/ 51 w 52"/>
                <a:gd name="T59" fmla="*/ 0 h 27"/>
                <a:gd name="T60" fmla="*/ 49 w 52"/>
                <a:gd name="T61" fmla="*/ 1 h 27"/>
                <a:gd name="T62" fmla="*/ 47 w 52"/>
                <a:gd name="T63" fmla="*/ 2 h 27"/>
                <a:gd name="T64" fmla="*/ 43 w 52"/>
                <a:gd name="T65" fmla="*/ 4 h 27"/>
                <a:gd name="T66" fmla="*/ 38 w 52"/>
                <a:gd name="T67" fmla="*/ 6 h 27"/>
                <a:gd name="T68" fmla="*/ 34 w 52"/>
                <a:gd name="T69" fmla="*/ 7 h 27"/>
                <a:gd name="T70" fmla="*/ 29 w 52"/>
                <a:gd name="T71" fmla="*/ 9 h 27"/>
                <a:gd name="T72" fmla="*/ 24 w 52"/>
                <a:gd name="T73" fmla="*/ 9 h 27"/>
                <a:gd name="T74" fmla="*/ 19 w 52"/>
                <a:gd name="T75" fmla="*/ 9 h 27"/>
                <a:gd name="T76" fmla="*/ 17 w 52"/>
                <a:gd name="T77" fmla="*/ 8 h 27"/>
                <a:gd name="T78" fmla="*/ 16 w 52"/>
                <a:gd name="T79" fmla="*/ 7 h 27"/>
                <a:gd name="T80" fmla="*/ 15 w 52"/>
                <a:gd name="T81" fmla="*/ 9 h 27"/>
                <a:gd name="T82" fmla="*/ 14 w 52"/>
                <a:gd name="T83" fmla="*/ 11 h 27"/>
                <a:gd name="T84" fmla="*/ 10 w 52"/>
                <a:gd name="T85" fmla="*/ 12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2" h="27">
                  <a:moveTo>
                    <a:pt x="10" y="12"/>
                  </a:moveTo>
                  <a:cubicBezTo>
                    <a:pt x="10" y="12"/>
                    <a:pt x="10" y="12"/>
                    <a:pt x="9" y="13"/>
                  </a:cubicBezTo>
                  <a:cubicBezTo>
                    <a:pt x="9" y="13"/>
                    <a:pt x="8" y="13"/>
                    <a:pt x="8" y="13"/>
                  </a:cubicBezTo>
                  <a:cubicBezTo>
                    <a:pt x="7" y="13"/>
                    <a:pt x="6" y="13"/>
                    <a:pt x="6" y="14"/>
                  </a:cubicBezTo>
                  <a:cubicBezTo>
                    <a:pt x="5" y="15"/>
                    <a:pt x="4" y="17"/>
                    <a:pt x="2" y="16"/>
                  </a:cubicBezTo>
                  <a:cubicBezTo>
                    <a:pt x="2" y="16"/>
                    <a:pt x="1" y="15"/>
                    <a:pt x="1" y="15"/>
                  </a:cubicBezTo>
                  <a:cubicBezTo>
                    <a:pt x="0" y="15"/>
                    <a:pt x="1" y="16"/>
                    <a:pt x="1" y="17"/>
                  </a:cubicBezTo>
                  <a:cubicBezTo>
                    <a:pt x="1" y="18"/>
                    <a:pt x="1" y="19"/>
                    <a:pt x="1" y="20"/>
                  </a:cubicBezTo>
                  <a:cubicBezTo>
                    <a:pt x="2" y="20"/>
                    <a:pt x="2" y="21"/>
                    <a:pt x="2" y="21"/>
                  </a:cubicBezTo>
                  <a:cubicBezTo>
                    <a:pt x="3" y="23"/>
                    <a:pt x="3" y="24"/>
                    <a:pt x="5" y="25"/>
                  </a:cubicBezTo>
                  <a:cubicBezTo>
                    <a:pt x="6" y="26"/>
                    <a:pt x="8" y="25"/>
                    <a:pt x="10" y="25"/>
                  </a:cubicBezTo>
                  <a:cubicBezTo>
                    <a:pt x="11" y="26"/>
                    <a:pt x="13" y="26"/>
                    <a:pt x="14" y="27"/>
                  </a:cubicBezTo>
                  <a:cubicBezTo>
                    <a:pt x="16" y="27"/>
                    <a:pt x="17" y="26"/>
                    <a:pt x="19" y="26"/>
                  </a:cubicBezTo>
                  <a:cubicBezTo>
                    <a:pt x="19" y="25"/>
                    <a:pt x="20" y="25"/>
                    <a:pt x="21" y="25"/>
                  </a:cubicBezTo>
                  <a:cubicBezTo>
                    <a:pt x="22" y="25"/>
                    <a:pt x="22" y="25"/>
                    <a:pt x="23" y="25"/>
                  </a:cubicBezTo>
                  <a:cubicBezTo>
                    <a:pt x="24" y="24"/>
                    <a:pt x="25" y="24"/>
                    <a:pt x="26" y="24"/>
                  </a:cubicBezTo>
                  <a:cubicBezTo>
                    <a:pt x="27" y="23"/>
                    <a:pt x="27" y="23"/>
                    <a:pt x="28" y="22"/>
                  </a:cubicBezTo>
                  <a:cubicBezTo>
                    <a:pt x="29" y="22"/>
                    <a:pt x="29" y="21"/>
                    <a:pt x="30" y="21"/>
                  </a:cubicBezTo>
                  <a:cubicBezTo>
                    <a:pt x="31" y="20"/>
                    <a:pt x="31" y="18"/>
                    <a:pt x="32" y="18"/>
                  </a:cubicBezTo>
                  <a:cubicBezTo>
                    <a:pt x="32" y="18"/>
                    <a:pt x="34" y="18"/>
                    <a:pt x="34" y="18"/>
                  </a:cubicBezTo>
                  <a:cubicBezTo>
                    <a:pt x="35" y="18"/>
                    <a:pt x="36" y="18"/>
                    <a:pt x="38" y="18"/>
                  </a:cubicBezTo>
                  <a:cubicBezTo>
                    <a:pt x="39" y="18"/>
                    <a:pt x="41" y="19"/>
                    <a:pt x="40" y="16"/>
                  </a:cubicBezTo>
                  <a:cubicBezTo>
                    <a:pt x="39" y="15"/>
                    <a:pt x="38" y="14"/>
                    <a:pt x="37" y="13"/>
                  </a:cubicBezTo>
                  <a:cubicBezTo>
                    <a:pt x="36" y="12"/>
                    <a:pt x="36" y="11"/>
                    <a:pt x="38" y="10"/>
                  </a:cubicBezTo>
                  <a:cubicBezTo>
                    <a:pt x="38" y="10"/>
                    <a:pt x="39" y="10"/>
                    <a:pt x="40" y="9"/>
                  </a:cubicBezTo>
                  <a:cubicBezTo>
                    <a:pt x="40" y="9"/>
                    <a:pt x="41" y="8"/>
                    <a:pt x="41" y="8"/>
                  </a:cubicBezTo>
                  <a:cubicBezTo>
                    <a:pt x="42" y="7"/>
                    <a:pt x="44" y="7"/>
                    <a:pt x="45" y="6"/>
                  </a:cubicBezTo>
                  <a:cubicBezTo>
                    <a:pt x="46" y="5"/>
                    <a:pt x="46" y="4"/>
                    <a:pt x="47" y="4"/>
                  </a:cubicBezTo>
                  <a:cubicBezTo>
                    <a:pt x="48" y="3"/>
                    <a:pt x="48" y="3"/>
                    <a:pt x="49" y="3"/>
                  </a:cubicBezTo>
                  <a:cubicBezTo>
                    <a:pt x="50" y="2"/>
                    <a:pt x="52" y="0"/>
                    <a:pt x="51" y="0"/>
                  </a:cubicBezTo>
                  <a:cubicBezTo>
                    <a:pt x="50" y="0"/>
                    <a:pt x="49" y="1"/>
                    <a:pt x="49" y="1"/>
                  </a:cubicBezTo>
                  <a:cubicBezTo>
                    <a:pt x="48" y="1"/>
                    <a:pt x="48" y="2"/>
                    <a:pt x="47" y="2"/>
                  </a:cubicBezTo>
                  <a:cubicBezTo>
                    <a:pt x="45" y="2"/>
                    <a:pt x="44" y="3"/>
                    <a:pt x="43" y="4"/>
                  </a:cubicBezTo>
                  <a:cubicBezTo>
                    <a:pt x="41" y="4"/>
                    <a:pt x="40" y="5"/>
                    <a:pt x="38" y="6"/>
                  </a:cubicBezTo>
                  <a:cubicBezTo>
                    <a:pt x="37" y="6"/>
                    <a:pt x="35" y="6"/>
                    <a:pt x="34" y="7"/>
                  </a:cubicBezTo>
                  <a:cubicBezTo>
                    <a:pt x="32" y="8"/>
                    <a:pt x="31" y="9"/>
                    <a:pt x="29" y="9"/>
                  </a:cubicBezTo>
                  <a:cubicBezTo>
                    <a:pt x="28" y="9"/>
                    <a:pt x="26" y="9"/>
                    <a:pt x="24" y="9"/>
                  </a:cubicBezTo>
                  <a:cubicBezTo>
                    <a:pt x="23" y="9"/>
                    <a:pt x="21" y="9"/>
                    <a:pt x="19" y="9"/>
                  </a:cubicBezTo>
                  <a:cubicBezTo>
                    <a:pt x="19" y="9"/>
                    <a:pt x="18" y="9"/>
                    <a:pt x="17" y="8"/>
                  </a:cubicBezTo>
                  <a:cubicBezTo>
                    <a:pt x="17" y="8"/>
                    <a:pt x="16" y="7"/>
                    <a:pt x="16" y="7"/>
                  </a:cubicBezTo>
                  <a:cubicBezTo>
                    <a:pt x="15" y="7"/>
                    <a:pt x="15" y="8"/>
                    <a:pt x="15" y="9"/>
                  </a:cubicBezTo>
                  <a:cubicBezTo>
                    <a:pt x="15" y="10"/>
                    <a:pt x="15" y="10"/>
                    <a:pt x="14" y="11"/>
                  </a:cubicBezTo>
                  <a:cubicBezTo>
                    <a:pt x="13" y="12"/>
                    <a:pt x="11" y="11"/>
                    <a:pt x="10" y="12"/>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31" name="Freeform 30"/>
            <p:cNvSpPr>
              <a:spLocks/>
            </p:cNvSpPr>
            <p:nvPr/>
          </p:nvSpPr>
          <p:spPr bwMode="gray">
            <a:xfrm>
              <a:off x="8501063" y="557213"/>
              <a:ext cx="15875" cy="9525"/>
            </a:xfrm>
            <a:custGeom>
              <a:avLst/>
              <a:gdLst>
                <a:gd name="T0" fmla="*/ 3 w 5"/>
                <a:gd name="T1" fmla="*/ 0 h 3"/>
                <a:gd name="T2" fmla="*/ 1 w 5"/>
                <a:gd name="T3" fmla="*/ 0 h 3"/>
                <a:gd name="T4" fmla="*/ 1 w 5"/>
                <a:gd name="T5" fmla="*/ 1 h 3"/>
                <a:gd name="T6" fmla="*/ 0 w 5"/>
                <a:gd name="T7" fmla="*/ 2 h 3"/>
                <a:gd name="T8" fmla="*/ 1 w 5"/>
                <a:gd name="T9" fmla="*/ 2 h 3"/>
                <a:gd name="T10" fmla="*/ 2 w 5"/>
                <a:gd name="T11" fmla="*/ 2 h 3"/>
                <a:gd name="T12" fmla="*/ 4 w 5"/>
                <a:gd name="T13" fmla="*/ 1 h 3"/>
                <a:gd name="T14" fmla="*/ 4 w 5"/>
                <a:gd name="T15" fmla="*/ 0 h 3"/>
                <a:gd name="T16" fmla="*/ 3 w 5"/>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3">
                  <a:moveTo>
                    <a:pt x="3" y="0"/>
                  </a:moveTo>
                  <a:cubicBezTo>
                    <a:pt x="2" y="0"/>
                    <a:pt x="2" y="0"/>
                    <a:pt x="1" y="0"/>
                  </a:cubicBezTo>
                  <a:cubicBezTo>
                    <a:pt x="1" y="1"/>
                    <a:pt x="1" y="1"/>
                    <a:pt x="1" y="1"/>
                  </a:cubicBezTo>
                  <a:cubicBezTo>
                    <a:pt x="0" y="2"/>
                    <a:pt x="0" y="2"/>
                    <a:pt x="0" y="2"/>
                  </a:cubicBezTo>
                  <a:cubicBezTo>
                    <a:pt x="0" y="3"/>
                    <a:pt x="0" y="2"/>
                    <a:pt x="1" y="2"/>
                  </a:cubicBezTo>
                  <a:cubicBezTo>
                    <a:pt x="1" y="2"/>
                    <a:pt x="1" y="2"/>
                    <a:pt x="2" y="2"/>
                  </a:cubicBezTo>
                  <a:cubicBezTo>
                    <a:pt x="2" y="2"/>
                    <a:pt x="3" y="2"/>
                    <a:pt x="4" y="1"/>
                  </a:cubicBezTo>
                  <a:cubicBezTo>
                    <a:pt x="4" y="1"/>
                    <a:pt x="5" y="0"/>
                    <a:pt x="4" y="0"/>
                  </a:cubicBezTo>
                  <a:cubicBezTo>
                    <a:pt x="4" y="0"/>
                    <a:pt x="3" y="0"/>
                    <a:pt x="3" y="0"/>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32" name="Freeform 31"/>
            <p:cNvSpPr>
              <a:spLocks/>
            </p:cNvSpPr>
            <p:nvPr/>
          </p:nvSpPr>
          <p:spPr bwMode="gray">
            <a:xfrm>
              <a:off x="8386763" y="379413"/>
              <a:ext cx="15875" cy="53975"/>
            </a:xfrm>
            <a:custGeom>
              <a:avLst/>
              <a:gdLst>
                <a:gd name="T0" fmla="*/ 3 w 5"/>
                <a:gd name="T1" fmla="*/ 5 h 17"/>
                <a:gd name="T2" fmla="*/ 2 w 5"/>
                <a:gd name="T3" fmla="*/ 2 h 17"/>
                <a:gd name="T4" fmla="*/ 1 w 5"/>
                <a:gd name="T5" fmla="*/ 0 h 17"/>
                <a:gd name="T6" fmla="*/ 1 w 5"/>
                <a:gd name="T7" fmla="*/ 3 h 17"/>
                <a:gd name="T8" fmla="*/ 2 w 5"/>
                <a:gd name="T9" fmla="*/ 5 h 17"/>
                <a:gd name="T10" fmla="*/ 0 w 5"/>
                <a:gd name="T11" fmla="*/ 6 h 17"/>
                <a:gd name="T12" fmla="*/ 2 w 5"/>
                <a:gd name="T13" fmla="*/ 8 h 17"/>
                <a:gd name="T14" fmla="*/ 2 w 5"/>
                <a:gd name="T15" fmla="*/ 10 h 17"/>
                <a:gd name="T16" fmla="*/ 3 w 5"/>
                <a:gd name="T17" fmla="*/ 13 h 17"/>
                <a:gd name="T18" fmla="*/ 4 w 5"/>
                <a:gd name="T19" fmla="*/ 15 h 17"/>
                <a:gd name="T20" fmla="*/ 4 w 5"/>
                <a:gd name="T21" fmla="*/ 17 h 17"/>
                <a:gd name="T22" fmla="*/ 5 w 5"/>
                <a:gd name="T23" fmla="*/ 13 h 17"/>
                <a:gd name="T24" fmla="*/ 5 w 5"/>
                <a:gd name="T25" fmla="*/ 8 h 17"/>
                <a:gd name="T26" fmla="*/ 3 w 5"/>
                <a:gd name="T27"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 h="17">
                  <a:moveTo>
                    <a:pt x="3" y="5"/>
                  </a:moveTo>
                  <a:cubicBezTo>
                    <a:pt x="3" y="4"/>
                    <a:pt x="2" y="3"/>
                    <a:pt x="2" y="2"/>
                  </a:cubicBezTo>
                  <a:cubicBezTo>
                    <a:pt x="2" y="1"/>
                    <a:pt x="2" y="0"/>
                    <a:pt x="1" y="0"/>
                  </a:cubicBezTo>
                  <a:cubicBezTo>
                    <a:pt x="0" y="1"/>
                    <a:pt x="1" y="2"/>
                    <a:pt x="1" y="3"/>
                  </a:cubicBezTo>
                  <a:cubicBezTo>
                    <a:pt x="1" y="4"/>
                    <a:pt x="2" y="4"/>
                    <a:pt x="2" y="5"/>
                  </a:cubicBezTo>
                  <a:cubicBezTo>
                    <a:pt x="1" y="5"/>
                    <a:pt x="0" y="5"/>
                    <a:pt x="0" y="6"/>
                  </a:cubicBezTo>
                  <a:cubicBezTo>
                    <a:pt x="0" y="7"/>
                    <a:pt x="1" y="7"/>
                    <a:pt x="2" y="8"/>
                  </a:cubicBezTo>
                  <a:cubicBezTo>
                    <a:pt x="2" y="8"/>
                    <a:pt x="2" y="9"/>
                    <a:pt x="2" y="10"/>
                  </a:cubicBezTo>
                  <a:cubicBezTo>
                    <a:pt x="2" y="11"/>
                    <a:pt x="3" y="12"/>
                    <a:pt x="3" y="13"/>
                  </a:cubicBezTo>
                  <a:cubicBezTo>
                    <a:pt x="4" y="13"/>
                    <a:pt x="4" y="14"/>
                    <a:pt x="4" y="15"/>
                  </a:cubicBezTo>
                  <a:cubicBezTo>
                    <a:pt x="4" y="16"/>
                    <a:pt x="4" y="16"/>
                    <a:pt x="4" y="17"/>
                  </a:cubicBezTo>
                  <a:cubicBezTo>
                    <a:pt x="5" y="17"/>
                    <a:pt x="5" y="14"/>
                    <a:pt x="5" y="13"/>
                  </a:cubicBezTo>
                  <a:cubicBezTo>
                    <a:pt x="5" y="11"/>
                    <a:pt x="5" y="10"/>
                    <a:pt x="5" y="8"/>
                  </a:cubicBezTo>
                  <a:cubicBezTo>
                    <a:pt x="5" y="7"/>
                    <a:pt x="4" y="6"/>
                    <a:pt x="3" y="5"/>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33" name="Freeform 32"/>
            <p:cNvSpPr>
              <a:spLocks/>
            </p:cNvSpPr>
            <p:nvPr/>
          </p:nvSpPr>
          <p:spPr bwMode="gray">
            <a:xfrm>
              <a:off x="8415338" y="411163"/>
              <a:ext cx="3175" cy="9525"/>
            </a:xfrm>
            <a:custGeom>
              <a:avLst/>
              <a:gdLst>
                <a:gd name="T0" fmla="*/ 0 w 1"/>
                <a:gd name="T1" fmla="*/ 0 h 3"/>
                <a:gd name="T2" fmla="*/ 0 w 1"/>
                <a:gd name="T3" fmla="*/ 0 h 3"/>
                <a:gd name="T4" fmla="*/ 0 w 1"/>
                <a:gd name="T5" fmla="*/ 1 h 3"/>
                <a:gd name="T6" fmla="*/ 0 w 1"/>
                <a:gd name="T7" fmla="*/ 0 h 3"/>
              </a:gdLst>
              <a:ahLst/>
              <a:cxnLst>
                <a:cxn ang="0">
                  <a:pos x="T0" y="T1"/>
                </a:cxn>
                <a:cxn ang="0">
                  <a:pos x="T2" y="T3"/>
                </a:cxn>
                <a:cxn ang="0">
                  <a:pos x="T4" y="T5"/>
                </a:cxn>
                <a:cxn ang="0">
                  <a:pos x="T6" y="T7"/>
                </a:cxn>
              </a:cxnLst>
              <a:rect l="0" t="0" r="r" b="b"/>
              <a:pathLst>
                <a:path w="1" h="3">
                  <a:moveTo>
                    <a:pt x="0" y="0"/>
                  </a:moveTo>
                  <a:cubicBezTo>
                    <a:pt x="0" y="0"/>
                    <a:pt x="0" y="0"/>
                    <a:pt x="0" y="0"/>
                  </a:cubicBezTo>
                  <a:cubicBezTo>
                    <a:pt x="0" y="1"/>
                    <a:pt x="0" y="1"/>
                    <a:pt x="0" y="1"/>
                  </a:cubicBezTo>
                  <a:cubicBezTo>
                    <a:pt x="0" y="3"/>
                    <a:pt x="1" y="0"/>
                    <a:pt x="0" y="0"/>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34" name="Freeform 33"/>
            <p:cNvSpPr>
              <a:spLocks/>
            </p:cNvSpPr>
            <p:nvPr/>
          </p:nvSpPr>
          <p:spPr bwMode="gray">
            <a:xfrm>
              <a:off x="8415338" y="420688"/>
              <a:ext cx="31750" cy="38100"/>
            </a:xfrm>
            <a:custGeom>
              <a:avLst/>
              <a:gdLst>
                <a:gd name="T0" fmla="*/ 7 w 10"/>
                <a:gd name="T1" fmla="*/ 8 h 12"/>
                <a:gd name="T2" fmla="*/ 8 w 10"/>
                <a:gd name="T3" fmla="*/ 10 h 12"/>
                <a:gd name="T4" fmla="*/ 9 w 10"/>
                <a:gd name="T5" fmla="*/ 11 h 12"/>
                <a:gd name="T6" fmla="*/ 10 w 10"/>
                <a:gd name="T7" fmla="*/ 10 h 12"/>
                <a:gd name="T8" fmla="*/ 9 w 10"/>
                <a:gd name="T9" fmla="*/ 9 h 12"/>
                <a:gd name="T10" fmla="*/ 7 w 10"/>
                <a:gd name="T11" fmla="*/ 6 h 12"/>
                <a:gd name="T12" fmla="*/ 4 w 10"/>
                <a:gd name="T13" fmla="*/ 3 h 12"/>
                <a:gd name="T14" fmla="*/ 1 w 10"/>
                <a:gd name="T15" fmla="*/ 0 h 12"/>
                <a:gd name="T16" fmla="*/ 3 w 10"/>
                <a:gd name="T17" fmla="*/ 3 h 12"/>
                <a:gd name="T18" fmla="*/ 5 w 10"/>
                <a:gd name="T19" fmla="*/ 6 h 12"/>
                <a:gd name="T20" fmla="*/ 7 w 10"/>
                <a:gd name="T21"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12">
                  <a:moveTo>
                    <a:pt x="7" y="8"/>
                  </a:moveTo>
                  <a:cubicBezTo>
                    <a:pt x="8" y="9"/>
                    <a:pt x="8" y="9"/>
                    <a:pt x="8" y="10"/>
                  </a:cubicBezTo>
                  <a:cubicBezTo>
                    <a:pt x="8" y="10"/>
                    <a:pt x="8" y="11"/>
                    <a:pt x="9" y="11"/>
                  </a:cubicBezTo>
                  <a:cubicBezTo>
                    <a:pt x="9" y="12"/>
                    <a:pt x="10" y="11"/>
                    <a:pt x="10" y="10"/>
                  </a:cubicBezTo>
                  <a:cubicBezTo>
                    <a:pt x="10" y="10"/>
                    <a:pt x="10" y="9"/>
                    <a:pt x="9" y="9"/>
                  </a:cubicBezTo>
                  <a:cubicBezTo>
                    <a:pt x="8" y="8"/>
                    <a:pt x="8" y="7"/>
                    <a:pt x="7" y="6"/>
                  </a:cubicBezTo>
                  <a:cubicBezTo>
                    <a:pt x="6" y="5"/>
                    <a:pt x="5" y="4"/>
                    <a:pt x="4" y="3"/>
                  </a:cubicBezTo>
                  <a:cubicBezTo>
                    <a:pt x="4" y="3"/>
                    <a:pt x="2" y="0"/>
                    <a:pt x="1" y="0"/>
                  </a:cubicBezTo>
                  <a:cubicBezTo>
                    <a:pt x="0" y="1"/>
                    <a:pt x="2" y="3"/>
                    <a:pt x="3" y="3"/>
                  </a:cubicBezTo>
                  <a:cubicBezTo>
                    <a:pt x="3" y="4"/>
                    <a:pt x="4" y="5"/>
                    <a:pt x="5" y="6"/>
                  </a:cubicBezTo>
                  <a:cubicBezTo>
                    <a:pt x="6" y="7"/>
                    <a:pt x="6" y="7"/>
                    <a:pt x="7" y="8"/>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35" name="Freeform 34"/>
            <p:cNvSpPr>
              <a:spLocks/>
            </p:cNvSpPr>
            <p:nvPr/>
          </p:nvSpPr>
          <p:spPr bwMode="gray">
            <a:xfrm>
              <a:off x="8415338" y="442913"/>
              <a:ext cx="9525" cy="19050"/>
            </a:xfrm>
            <a:custGeom>
              <a:avLst/>
              <a:gdLst>
                <a:gd name="T0" fmla="*/ 3 w 3"/>
                <a:gd name="T1" fmla="*/ 5 h 6"/>
                <a:gd name="T2" fmla="*/ 2 w 3"/>
                <a:gd name="T3" fmla="*/ 2 h 6"/>
                <a:gd name="T4" fmla="*/ 1 w 3"/>
                <a:gd name="T5" fmla="*/ 0 h 6"/>
                <a:gd name="T6" fmla="*/ 1 w 3"/>
                <a:gd name="T7" fmla="*/ 2 h 6"/>
                <a:gd name="T8" fmla="*/ 3 w 3"/>
                <a:gd name="T9" fmla="*/ 5 h 6"/>
              </a:gdLst>
              <a:ahLst/>
              <a:cxnLst>
                <a:cxn ang="0">
                  <a:pos x="T0" y="T1"/>
                </a:cxn>
                <a:cxn ang="0">
                  <a:pos x="T2" y="T3"/>
                </a:cxn>
                <a:cxn ang="0">
                  <a:pos x="T4" y="T5"/>
                </a:cxn>
                <a:cxn ang="0">
                  <a:pos x="T6" y="T7"/>
                </a:cxn>
                <a:cxn ang="0">
                  <a:pos x="T8" y="T9"/>
                </a:cxn>
              </a:cxnLst>
              <a:rect l="0" t="0" r="r" b="b"/>
              <a:pathLst>
                <a:path w="3" h="6">
                  <a:moveTo>
                    <a:pt x="3" y="5"/>
                  </a:moveTo>
                  <a:cubicBezTo>
                    <a:pt x="3" y="4"/>
                    <a:pt x="2" y="3"/>
                    <a:pt x="2" y="2"/>
                  </a:cubicBezTo>
                  <a:cubicBezTo>
                    <a:pt x="2" y="1"/>
                    <a:pt x="2" y="0"/>
                    <a:pt x="1" y="0"/>
                  </a:cubicBezTo>
                  <a:cubicBezTo>
                    <a:pt x="0" y="0"/>
                    <a:pt x="1" y="1"/>
                    <a:pt x="1" y="2"/>
                  </a:cubicBezTo>
                  <a:cubicBezTo>
                    <a:pt x="1" y="2"/>
                    <a:pt x="2" y="6"/>
                    <a:pt x="3" y="5"/>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36" name="Freeform 35"/>
            <p:cNvSpPr>
              <a:spLocks/>
            </p:cNvSpPr>
            <p:nvPr/>
          </p:nvSpPr>
          <p:spPr bwMode="gray">
            <a:xfrm>
              <a:off x="8408988" y="446088"/>
              <a:ext cx="6350" cy="9525"/>
            </a:xfrm>
            <a:custGeom>
              <a:avLst/>
              <a:gdLst>
                <a:gd name="T0" fmla="*/ 2 w 2"/>
                <a:gd name="T1" fmla="*/ 2 h 3"/>
                <a:gd name="T2" fmla="*/ 0 w 2"/>
                <a:gd name="T3" fmla="*/ 0 h 3"/>
                <a:gd name="T4" fmla="*/ 2 w 2"/>
                <a:gd name="T5" fmla="*/ 2 h 3"/>
              </a:gdLst>
              <a:ahLst/>
              <a:cxnLst>
                <a:cxn ang="0">
                  <a:pos x="T0" y="T1"/>
                </a:cxn>
                <a:cxn ang="0">
                  <a:pos x="T2" y="T3"/>
                </a:cxn>
                <a:cxn ang="0">
                  <a:pos x="T4" y="T5"/>
                </a:cxn>
              </a:cxnLst>
              <a:rect l="0" t="0" r="r" b="b"/>
              <a:pathLst>
                <a:path w="2" h="3">
                  <a:moveTo>
                    <a:pt x="2" y="2"/>
                  </a:moveTo>
                  <a:cubicBezTo>
                    <a:pt x="2" y="1"/>
                    <a:pt x="1" y="0"/>
                    <a:pt x="0" y="0"/>
                  </a:cubicBezTo>
                  <a:cubicBezTo>
                    <a:pt x="0" y="1"/>
                    <a:pt x="2" y="3"/>
                    <a:pt x="2" y="2"/>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37" name="Freeform 36"/>
            <p:cNvSpPr>
              <a:spLocks/>
            </p:cNvSpPr>
            <p:nvPr/>
          </p:nvSpPr>
          <p:spPr bwMode="gray">
            <a:xfrm>
              <a:off x="8405813" y="430213"/>
              <a:ext cx="6350" cy="12700"/>
            </a:xfrm>
            <a:custGeom>
              <a:avLst/>
              <a:gdLst>
                <a:gd name="T0" fmla="*/ 0 w 2"/>
                <a:gd name="T1" fmla="*/ 2 h 4"/>
                <a:gd name="T2" fmla="*/ 1 w 2"/>
                <a:gd name="T3" fmla="*/ 4 h 4"/>
                <a:gd name="T4" fmla="*/ 0 w 2"/>
                <a:gd name="T5" fmla="*/ 1 h 4"/>
                <a:gd name="T6" fmla="*/ 0 w 2"/>
                <a:gd name="T7" fmla="*/ 2 h 4"/>
              </a:gdLst>
              <a:ahLst/>
              <a:cxnLst>
                <a:cxn ang="0">
                  <a:pos x="T0" y="T1"/>
                </a:cxn>
                <a:cxn ang="0">
                  <a:pos x="T2" y="T3"/>
                </a:cxn>
                <a:cxn ang="0">
                  <a:pos x="T4" y="T5"/>
                </a:cxn>
                <a:cxn ang="0">
                  <a:pos x="T6" y="T7"/>
                </a:cxn>
              </a:cxnLst>
              <a:rect l="0" t="0" r="r" b="b"/>
              <a:pathLst>
                <a:path w="2" h="4">
                  <a:moveTo>
                    <a:pt x="0" y="2"/>
                  </a:moveTo>
                  <a:cubicBezTo>
                    <a:pt x="0" y="3"/>
                    <a:pt x="1" y="3"/>
                    <a:pt x="1" y="4"/>
                  </a:cubicBezTo>
                  <a:cubicBezTo>
                    <a:pt x="2" y="4"/>
                    <a:pt x="1" y="1"/>
                    <a:pt x="0" y="1"/>
                  </a:cubicBezTo>
                  <a:cubicBezTo>
                    <a:pt x="0" y="0"/>
                    <a:pt x="0" y="2"/>
                    <a:pt x="0" y="2"/>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38" name="Freeform 37"/>
            <p:cNvSpPr>
              <a:spLocks/>
            </p:cNvSpPr>
            <p:nvPr/>
          </p:nvSpPr>
          <p:spPr bwMode="gray">
            <a:xfrm>
              <a:off x="8475663" y="503238"/>
              <a:ext cx="6350" cy="6350"/>
            </a:xfrm>
            <a:custGeom>
              <a:avLst/>
              <a:gdLst>
                <a:gd name="T0" fmla="*/ 0 w 2"/>
                <a:gd name="T1" fmla="*/ 0 h 2"/>
                <a:gd name="T2" fmla="*/ 2 w 2"/>
                <a:gd name="T3" fmla="*/ 2 h 2"/>
                <a:gd name="T4" fmla="*/ 1 w 2"/>
                <a:gd name="T5" fmla="*/ 1 h 2"/>
                <a:gd name="T6" fmla="*/ 0 w 2"/>
                <a:gd name="T7" fmla="*/ 0 h 2"/>
              </a:gdLst>
              <a:ahLst/>
              <a:cxnLst>
                <a:cxn ang="0">
                  <a:pos x="T0" y="T1"/>
                </a:cxn>
                <a:cxn ang="0">
                  <a:pos x="T2" y="T3"/>
                </a:cxn>
                <a:cxn ang="0">
                  <a:pos x="T4" y="T5"/>
                </a:cxn>
                <a:cxn ang="0">
                  <a:pos x="T6" y="T7"/>
                </a:cxn>
              </a:cxnLst>
              <a:rect l="0" t="0" r="r" b="b"/>
              <a:pathLst>
                <a:path w="2" h="2">
                  <a:moveTo>
                    <a:pt x="0" y="0"/>
                  </a:moveTo>
                  <a:cubicBezTo>
                    <a:pt x="0" y="1"/>
                    <a:pt x="2" y="2"/>
                    <a:pt x="2" y="2"/>
                  </a:cubicBezTo>
                  <a:cubicBezTo>
                    <a:pt x="2" y="1"/>
                    <a:pt x="2" y="1"/>
                    <a:pt x="1" y="1"/>
                  </a:cubicBezTo>
                  <a:cubicBezTo>
                    <a:pt x="1" y="0"/>
                    <a:pt x="0" y="0"/>
                    <a:pt x="0" y="0"/>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39" name="Freeform 38"/>
            <p:cNvSpPr>
              <a:spLocks/>
            </p:cNvSpPr>
            <p:nvPr/>
          </p:nvSpPr>
          <p:spPr bwMode="gray">
            <a:xfrm>
              <a:off x="8418513" y="404813"/>
              <a:ext cx="6350" cy="9525"/>
            </a:xfrm>
            <a:custGeom>
              <a:avLst/>
              <a:gdLst>
                <a:gd name="T0" fmla="*/ 2 w 2"/>
                <a:gd name="T1" fmla="*/ 3 h 3"/>
                <a:gd name="T2" fmla="*/ 1 w 2"/>
                <a:gd name="T3" fmla="*/ 1 h 3"/>
                <a:gd name="T4" fmla="*/ 1 w 2"/>
                <a:gd name="T5" fmla="*/ 3 h 3"/>
                <a:gd name="T6" fmla="*/ 2 w 2"/>
                <a:gd name="T7" fmla="*/ 3 h 3"/>
              </a:gdLst>
              <a:ahLst/>
              <a:cxnLst>
                <a:cxn ang="0">
                  <a:pos x="T0" y="T1"/>
                </a:cxn>
                <a:cxn ang="0">
                  <a:pos x="T2" y="T3"/>
                </a:cxn>
                <a:cxn ang="0">
                  <a:pos x="T4" y="T5"/>
                </a:cxn>
                <a:cxn ang="0">
                  <a:pos x="T6" y="T7"/>
                </a:cxn>
              </a:cxnLst>
              <a:rect l="0" t="0" r="r" b="b"/>
              <a:pathLst>
                <a:path w="2" h="3">
                  <a:moveTo>
                    <a:pt x="2" y="3"/>
                  </a:moveTo>
                  <a:cubicBezTo>
                    <a:pt x="2" y="2"/>
                    <a:pt x="2" y="0"/>
                    <a:pt x="1" y="1"/>
                  </a:cubicBezTo>
                  <a:cubicBezTo>
                    <a:pt x="0" y="1"/>
                    <a:pt x="1" y="3"/>
                    <a:pt x="1" y="3"/>
                  </a:cubicBezTo>
                  <a:cubicBezTo>
                    <a:pt x="1" y="3"/>
                    <a:pt x="2" y="3"/>
                    <a:pt x="2" y="3"/>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40" name="Freeform 39"/>
            <p:cNvSpPr>
              <a:spLocks/>
            </p:cNvSpPr>
            <p:nvPr/>
          </p:nvSpPr>
          <p:spPr bwMode="gray">
            <a:xfrm>
              <a:off x="8507413" y="525463"/>
              <a:ext cx="19050" cy="12700"/>
            </a:xfrm>
            <a:custGeom>
              <a:avLst/>
              <a:gdLst>
                <a:gd name="T0" fmla="*/ 4 w 6"/>
                <a:gd name="T1" fmla="*/ 3 h 4"/>
                <a:gd name="T2" fmla="*/ 4 w 6"/>
                <a:gd name="T3" fmla="*/ 1 h 4"/>
                <a:gd name="T4" fmla="*/ 1 w 6"/>
                <a:gd name="T5" fmla="*/ 1 h 4"/>
                <a:gd name="T6" fmla="*/ 0 w 6"/>
                <a:gd name="T7" fmla="*/ 1 h 4"/>
                <a:gd name="T8" fmla="*/ 2 w 6"/>
                <a:gd name="T9" fmla="*/ 2 h 4"/>
                <a:gd name="T10" fmla="*/ 3 w 6"/>
                <a:gd name="T11" fmla="*/ 2 h 4"/>
                <a:gd name="T12" fmla="*/ 4 w 6"/>
                <a:gd name="T13" fmla="*/ 3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4" y="3"/>
                  </a:moveTo>
                  <a:cubicBezTo>
                    <a:pt x="6" y="4"/>
                    <a:pt x="5" y="2"/>
                    <a:pt x="4" y="1"/>
                  </a:cubicBezTo>
                  <a:cubicBezTo>
                    <a:pt x="3" y="1"/>
                    <a:pt x="2" y="1"/>
                    <a:pt x="1" y="1"/>
                  </a:cubicBezTo>
                  <a:cubicBezTo>
                    <a:pt x="1" y="1"/>
                    <a:pt x="0" y="0"/>
                    <a:pt x="0" y="1"/>
                  </a:cubicBezTo>
                  <a:cubicBezTo>
                    <a:pt x="1" y="1"/>
                    <a:pt x="1" y="2"/>
                    <a:pt x="2" y="2"/>
                  </a:cubicBezTo>
                  <a:cubicBezTo>
                    <a:pt x="2" y="2"/>
                    <a:pt x="3" y="2"/>
                    <a:pt x="3" y="2"/>
                  </a:cubicBezTo>
                  <a:cubicBezTo>
                    <a:pt x="4" y="2"/>
                    <a:pt x="4" y="3"/>
                    <a:pt x="4" y="3"/>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41" name="Freeform 40"/>
            <p:cNvSpPr>
              <a:spLocks/>
            </p:cNvSpPr>
            <p:nvPr/>
          </p:nvSpPr>
          <p:spPr bwMode="gray">
            <a:xfrm>
              <a:off x="8424863" y="468313"/>
              <a:ext cx="44450" cy="38100"/>
            </a:xfrm>
            <a:custGeom>
              <a:avLst/>
              <a:gdLst>
                <a:gd name="T0" fmla="*/ 5 w 14"/>
                <a:gd name="T1" fmla="*/ 6 h 12"/>
                <a:gd name="T2" fmla="*/ 13 w 14"/>
                <a:gd name="T3" fmla="*/ 12 h 12"/>
                <a:gd name="T4" fmla="*/ 8 w 14"/>
                <a:gd name="T5" fmla="*/ 7 h 12"/>
                <a:gd name="T6" fmla="*/ 5 w 14"/>
                <a:gd name="T7" fmla="*/ 4 h 12"/>
                <a:gd name="T8" fmla="*/ 1 w 14"/>
                <a:gd name="T9" fmla="*/ 1 h 12"/>
                <a:gd name="T10" fmla="*/ 2 w 14"/>
                <a:gd name="T11" fmla="*/ 3 h 12"/>
                <a:gd name="T12" fmla="*/ 5 w 14"/>
                <a:gd name="T13" fmla="*/ 6 h 12"/>
              </a:gdLst>
              <a:ahLst/>
              <a:cxnLst>
                <a:cxn ang="0">
                  <a:pos x="T0" y="T1"/>
                </a:cxn>
                <a:cxn ang="0">
                  <a:pos x="T2" y="T3"/>
                </a:cxn>
                <a:cxn ang="0">
                  <a:pos x="T4" y="T5"/>
                </a:cxn>
                <a:cxn ang="0">
                  <a:pos x="T6" y="T7"/>
                </a:cxn>
                <a:cxn ang="0">
                  <a:pos x="T8" y="T9"/>
                </a:cxn>
                <a:cxn ang="0">
                  <a:pos x="T10" y="T11"/>
                </a:cxn>
                <a:cxn ang="0">
                  <a:pos x="T12" y="T13"/>
                </a:cxn>
              </a:cxnLst>
              <a:rect l="0" t="0" r="r" b="b"/>
              <a:pathLst>
                <a:path w="14" h="12">
                  <a:moveTo>
                    <a:pt x="5" y="6"/>
                  </a:moveTo>
                  <a:cubicBezTo>
                    <a:pt x="6" y="7"/>
                    <a:pt x="12" y="11"/>
                    <a:pt x="13" y="12"/>
                  </a:cubicBezTo>
                  <a:cubicBezTo>
                    <a:pt x="14" y="12"/>
                    <a:pt x="9" y="8"/>
                    <a:pt x="8" y="7"/>
                  </a:cubicBezTo>
                  <a:cubicBezTo>
                    <a:pt x="6" y="7"/>
                    <a:pt x="6" y="5"/>
                    <a:pt x="5" y="4"/>
                  </a:cubicBezTo>
                  <a:cubicBezTo>
                    <a:pt x="4" y="4"/>
                    <a:pt x="2" y="0"/>
                    <a:pt x="1" y="1"/>
                  </a:cubicBezTo>
                  <a:cubicBezTo>
                    <a:pt x="0" y="1"/>
                    <a:pt x="2" y="2"/>
                    <a:pt x="2" y="3"/>
                  </a:cubicBezTo>
                  <a:cubicBezTo>
                    <a:pt x="3" y="4"/>
                    <a:pt x="4" y="5"/>
                    <a:pt x="5" y="6"/>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42" name="Freeform 41"/>
            <p:cNvSpPr>
              <a:spLocks/>
            </p:cNvSpPr>
            <p:nvPr/>
          </p:nvSpPr>
          <p:spPr bwMode="gray">
            <a:xfrm>
              <a:off x="9263063" y="1060450"/>
              <a:ext cx="28575" cy="22225"/>
            </a:xfrm>
            <a:custGeom>
              <a:avLst/>
              <a:gdLst>
                <a:gd name="T0" fmla="*/ 7 w 9"/>
                <a:gd name="T1" fmla="*/ 1 h 7"/>
                <a:gd name="T2" fmla="*/ 1 w 9"/>
                <a:gd name="T3" fmla="*/ 4 h 7"/>
                <a:gd name="T4" fmla="*/ 0 w 9"/>
                <a:gd name="T5" fmla="*/ 7 h 7"/>
                <a:gd name="T6" fmla="*/ 3 w 9"/>
                <a:gd name="T7" fmla="*/ 4 h 7"/>
                <a:gd name="T8" fmla="*/ 6 w 9"/>
                <a:gd name="T9" fmla="*/ 4 h 7"/>
                <a:gd name="T10" fmla="*/ 7 w 9"/>
                <a:gd name="T11" fmla="*/ 1 h 7"/>
              </a:gdLst>
              <a:ahLst/>
              <a:cxnLst>
                <a:cxn ang="0">
                  <a:pos x="T0" y="T1"/>
                </a:cxn>
                <a:cxn ang="0">
                  <a:pos x="T2" y="T3"/>
                </a:cxn>
                <a:cxn ang="0">
                  <a:pos x="T4" y="T5"/>
                </a:cxn>
                <a:cxn ang="0">
                  <a:pos x="T6" y="T7"/>
                </a:cxn>
                <a:cxn ang="0">
                  <a:pos x="T8" y="T9"/>
                </a:cxn>
                <a:cxn ang="0">
                  <a:pos x="T10" y="T11"/>
                </a:cxn>
              </a:cxnLst>
              <a:rect l="0" t="0" r="r" b="b"/>
              <a:pathLst>
                <a:path w="9" h="7">
                  <a:moveTo>
                    <a:pt x="7" y="1"/>
                  </a:moveTo>
                  <a:cubicBezTo>
                    <a:pt x="4" y="0"/>
                    <a:pt x="3" y="2"/>
                    <a:pt x="1" y="4"/>
                  </a:cubicBezTo>
                  <a:cubicBezTo>
                    <a:pt x="1" y="5"/>
                    <a:pt x="0" y="5"/>
                    <a:pt x="0" y="7"/>
                  </a:cubicBezTo>
                  <a:cubicBezTo>
                    <a:pt x="1" y="7"/>
                    <a:pt x="2" y="5"/>
                    <a:pt x="3" y="4"/>
                  </a:cubicBezTo>
                  <a:cubicBezTo>
                    <a:pt x="4" y="4"/>
                    <a:pt x="5" y="4"/>
                    <a:pt x="6" y="4"/>
                  </a:cubicBezTo>
                  <a:cubicBezTo>
                    <a:pt x="8" y="3"/>
                    <a:pt x="9" y="2"/>
                    <a:pt x="7" y="1"/>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43" name="Freeform 42"/>
            <p:cNvSpPr>
              <a:spLocks/>
            </p:cNvSpPr>
            <p:nvPr/>
          </p:nvSpPr>
          <p:spPr bwMode="gray">
            <a:xfrm>
              <a:off x="9128125" y="814388"/>
              <a:ext cx="30163" cy="19050"/>
            </a:xfrm>
            <a:custGeom>
              <a:avLst/>
              <a:gdLst>
                <a:gd name="T0" fmla="*/ 7 w 10"/>
                <a:gd name="T1" fmla="*/ 2 h 6"/>
                <a:gd name="T2" fmla="*/ 5 w 10"/>
                <a:gd name="T3" fmla="*/ 0 h 6"/>
                <a:gd name="T4" fmla="*/ 3 w 10"/>
                <a:gd name="T5" fmla="*/ 1 h 6"/>
                <a:gd name="T6" fmla="*/ 2 w 10"/>
                <a:gd name="T7" fmla="*/ 1 h 6"/>
                <a:gd name="T8" fmla="*/ 3 w 10"/>
                <a:gd name="T9" fmla="*/ 5 h 6"/>
                <a:gd name="T10" fmla="*/ 4 w 10"/>
                <a:gd name="T11" fmla="*/ 3 h 6"/>
                <a:gd name="T12" fmla="*/ 6 w 10"/>
                <a:gd name="T13" fmla="*/ 6 h 6"/>
                <a:gd name="T14" fmla="*/ 8 w 10"/>
                <a:gd name="T15" fmla="*/ 4 h 6"/>
                <a:gd name="T16" fmla="*/ 9 w 10"/>
                <a:gd name="T17" fmla="*/ 2 h 6"/>
                <a:gd name="T18" fmla="*/ 9 w 10"/>
                <a:gd name="T19" fmla="*/ 0 h 6"/>
                <a:gd name="T20" fmla="*/ 7 w 10"/>
                <a:gd name="T21"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6">
                  <a:moveTo>
                    <a:pt x="7" y="2"/>
                  </a:moveTo>
                  <a:cubicBezTo>
                    <a:pt x="5" y="2"/>
                    <a:pt x="6" y="1"/>
                    <a:pt x="5" y="0"/>
                  </a:cubicBezTo>
                  <a:cubicBezTo>
                    <a:pt x="4" y="0"/>
                    <a:pt x="4" y="1"/>
                    <a:pt x="3" y="1"/>
                  </a:cubicBezTo>
                  <a:cubicBezTo>
                    <a:pt x="3" y="1"/>
                    <a:pt x="2" y="1"/>
                    <a:pt x="2" y="1"/>
                  </a:cubicBezTo>
                  <a:cubicBezTo>
                    <a:pt x="0" y="1"/>
                    <a:pt x="1" y="5"/>
                    <a:pt x="3" y="5"/>
                  </a:cubicBezTo>
                  <a:cubicBezTo>
                    <a:pt x="4" y="4"/>
                    <a:pt x="4" y="4"/>
                    <a:pt x="4" y="3"/>
                  </a:cubicBezTo>
                  <a:cubicBezTo>
                    <a:pt x="6" y="2"/>
                    <a:pt x="6" y="5"/>
                    <a:pt x="6" y="6"/>
                  </a:cubicBezTo>
                  <a:cubicBezTo>
                    <a:pt x="8" y="6"/>
                    <a:pt x="7" y="5"/>
                    <a:pt x="8" y="4"/>
                  </a:cubicBezTo>
                  <a:cubicBezTo>
                    <a:pt x="8" y="3"/>
                    <a:pt x="8" y="2"/>
                    <a:pt x="9" y="2"/>
                  </a:cubicBezTo>
                  <a:cubicBezTo>
                    <a:pt x="10" y="1"/>
                    <a:pt x="10" y="0"/>
                    <a:pt x="9" y="0"/>
                  </a:cubicBezTo>
                  <a:cubicBezTo>
                    <a:pt x="8" y="0"/>
                    <a:pt x="8" y="1"/>
                    <a:pt x="7" y="2"/>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44" name="Freeform 43"/>
            <p:cNvSpPr>
              <a:spLocks/>
            </p:cNvSpPr>
            <p:nvPr/>
          </p:nvSpPr>
          <p:spPr bwMode="gray">
            <a:xfrm>
              <a:off x="9147175" y="1073150"/>
              <a:ext cx="4763" cy="9525"/>
            </a:xfrm>
            <a:custGeom>
              <a:avLst/>
              <a:gdLst>
                <a:gd name="T0" fmla="*/ 1 w 2"/>
                <a:gd name="T1" fmla="*/ 0 h 3"/>
                <a:gd name="T2" fmla="*/ 1 w 2"/>
                <a:gd name="T3" fmla="*/ 3 h 3"/>
                <a:gd name="T4" fmla="*/ 2 w 2"/>
                <a:gd name="T5" fmla="*/ 2 h 3"/>
                <a:gd name="T6" fmla="*/ 2 w 2"/>
                <a:gd name="T7" fmla="*/ 0 h 3"/>
                <a:gd name="T8" fmla="*/ 1 w 2"/>
                <a:gd name="T9" fmla="*/ 0 h 3"/>
              </a:gdLst>
              <a:ahLst/>
              <a:cxnLst>
                <a:cxn ang="0">
                  <a:pos x="T0" y="T1"/>
                </a:cxn>
                <a:cxn ang="0">
                  <a:pos x="T2" y="T3"/>
                </a:cxn>
                <a:cxn ang="0">
                  <a:pos x="T4" y="T5"/>
                </a:cxn>
                <a:cxn ang="0">
                  <a:pos x="T6" y="T7"/>
                </a:cxn>
                <a:cxn ang="0">
                  <a:pos x="T8" y="T9"/>
                </a:cxn>
              </a:cxnLst>
              <a:rect l="0" t="0" r="r" b="b"/>
              <a:pathLst>
                <a:path w="2" h="3">
                  <a:moveTo>
                    <a:pt x="1" y="0"/>
                  </a:moveTo>
                  <a:cubicBezTo>
                    <a:pt x="0" y="1"/>
                    <a:pt x="0" y="2"/>
                    <a:pt x="1" y="3"/>
                  </a:cubicBezTo>
                  <a:cubicBezTo>
                    <a:pt x="1" y="3"/>
                    <a:pt x="2" y="3"/>
                    <a:pt x="2" y="2"/>
                  </a:cubicBezTo>
                  <a:cubicBezTo>
                    <a:pt x="2" y="2"/>
                    <a:pt x="2" y="1"/>
                    <a:pt x="2" y="0"/>
                  </a:cubicBezTo>
                  <a:cubicBezTo>
                    <a:pt x="1" y="0"/>
                    <a:pt x="1" y="0"/>
                    <a:pt x="1" y="0"/>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45" name="Freeform 44"/>
            <p:cNvSpPr>
              <a:spLocks/>
            </p:cNvSpPr>
            <p:nvPr/>
          </p:nvSpPr>
          <p:spPr bwMode="gray">
            <a:xfrm>
              <a:off x="9151938" y="1092200"/>
              <a:ext cx="9525" cy="22225"/>
            </a:xfrm>
            <a:custGeom>
              <a:avLst/>
              <a:gdLst>
                <a:gd name="T0" fmla="*/ 0 w 3"/>
                <a:gd name="T1" fmla="*/ 0 h 7"/>
                <a:gd name="T2" fmla="*/ 0 w 3"/>
                <a:gd name="T3" fmla="*/ 2 h 7"/>
                <a:gd name="T4" fmla="*/ 1 w 3"/>
                <a:gd name="T5" fmla="*/ 4 h 7"/>
                <a:gd name="T6" fmla="*/ 3 w 3"/>
                <a:gd name="T7" fmla="*/ 5 h 7"/>
                <a:gd name="T8" fmla="*/ 2 w 3"/>
                <a:gd name="T9" fmla="*/ 3 h 7"/>
                <a:gd name="T10" fmla="*/ 0 w 3"/>
                <a:gd name="T11" fmla="*/ 0 h 7"/>
              </a:gdLst>
              <a:ahLst/>
              <a:cxnLst>
                <a:cxn ang="0">
                  <a:pos x="T0" y="T1"/>
                </a:cxn>
                <a:cxn ang="0">
                  <a:pos x="T2" y="T3"/>
                </a:cxn>
                <a:cxn ang="0">
                  <a:pos x="T4" y="T5"/>
                </a:cxn>
                <a:cxn ang="0">
                  <a:pos x="T6" y="T7"/>
                </a:cxn>
                <a:cxn ang="0">
                  <a:pos x="T8" y="T9"/>
                </a:cxn>
                <a:cxn ang="0">
                  <a:pos x="T10" y="T11"/>
                </a:cxn>
              </a:cxnLst>
              <a:rect l="0" t="0" r="r" b="b"/>
              <a:pathLst>
                <a:path w="3" h="7">
                  <a:moveTo>
                    <a:pt x="0" y="0"/>
                  </a:moveTo>
                  <a:cubicBezTo>
                    <a:pt x="0" y="1"/>
                    <a:pt x="0" y="2"/>
                    <a:pt x="0" y="2"/>
                  </a:cubicBezTo>
                  <a:cubicBezTo>
                    <a:pt x="0" y="3"/>
                    <a:pt x="1" y="3"/>
                    <a:pt x="1" y="4"/>
                  </a:cubicBezTo>
                  <a:cubicBezTo>
                    <a:pt x="2" y="4"/>
                    <a:pt x="2" y="7"/>
                    <a:pt x="3" y="5"/>
                  </a:cubicBezTo>
                  <a:cubicBezTo>
                    <a:pt x="3" y="4"/>
                    <a:pt x="2" y="4"/>
                    <a:pt x="2" y="3"/>
                  </a:cubicBezTo>
                  <a:cubicBezTo>
                    <a:pt x="1" y="2"/>
                    <a:pt x="1" y="0"/>
                    <a:pt x="0" y="0"/>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46" name="Freeform 45"/>
            <p:cNvSpPr>
              <a:spLocks/>
            </p:cNvSpPr>
            <p:nvPr/>
          </p:nvSpPr>
          <p:spPr bwMode="gray">
            <a:xfrm>
              <a:off x="9151938" y="1016000"/>
              <a:ext cx="9525" cy="9525"/>
            </a:xfrm>
            <a:custGeom>
              <a:avLst/>
              <a:gdLst>
                <a:gd name="T0" fmla="*/ 1 w 3"/>
                <a:gd name="T1" fmla="*/ 1 h 3"/>
                <a:gd name="T2" fmla="*/ 1 w 3"/>
                <a:gd name="T3" fmla="*/ 2 h 3"/>
                <a:gd name="T4" fmla="*/ 1 w 3"/>
                <a:gd name="T5" fmla="*/ 1 h 3"/>
              </a:gdLst>
              <a:ahLst/>
              <a:cxnLst>
                <a:cxn ang="0">
                  <a:pos x="T0" y="T1"/>
                </a:cxn>
                <a:cxn ang="0">
                  <a:pos x="T2" y="T3"/>
                </a:cxn>
                <a:cxn ang="0">
                  <a:pos x="T4" y="T5"/>
                </a:cxn>
              </a:cxnLst>
              <a:rect l="0" t="0" r="r" b="b"/>
              <a:pathLst>
                <a:path w="3" h="3">
                  <a:moveTo>
                    <a:pt x="1" y="1"/>
                  </a:moveTo>
                  <a:cubicBezTo>
                    <a:pt x="0" y="1"/>
                    <a:pt x="0" y="3"/>
                    <a:pt x="1" y="2"/>
                  </a:cubicBezTo>
                  <a:cubicBezTo>
                    <a:pt x="3" y="2"/>
                    <a:pt x="2" y="0"/>
                    <a:pt x="1" y="1"/>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47" name="Freeform 46"/>
            <p:cNvSpPr>
              <a:spLocks/>
            </p:cNvSpPr>
            <p:nvPr/>
          </p:nvSpPr>
          <p:spPr bwMode="gray">
            <a:xfrm>
              <a:off x="9158288" y="776288"/>
              <a:ext cx="15875" cy="6350"/>
            </a:xfrm>
            <a:custGeom>
              <a:avLst/>
              <a:gdLst>
                <a:gd name="T0" fmla="*/ 4 w 5"/>
                <a:gd name="T1" fmla="*/ 1 h 2"/>
                <a:gd name="T2" fmla="*/ 2 w 5"/>
                <a:gd name="T3" fmla="*/ 0 h 2"/>
                <a:gd name="T4" fmla="*/ 1 w 5"/>
                <a:gd name="T5" fmla="*/ 0 h 2"/>
                <a:gd name="T6" fmla="*/ 0 w 5"/>
                <a:gd name="T7" fmla="*/ 1 h 2"/>
                <a:gd name="T8" fmla="*/ 4 w 5"/>
                <a:gd name="T9" fmla="*/ 2 h 2"/>
                <a:gd name="T10" fmla="*/ 4 w 5"/>
                <a:gd name="T11" fmla="*/ 1 h 2"/>
              </a:gdLst>
              <a:ahLst/>
              <a:cxnLst>
                <a:cxn ang="0">
                  <a:pos x="T0" y="T1"/>
                </a:cxn>
                <a:cxn ang="0">
                  <a:pos x="T2" y="T3"/>
                </a:cxn>
                <a:cxn ang="0">
                  <a:pos x="T4" y="T5"/>
                </a:cxn>
                <a:cxn ang="0">
                  <a:pos x="T6" y="T7"/>
                </a:cxn>
                <a:cxn ang="0">
                  <a:pos x="T8" y="T9"/>
                </a:cxn>
                <a:cxn ang="0">
                  <a:pos x="T10" y="T11"/>
                </a:cxn>
              </a:cxnLst>
              <a:rect l="0" t="0" r="r" b="b"/>
              <a:pathLst>
                <a:path w="5" h="2">
                  <a:moveTo>
                    <a:pt x="4" y="1"/>
                  </a:moveTo>
                  <a:cubicBezTo>
                    <a:pt x="3" y="0"/>
                    <a:pt x="2" y="1"/>
                    <a:pt x="2" y="0"/>
                  </a:cubicBezTo>
                  <a:cubicBezTo>
                    <a:pt x="2" y="0"/>
                    <a:pt x="1" y="0"/>
                    <a:pt x="1" y="0"/>
                  </a:cubicBezTo>
                  <a:cubicBezTo>
                    <a:pt x="0" y="0"/>
                    <a:pt x="0" y="0"/>
                    <a:pt x="0" y="1"/>
                  </a:cubicBezTo>
                  <a:cubicBezTo>
                    <a:pt x="1" y="2"/>
                    <a:pt x="3" y="2"/>
                    <a:pt x="4" y="2"/>
                  </a:cubicBezTo>
                  <a:cubicBezTo>
                    <a:pt x="5" y="2"/>
                    <a:pt x="5" y="1"/>
                    <a:pt x="4" y="1"/>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48" name="Freeform 47"/>
            <p:cNvSpPr>
              <a:spLocks/>
            </p:cNvSpPr>
            <p:nvPr/>
          </p:nvSpPr>
          <p:spPr bwMode="gray">
            <a:xfrm>
              <a:off x="9134475" y="1035050"/>
              <a:ext cx="39688" cy="28575"/>
            </a:xfrm>
            <a:custGeom>
              <a:avLst/>
              <a:gdLst>
                <a:gd name="T0" fmla="*/ 7 w 13"/>
                <a:gd name="T1" fmla="*/ 3 h 9"/>
                <a:gd name="T2" fmla="*/ 5 w 13"/>
                <a:gd name="T3" fmla="*/ 5 h 9"/>
                <a:gd name="T4" fmla="*/ 2 w 13"/>
                <a:gd name="T5" fmla="*/ 3 h 9"/>
                <a:gd name="T6" fmla="*/ 2 w 13"/>
                <a:gd name="T7" fmla="*/ 6 h 9"/>
                <a:gd name="T8" fmla="*/ 4 w 13"/>
                <a:gd name="T9" fmla="*/ 6 h 9"/>
                <a:gd name="T10" fmla="*/ 6 w 13"/>
                <a:gd name="T11" fmla="*/ 7 h 9"/>
                <a:gd name="T12" fmla="*/ 9 w 13"/>
                <a:gd name="T13" fmla="*/ 8 h 9"/>
                <a:gd name="T14" fmla="*/ 10 w 13"/>
                <a:gd name="T15" fmla="*/ 6 h 9"/>
                <a:gd name="T16" fmla="*/ 11 w 13"/>
                <a:gd name="T17" fmla="*/ 5 h 9"/>
                <a:gd name="T18" fmla="*/ 7 w 13"/>
                <a:gd name="T19"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9">
                  <a:moveTo>
                    <a:pt x="7" y="3"/>
                  </a:moveTo>
                  <a:cubicBezTo>
                    <a:pt x="7" y="4"/>
                    <a:pt x="6" y="5"/>
                    <a:pt x="5" y="5"/>
                  </a:cubicBezTo>
                  <a:cubicBezTo>
                    <a:pt x="3" y="5"/>
                    <a:pt x="4" y="2"/>
                    <a:pt x="2" y="3"/>
                  </a:cubicBezTo>
                  <a:cubicBezTo>
                    <a:pt x="0" y="4"/>
                    <a:pt x="1" y="6"/>
                    <a:pt x="2" y="6"/>
                  </a:cubicBezTo>
                  <a:cubicBezTo>
                    <a:pt x="3" y="7"/>
                    <a:pt x="4" y="6"/>
                    <a:pt x="4" y="6"/>
                  </a:cubicBezTo>
                  <a:cubicBezTo>
                    <a:pt x="5" y="5"/>
                    <a:pt x="6" y="6"/>
                    <a:pt x="6" y="7"/>
                  </a:cubicBezTo>
                  <a:cubicBezTo>
                    <a:pt x="7" y="8"/>
                    <a:pt x="8" y="9"/>
                    <a:pt x="9" y="8"/>
                  </a:cubicBezTo>
                  <a:cubicBezTo>
                    <a:pt x="10" y="8"/>
                    <a:pt x="10" y="7"/>
                    <a:pt x="10" y="6"/>
                  </a:cubicBezTo>
                  <a:cubicBezTo>
                    <a:pt x="10" y="5"/>
                    <a:pt x="10" y="5"/>
                    <a:pt x="11" y="5"/>
                  </a:cubicBezTo>
                  <a:cubicBezTo>
                    <a:pt x="13" y="2"/>
                    <a:pt x="8" y="0"/>
                    <a:pt x="7" y="3"/>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49" name="Freeform 48"/>
            <p:cNvSpPr>
              <a:spLocks/>
            </p:cNvSpPr>
            <p:nvPr/>
          </p:nvSpPr>
          <p:spPr bwMode="gray">
            <a:xfrm>
              <a:off x="9077325" y="1076325"/>
              <a:ext cx="19050" cy="9525"/>
            </a:xfrm>
            <a:custGeom>
              <a:avLst/>
              <a:gdLst>
                <a:gd name="T0" fmla="*/ 1 w 6"/>
                <a:gd name="T1" fmla="*/ 3 h 3"/>
                <a:gd name="T2" fmla="*/ 4 w 6"/>
                <a:gd name="T3" fmla="*/ 2 h 3"/>
                <a:gd name="T4" fmla="*/ 6 w 6"/>
                <a:gd name="T5" fmla="*/ 1 h 3"/>
                <a:gd name="T6" fmla="*/ 5 w 6"/>
                <a:gd name="T7" fmla="*/ 0 h 3"/>
                <a:gd name="T8" fmla="*/ 3 w 6"/>
                <a:gd name="T9" fmla="*/ 1 h 3"/>
                <a:gd name="T10" fmla="*/ 1 w 6"/>
                <a:gd name="T11" fmla="*/ 3 h 3"/>
              </a:gdLst>
              <a:ahLst/>
              <a:cxnLst>
                <a:cxn ang="0">
                  <a:pos x="T0" y="T1"/>
                </a:cxn>
                <a:cxn ang="0">
                  <a:pos x="T2" y="T3"/>
                </a:cxn>
                <a:cxn ang="0">
                  <a:pos x="T4" y="T5"/>
                </a:cxn>
                <a:cxn ang="0">
                  <a:pos x="T6" y="T7"/>
                </a:cxn>
                <a:cxn ang="0">
                  <a:pos x="T8" y="T9"/>
                </a:cxn>
                <a:cxn ang="0">
                  <a:pos x="T10" y="T11"/>
                </a:cxn>
              </a:cxnLst>
              <a:rect l="0" t="0" r="r" b="b"/>
              <a:pathLst>
                <a:path w="6" h="3">
                  <a:moveTo>
                    <a:pt x="1" y="3"/>
                  </a:moveTo>
                  <a:cubicBezTo>
                    <a:pt x="2" y="3"/>
                    <a:pt x="3" y="2"/>
                    <a:pt x="4" y="2"/>
                  </a:cubicBezTo>
                  <a:cubicBezTo>
                    <a:pt x="5" y="2"/>
                    <a:pt x="6" y="2"/>
                    <a:pt x="6" y="1"/>
                  </a:cubicBezTo>
                  <a:cubicBezTo>
                    <a:pt x="6" y="1"/>
                    <a:pt x="6" y="0"/>
                    <a:pt x="5" y="0"/>
                  </a:cubicBezTo>
                  <a:cubicBezTo>
                    <a:pt x="5" y="0"/>
                    <a:pt x="4" y="1"/>
                    <a:pt x="3" y="1"/>
                  </a:cubicBezTo>
                  <a:cubicBezTo>
                    <a:pt x="2" y="1"/>
                    <a:pt x="0" y="2"/>
                    <a:pt x="1" y="3"/>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50" name="Freeform 49"/>
            <p:cNvSpPr>
              <a:spLocks/>
            </p:cNvSpPr>
            <p:nvPr/>
          </p:nvSpPr>
          <p:spPr bwMode="gray">
            <a:xfrm>
              <a:off x="9086850" y="1019175"/>
              <a:ext cx="3175" cy="9525"/>
            </a:xfrm>
            <a:custGeom>
              <a:avLst/>
              <a:gdLst>
                <a:gd name="T0" fmla="*/ 0 w 1"/>
                <a:gd name="T1" fmla="*/ 1 h 3"/>
                <a:gd name="T2" fmla="*/ 0 w 1"/>
                <a:gd name="T3" fmla="*/ 2 h 3"/>
                <a:gd name="T4" fmla="*/ 0 w 1"/>
                <a:gd name="T5" fmla="*/ 1 h 3"/>
              </a:gdLst>
              <a:ahLst/>
              <a:cxnLst>
                <a:cxn ang="0">
                  <a:pos x="T0" y="T1"/>
                </a:cxn>
                <a:cxn ang="0">
                  <a:pos x="T2" y="T3"/>
                </a:cxn>
                <a:cxn ang="0">
                  <a:pos x="T4" y="T5"/>
                </a:cxn>
              </a:cxnLst>
              <a:rect l="0" t="0" r="r" b="b"/>
              <a:pathLst>
                <a:path w="1" h="3">
                  <a:moveTo>
                    <a:pt x="0" y="1"/>
                  </a:moveTo>
                  <a:cubicBezTo>
                    <a:pt x="0" y="2"/>
                    <a:pt x="0" y="3"/>
                    <a:pt x="0" y="2"/>
                  </a:cubicBezTo>
                  <a:cubicBezTo>
                    <a:pt x="1" y="2"/>
                    <a:pt x="0" y="0"/>
                    <a:pt x="0" y="1"/>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51" name="Freeform 50"/>
            <p:cNvSpPr>
              <a:spLocks/>
            </p:cNvSpPr>
            <p:nvPr/>
          </p:nvSpPr>
          <p:spPr bwMode="gray">
            <a:xfrm>
              <a:off x="9077325" y="1000125"/>
              <a:ext cx="15875" cy="15875"/>
            </a:xfrm>
            <a:custGeom>
              <a:avLst/>
              <a:gdLst>
                <a:gd name="T0" fmla="*/ 3 w 5"/>
                <a:gd name="T1" fmla="*/ 0 h 5"/>
                <a:gd name="T2" fmla="*/ 2 w 5"/>
                <a:gd name="T3" fmla="*/ 2 h 5"/>
                <a:gd name="T4" fmla="*/ 1 w 5"/>
                <a:gd name="T5" fmla="*/ 4 h 5"/>
                <a:gd name="T6" fmla="*/ 3 w 5"/>
                <a:gd name="T7" fmla="*/ 2 h 5"/>
                <a:gd name="T8" fmla="*/ 3 w 5"/>
                <a:gd name="T9" fmla="*/ 0 h 5"/>
              </a:gdLst>
              <a:ahLst/>
              <a:cxnLst>
                <a:cxn ang="0">
                  <a:pos x="T0" y="T1"/>
                </a:cxn>
                <a:cxn ang="0">
                  <a:pos x="T2" y="T3"/>
                </a:cxn>
                <a:cxn ang="0">
                  <a:pos x="T4" y="T5"/>
                </a:cxn>
                <a:cxn ang="0">
                  <a:pos x="T6" y="T7"/>
                </a:cxn>
                <a:cxn ang="0">
                  <a:pos x="T8" y="T9"/>
                </a:cxn>
              </a:cxnLst>
              <a:rect l="0" t="0" r="r" b="b"/>
              <a:pathLst>
                <a:path w="5" h="5">
                  <a:moveTo>
                    <a:pt x="3" y="0"/>
                  </a:moveTo>
                  <a:cubicBezTo>
                    <a:pt x="2" y="0"/>
                    <a:pt x="2" y="1"/>
                    <a:pt x="2" y="2"/>
                  </a:cubicBezTo>
                  <a:cubicBezTo>
                    <a:pt x="2" y="3"/>
                    <a:pt x="0" y="4"/>
                    <a:pt x="1" y="4"/>
                  </a:cubicBezTo>
                  <a:cubicBezTo>
                    <a:pt x="2" y="5"/>
                    <a:pt x="2" y="3"/>
                    <a:pt x="3" y="2"/>
                  </a:cubicBezTo>
                  <a:cubicBezTo>
                    <a:pt x="3" y="2"/>
                    <a:pt x="5" y="1"/>
                    <a:pt x="3" y="0"/>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52" name="Freeform 51"/>
            <p:cNvSpPr>
              <a:spLocks/>
            </p:cNvSpPr>
            <p:nvPr/>
          </p:nvSpPr>
          <p:spPr bwMode="gray">
            <a:xfrm>
              <a:off x="9109075" y="974725"/>
              <a:ext cx="34925" cy="38100"/>
            </a:xfrm>
            <a:custGeom>
              <a:avLst/>
              <a:gdLst>
                <a:gd name="T0" fmla="*/ 4 w 11"/>
                <a:gd name="T1" fmla="*/ 3 h 12"/>
                <a:gd name="T2" fmla="*/ 3 w 11"/>
                <a:gd name="T3" fmla="*/ 2 h 12"/>
                <a:gd name="T4" fmla="*/ 1 w 11"/>
                <a:gd name="T5" fmla="*/ 0 h 12"/>
                <a:gd name="T6" fmla="*/ 0 w 11"/>
                <a:gd name="T7" fmla="*/ 1 h 12"/>
                <a:gd name="T8" fmla="*/ 2 w 11"/>
                <a:gd name="T9" fmla="*/ 4 h 12"/>
                <a:gd name="T10" fmla="*/ 5 w 11"/>
                <a:gd name="T11" fmla="*/ 8 h 12"/>
                <a:gd name="T12" fmla="*/ 8 w 11"/>
                <a:gd name="T13" fmla="*/ 11 h 12"/>
                <a:gd name="T14" fmla="*/ 10 w 11"/>
                <a:gd name="T15" fmla="*/ 12 h 12"/>
                <a:gd name="T16" fmla="*/ 10 w 11"/>
                <a:gd name="T17" fmla="*/ 11 h 12"/>
                <a:gd name="T18" fmla="*/ 10 w 11"/>
                <a:gd name="T19" fmla="*/ 10 h 12"/>
                <a:gd name="T20" fmla="*/ 9 w 11"/>
                <a:gd name="T21" fmla="*/ 9 h 12"/>
                <a:gd name="T22" fmla="*/ 8 w 11"/>
                <a:gd name="T23" fmla="*/ 8 h 12"/>
                <a:gd name="T24" fmla="*/ 6 w 11"/>
                <a:gd name="T25" fmla="*/ 8 h 12"/>
                <a:gd name="T26" fmla="*/ 5 w 11"/>
                <a:gd name="T27" fmla="*/ 7 h 12"/>
                <a:gd name="T28" fmla="*/ 4 w 11"/>
                <a:gd name="T29"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 h="12">
                  <a:moveTo>
                    <a:pt x="4" y="3"/>
                  </a:moveTo>
                  <a:cubicBezTo>
                    <a:pt x="3" y="3"/>
                    <a:pt x="3" y="3"/>
                    <a:pt x="3" y="2"/>
                  </a:cubicBezTo>
                  <a:cubicBezTo>
                    <a:pt x="2" y="1"/>
                    <a:pt x="2" y="0"/>
                    <a:pt x="1" y="0"/>
                  </a:cubicBezTo>
                  <a:cubicBezTo>
                    <a:pt x="1" y="0"/>
                    <a:pt x="0" y="1"/>
                    <a:pt x="0" y="1"/>
                  </a:cubicBezTo>
                  <a:cubicBezTo>
                    <a:pt x="0" y="2"/>
                    <a:pt x="1" y="4"/>
                    <a:pt x="2" y="4"/>
                  </a:cubicBezTo>
                  <a:cubicBezTo>
                    <a:pt x="4" y="5"/>
                    <a:pt x="4" y="6"/>
                    <a:pt x="5" y="8"/>
                  </a:cubicBezTo>
                  <a:cubicBezTo>
                    <a:pt x="6" y="9"/>
                    <a:pt x="7" y="10"/>
                    <a:pt x="8" y="11"/>
                  </a:cubicBezTo>
                  <a:cubicBezTo>
                    <a:pt x="9" y="11"/>
                    <a:pt x="9" y="12"/>
                    <a:pt x="10" y="12"/>
                  </a:cubicBezTo>
                  <a:cubicBezTo>
                    <a:pt x="11" y="12"/>
                    <a:pt x="11" y="11"/>
                    <a:pt x="10" y="11"/>
                  </a:cubicBezTo>
                  <a:cubicBezTo>
                    <a:pt x="10" y="10"/>
                    <a:pt x="10" y="10"/>
                    <a:pt x="10" y="10"/>
                  </a:cubicBezTo>
                  <a:cubicBezTo>
                    <a:pt x="10" y="10"/>
                    <a:pt x="10" y="9"/>
                    <a:pt x="9" y="9"/>
                  </a:cubicBezTo>
                  <a:cubicBezTo>
                    <a:pt x="9" y="9"/>
                    <a:pt x="9" y="8"/>
                    <a:pt x="8" y="8"/>
                  </a:cubicBezTo>
                  <a:cubicBezTo>
                    <a:pt x="7" y="8"/>
                    <a:pt x="6" y="9"/>
                    <a:pt x="6" y="8"/>
                  </a:cubicBezTo>
                  <a:cubicBezTo>
                    <a:pt x="5" y="8"/>
                    <a:pt x="5" y="7"/>
                    <a:pt x="5" y="7"/>
                  </a:cubicBezTo>
                  <a:cubicBezTo>
                    <a:pt x="6" y="5"/>
                    <a:pt x="6" y="4"/>
                    <a:pt x="4" y="3"/>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53" name="Freeform 52"/>
            <p:cNvSpPr>
              <a:spLocks/>
            </p:cNvSpPr>
            <p:nvPr/>
          </p:nvSpPr>
          <p:spPr bwMode="gray">
            <a:xfrm>
              <a:off x="9093200" y="747713"/>
              <a:ext cx="22225" cy="25400"/>
            </a:xfrm>
            <a:custGeom>
              <a:avLst/>
              <a:gdLst>
                <a:gd name="T0" fmla="*/ 5 w 7"/>
                <a:gd name="T1" fmla="*/ 2 h 8"/>
                <a:gd name="T2" fmla="*/ 4 w 7"/>
                <a:gd name="T3" fmla="*/ 1 h 8"/>
                <a:gd name="T4" fmla="*/ 3 w 7"/>
                <a:gd name="T5" fmla="*/ 1 h 8"/>
                <a:gd name="T6" fmla="*/ 1 w 7"/>
                <a:gd name="T7" fmla="*/ 2 h 8"/>
                <a:gd name="T8" fmla="*/ 1 w 7"/>
                <a:gd name="T9" fmla="*/ 4 h 8"/>
                <a:gd name="T10" fmla="*/ 3 w 7"/>
                <a:gd name="T11" fmla="*/ 5 h 8"/>
                <a:gd name="T12" fmla="*/ 3 w 7"/>
                <a:gd name="T13" fmla="*/ 7 h 8"/>
                <a:gd name="T14" fmla="*/ 4 w 7"/>
                <a:gd name="T15" fmla="*/ 6 h 8"/>
                <a:gd name="T16" fmla="*/ 6 w 7"/>
                <a:gd name="T17" fmla="*/ 5 h 8"/>
                <a:gd name="T18" fmla="*/ 7 w 7"/>
                <a:gd name="T19" fmla="*/ 3 h 8"/>
                <a:gd name="T20" fmla="*/ 5 w 7"/>
                <a:gd name="T21"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8">
                  <a:moveTo>
                    <a:pt x="5" y="2"/>
                  </a:moveTo>
                  <a:cubicBezTo>
                    <a:pt x="5" y="1"/>
                    <a:pt x="5" y="0"/>
                    <a:pt x="4" y="1"/>
                  </a:cubicBezTo>
                  <a:cubicBezTo>
                    <a:pt x="3" y="1"/>
                    <a:pt x="3" y="1"/>
                    <a:pt x="3" y="1"/>
                  </a:cubicBezTo>
                  <a:cubicBezTo>
                    <a:pt x="2" y="2"/>
                    <a:pt x="2" y="1"/>
                    <a:pt x="1" y="2"/>
                  </a:cubicBezTo>
                  <a:cubicBezTo>
                    <a:pt x="0" y="2"/>
                    <a:pt x="0" y="3"/>
                    <a:pt x="1" y="4"/>
                  </a:cubicBezTo>
                  <a:cubicBezTo>
                    <a:pt x="2" y="5"/>
                    <a:pt x="2" y="4"/>
                    <a:pt x="3" y="5"/>
                  </a:cubicBezTo>
                  <a:cubicBezTo>
                    <a:pt x="3" y="6"/>
                    <a:pt x="2" y="7"/>
                    <a:pt x="3" y="7"/>
                  </a:cubicBezTo>
                  <a:cubicBezTo>
                    <a:pt x="4" y="8"/>
                    <a:pt x="4" y="7"/>
                    <a:pt x="4" y="6"/>
                  </a:cubicBezTo>
                  <a:cubicBezTo>
                    <a:pt x="5" y="5"/>
                    <a:pt x="5" y="6"/>
                    <a:pt x="6" y="5"/>
                  </a:cubicBezTo>
                  <a:cubicBezTo>
                    <a:pt x="7" y="5"/>
                    <a:pt x="7" y="4"/>
                    <a:pt x="7" y="3"/>
                  </a:cubicBezTo>
                  <a:cubicBezTo>
                    <a:pt x="6" y="2"/>
                    <a:pt x="5" y="3"/>
                    <a:pt x="5" y="2"/>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54" name="Freeform 53"/>
            <p:cNvSpPr>
              <a:spLocks/>
            </p:cNvSpPr>
            <p:nvPr/>
          </p:nvSpPr>
          <p:spPr bwMode="gray">
            <a:xfrm>
              <a:off x="9177338" y="798513"/>
              <a:ext cx="15875" cy="9525"/>
            </a:xfrm>
            <a:custGeom>
              <a:avLst/>
              <a:gdLst>
                <a:gd name="T0" fmla="*/ 1 w 5"/>
                <a:gd name="T1" fmla="*/ 3 h 3"/>
                <a:gd name="T2" fmla="*/ 3 w 5"/>
                <a:gd name="T3" fmla="*/ 3 h 3"/>
                <a:gd name="T4" fmla="*/ 5 w 5"/>
                <a:gd name="T5" fmla="*/ 2 h 3"/>
                <a:gd name="T6" fmla="*/ 1 w 5"/>
                <a:gd name="T7" fmla="*/ 3 h 3"/>
              </a:gdLst>
              <a:ahLst/>
              <a:cxnLst>
                <a:cxn ang="0">
                  <a:pos x="T0" y="T1"/>
                </a:cxn>
                <a:cxn ang="0">
                  <a:pos x="T2" y="T3"/>
                </a:cxn>
                <a:cxn ang="0">
                  <a:pos x="T4" y="T5"/>
                </a:cxn>
                <a:cxn ang="0">
                  <a:pos x="T6" y="T7"/>
                </a:cxn>
              </a:cxnLst>
              <a:rect l="0" t="0" r="r" b="b"/>
              <a:pathLst>
                <a:path w="5" h="3">
                  <a:moveTo>
                    <a:pt x="1" y="3"/>
                  </a:moveTo>
                  <a:cubicBezTo>
                    <a:pt x="2" y="3"/>
                    <a:pt x="3" y="3"/>
                    <a:pt x="3" y="3"/>
                  </a:cubicBezTo>
                  <a:cubicBezTo>
                    <a:pt x="4" y="2"/>
                    <a:pt x="5" y="2"/>
                    <a:pt x="5" y="2"/>
                  </a:cubicBezTo>
                  <a:cubicBezTo>
                    <a:pt x="5" y="0"/>
                    <a:pt x="0" y="1"/>
                    <a:pt x="1" y="3"/>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55" name="Freeform 54"/>
            <p:cNvSpPr>
              <a:spLocks/>
            </p:cNvSpPr>
            <p:nvPr/>
          </p:nvSpPr>
          <p:spPr bwMode="gray">
            <a:xfrm>
              <a:off x="9193213" y="1000125"/>
              <a:ext cx="28575" cy="19050"/>
            </a:xfrm>
            <a:custGeom>
              <a:avLst/>
              <a:gdLst>
                <a:gd name="T0" fmla="*/ 4 w 9"/>
                <a:gd name="T1" fmla="*/ 4 h 6"/>
                <a:gd name="T2" fmla="*/ 8 w 9"/>
                <a:gd name="T3" fmla="*/ 2 h 6"/>
                <a:gd name="T4" fmla="*/ 6 w 9"/>
                <a:gd name="T5" fmla="*/ 2 h 6"/>
                <a:gd name="T6" fmla="*/ 4 w 9"/>
                <a:gd name="T7" fmla="*/ 3 h 6"/>
                <a:gd name="T8" fmla="*/ 2 w 9"/>
                <a:gd name="T9" fmla="*/ 4 h 6"/>
                <a:gd name="T10" fmla="*/ 1 w 9"/>
                <a:gd name="T11" fmla="*/ 6 h 6"/>
                <a:gd name="T12" fmla="*/ 4 w 9"/>
                <a:gd name="T13" fmla="*/ 4 h 6"/>
              </a:gdLst>
              <a:ahLst/>
              <a:cxnLst>
                <a:cxn ang="0">
                  <a:pos x="T0" y="T1"/>
                </a:cxn>
                <a:cxn ang="0">
                  <a:pos x="T2" y="T3"/>
                </a:cxn>
                <a:cxn ang="0">
                  <a:pos x="T4" y="T5"/>
                </a:cxn>
                <a:cxn ang="0">
                  <a:pos x="T6" y="T7"/>
                </a:cxn>
                <a:cxn ang="0">
                  <a:pos x="T8" y="T9"/>
                </a:cxn>
                <a:cxn ang="0">
                  <a:pos x="T10" y="T11"/>
                </a:cxn>
                <a:cxn ang="0">
                  <a:pos x="T12" y="T13"/>
                </a:cxn>
              </a:cxnLst>
              <a:rect l="0" t="0" r="r" b="b"/>
              <a:pathLst>
                <a:path w="9" h="6">
                  <a:moveTo>
                    <a:pt x="4" y="4"/>
                  </a:moveTo>
                  <a:cubicBezTo>
                    <a:pt x="5" y="3"/>
                    <a:pt x="7" y="3"/>
                    <a:pt x="8" y="2"/>
                  </a:cubicBezTo>
                  <a:cubicBezTo>
                    <a:pt x="9" y="0"/>
                    <a:pt x="6" y="2"/>
                    <a:pt x="6" y="2"/>
                  </a:cubicBezTo>
                  <a:cubicBezTo>
                    <a:pt x="5" y="2"/>
                    <a:pt x="5" y="2"/>
                    <a:pt x="4" y="3"/>
                  </a:cubicBezTo>
                  <a:cubicBezTo>
                    <a:pt x="3" y="3"/>
                    <a:pt x="2" y="4"/>
                    <a:pt x="2" y="4"/>
                  </a:cubicBezTo>
                  <a:cubicBezTo>
                    <a:pt x="1" y="4"/>
                    <a:pt x="0" y="5"/>
                    <a:pt x="1" y="6"/>
                  </a:cubicBezTo>
                  <a:cubicBezTo>
                    <a:pt x="2" y="6"/>
                    <a:pt x="3" y="5"/>
                    <a:pt x="4" y="4"/>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56" name="Freeform 55"/>
            <p:cNvSpPr>
              <a:spLocks/>
            </p:cNvSpPr>
            <p:nvPr/>
          </p:nvSpPr>
          <p:spPr bwMode="gray">
            <a:xfrm>
              <a:off x="9259888" y="1050925"/>
              <a:ext cx="9525" cy="12700"/>
            </a:xfrm>
            <a:custGeom>
              <a:avLst/>
              <a:gdLst>
                <a:gd name="T0" fmla="*/ 1 w 3"/>
                <a:gd name="T1" fmla="*/ 0 h 4"/>
                <a:gd name="T2" fmla="*/ 0 w 3"/>
                <a:gd name="T3" fmla="*/ 1 h 4"/>
                <a:gd name="T4" fmla="*/ 1 w 3"/>
                <a:gd name="T5" fmla="*/ 2 h 4"/>
                <a:gd name="T6" fmla="*/ 2 w 3"/>
                <a:gd name="T7" fmla="*/ 3 h 4"/>
                <a:gd name="T8" fmla="*/ 1 w 3"/>
                <a:gd name="T9" fmla="*/ 1 h 4"/>
                <a:gd name="T10" fmla="*/ 1 w 3"/>
                <a:gd name="T11" fmla="*/ 0 h 4"/>
              </a:gdLst>
              <a:ahLst/>
              <a:cxnLst>
                <a:cxn ang="0">
                  <a:pos x="T0" y="T1"/>
                </a:cxn>
                <a:cxn ang="0">
                  <a:pos x="T2" y="T3"/>
                </a:cxn>
                <a:cxn ang="0">
                  <a:pos x="T4" y="T5"/>
                </a:cxn>
                <a:cxn ang="0">
                  <a:pos x="T6" y="T7"/>
                </a:cxn>
                <a:cxn ang="0">
                  <a:pos x="T8" y="T9"/>
                </a:cxn>
                <a:cxn ang="0">
                  <a:pos x="T10" y="T11"/>
                </a:cxn>
              </a:cxnLst>
              <a:rect l="0" t="0" r="r" b="b"/>
              <a:pathLst>
                <a:path w="3" h="4">
                  <a:moveTo>
                    <a:pt x="1" y="0"/>
                  </a:moveTo>
                  <a:cubicBezTo>
                    <a:pt x="1" y="0"/>
                    <a:pt x="0" y="0"/>
                    <a:pt x="0" y="1"/>
                  </a:cubicBezTo>
                  <a:cubicBezTo>
                    <a:pt x="0" y="1"/>
                    <a:pt x="0" y="2"/>
                    <a:pt x="1" y="2"/>
                  </a:cubicBezTo>
                  <a:cubicBezTo>
                    <a:pt x="1" y="3"/>
                    <a:pt x="1" y="4"/>
                    <a:pt x="2" y="3"/>
                  </a:cubicBezTo>
                  <a:cubicBezTo>
                    <a:pt x="3" y="3"/>
                    <a:pt x="2" y="2"/>
                    <a:pt x="1" y="1"/>
                  </a:cubicBezTo>
                  <a:cubicBezTo>
                    <a:pt x="1" y="1"/>
                    <a:pt x="1" y="0"/>
                    <a:pt x="1" y="0"/>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57" name="Freeform 56"/>
            <p:cNvSpPr>
              <a:spLocks/>
            </p:cNvSpPr>
            <p:nvPr/>
          </p:nvSpPr>
          <p:spPr bwMode="gray">
            <a:xfrm>
              <a:off x="9272588" y="1149350"/>
              <a:ext cx="12700" cy="31750"/>
            </a:xfrm>
            <a:custGeom>
              <a:avLst/>
              <a:gdLst>
                <a:gd name="T0" fmla="*/ 2 w 4"/>
                <a:gd name="T1" fmla="*/ 0 h 10"/>
                <a:gd name="T2" fmla="*/ 0 w 4"/>
                <a:gd name="T3" fmla="*/ 4 h 10"/>
                <a:gd name="T4" fmla="*/ 0 w 4"/>
                <a:gd name="T5" fmla="*/ 6 h 10"/>
                <a:gd name="T6" fmla="*/ 1 w 4"/>
                <a:gd name="T7" fmla="*/ 10 h 10"/>
                <a:gd name="T8" fmla="*/ 2 w 4"/>
                <a:gd name="T9" fmla="*/ 6 h 10"/>
                <a:gd name="T10" fmla="*/ 3 w 4"/>
                <a:gd name="T11" fmla="*/ 2 h 10"/>
                <a:gd name="T12" fmla="*/ 2 w 4"/>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4" h="10">
                  <a:moveTo>
                    <a:pt x="2" y="0"/>
                  </a:moveTo>
                  <a:cubicBezTo>
                    <a:pt x="1" y="0"/>
                    <a:pt x="1" y="2"/>
                    <a:pt x="0" y="4"/>
                  </a:cubicBezTo>
                  <a:cubicBezTo>
                    <a:pt x="0" y="4"/>
                    <a:pt x="0" y="5"/>
                    <a:pt x="0" y="6"/>
                  </a:cubicBezTo>
                  <a:cubicBezTo>
                    <a:pt x="0" y="7"/>
                    <a:pt x="0" y="10"/>
                    <a:pt x="1" y="10"/>
                  </a:cubicBezTo>
                  <a:cubicBezTo>
                    <a:pt x="3" y="10"/>
                    <a:pt x="2" y="6"/>
                    <a:pt x="2" y="6"/>
                  </a:cubicBezTo>
                  <a:cubicBezTo>
                    <a:pt x="1" y="4"/>
                    <a:pt x="1" y="3"/>
                    <a:pt x="3" y="2"/>
                  </a:cubicBezTo>
                  <a:cubicBezTo>
                    <a:pt x="3" y="1"/>
                    <a:pt x="4" y="0"/>
                    <a:pt x="2" y="0"/>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58" name="Freeform 57"/>
            <p:cNvSpPr>
              <a:spLocks/>
            </p:cNvSpPr>
            <p:nvPr/>
          </p:nvSpPr>
          <p:spPr bwMode="gray">
            <a:xfrm>
              <a:off x="9183688" y="923925"/>
              <a:ext cx="25400" cy="41275"/>
            </a:xfrm>
            <a:custGeom>
              <a:avLst/>
              <a:gdLst>
                <a:gd name="T0" fmla="*/ 1 w 8"/>
                <a:gd name="T1" fmla="*/ 10 h 13"/>
                <a:gd name="T2" fmla="*/ 2 w 8"/>
                <a:gd name="T3" fmla="*/ 11 h 13"/>
                <a:gd name="T4" fmla="*/ 4 w 8"/>
                <a:gd name="T5" fmla="*/ 13 h 13"/>
                <a:gd name="T6" fmla="*/ 6 w 8"/>
                <a:gd name="T7" fmla="*/ 9 h 13"/>
                <a:gd name="T8" fmla="*/ 8 w 8"/>
                <a:gd name="T9" fmla="*/ 6 h 13"/>
                <a:gd name="T10" fmla="*/ 6 w 8"/>
                <a:gd name="T11" fmla="*/ 4 h 13"/>
                <a:gd name="T12" fmla="*/ 6 w 8"/>
                <a:gd name="T13" fmla="*/ 2 h 13"/>
                <a:gd name="T14" fmla="*/ 3 w 8"/>
                <a:gd name="T15" fmla="*/ 0 h 13"/>
                <a:gd name="T16" fmla="*/ 1 w 8"/>
                <a:gd name="T17" fmla="*/ 5 h 13"/>
                <a:gd name="T18" fmla="*/ 1 w 8"/>
                <a:gd name="T19" fmla="*/ 1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13">
                  <a:moveTo>
                    <a:pt x="1" y="10"/>
                  </a:moveTo>
                  <a:cubicBezTo>
                    <a:pt x="2" y="10"/>
                    <a:pt x="2" y="11"/>
                    <a:pt x="2" y="11"/>
                  </a:cubicBezTo>
                  <a:cubicBezTo>
                    <a:pt x="3" y="12"/>
                    <a:pt x="3" y="13"/>
                    <a:pt x="4" y="13"/>
                  </a:cubicBezTo>
                  <a:cubicBezTo>
                    <a:pt x="6" y="13"/>
                    <a:pt x="5" y="10"/>
                    <a:pt x="6" y="9"/>
                  </a:cubicBezTo>
                  <a:cubicBezTo>
                    <a:pt x="7" y="8"/>
                    <a:pt x="8" y="8"/>
                    <a:pt x="8" y="6"/>
                  </a:cubicBezTo>
                  <a:cubicBezTo>
                    <a:pt x="7" y="5"/>
                    <a:pt x="6" y="5"/>
                    <a:pt x="6" y="4"/>
                  </a:cubicBezTo>
                  <a:cubicBezTo>
                    <a:pt x="6" y="3"/>
                    <a:pt x="7" y="2"/>
                    <a:pt x="6" y="2"/>
                  </a:cubicBezTo>
                  <a:cubicBezTo>
                    <a:pt x="6" y="1"/>
                    <a:pt x="4" y="0"/>
                    <a:pt x="3" y="0"/>
                  </a:cubicBezTo>
                  <a:cubicBezTo>
                    <a:pt x="1" y="1"/>
                    <a:pt x="1" y="4"/>
                    <a:pt x="1" y="5"/>
                  </a:cubicBezTo>
                  <a:cubicBezTo>
                    <a:pt x="1" y="7"/>
                    <a:pt x="0" y="9"/>
                    <a:pt x="1" y="10"/>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59" name="Freeform 58"/>
            <p:cNvSpPr>
              <a:spLocks/>
            </p:cNvSpPr>
            <p:nvPr/>
          </p:nvSpPr>
          <p:spPr bwMode="gray">
            <a:xfrm>
              <a:off x="9017000" y="990600"/>
              <a:ext cx="12700" cy="12700"/>
            </a:xfrm>
            <a:custGeom>
              <a:avLst/>
              <a:gdLst>
                <a:gd name="T0" fmla="*/ 3 w 4"/>
                <a:gd name="T1" fmla="*/ 1 h 4"/>
                <a:gd name="T2" fmla="*/ 2 w 4"/>
                <a:gd name="T3" fmla="*/ 1 h 4"/>
                <a:gd name="T4" fmla="*/ 1 w 4"/>
                <a:gd name="T5" fmla="*/ 2 h 4"/>
                <a:gd name="T6" fmla="*/ 2 w 4"/>
                <a:gd name="T7" fmla="*/ 4 h 4"/>
                <a:gd name="T8" fmla="*/ 3 w 4"/>
                <a:gd name="T9" fmla="*/ 3 h 4"/>
                <a:gd name="T10" fmla="*/ 3 w 4"/>
                <a:gd name="T11" fmla="*/ 1 h 4"/>
              </a:gdLst>
              <a:ahLst/>
              <a:cxnLst>
                <a:cxn ang="0">
                  <a:pos x="T0" y="T1"/>
                </a:cxn>
                <a:cxn ang="0">
                  <a:pos x="T2" y="T3"/>
                </a:cxn>
                <a:cxn ang="0">
                  <a:pos x="T4" y="T5"/>
                </a:cxn>
                <a:cxn ang="0">
                  <a:pos x="T6" y="T7"/>
                </a:cxn>
                <a:cxn ang="0">
                  <a:pos x="T8" y="T9"/>
                </a:cxn>
                <a:cxn ang="0">
                  <a:pos x="T10" y="T11"/>
                </a:cxn>
              </a:cxnLst>
              <a:rect l="0" t="0" r="r" b="b"/>
              <a:pathLst>
                <a:path w="4" h="4">
                  <a:moveTo>
                    <a:pt x="3" y="1"/>
                  </a:moveTo>
                  <a:cubicBezTo>
                    <a:pt x="3" y="1"/>
                    <a:pt x="3" y="1"/>
                    <a:pt x="2" y="1"/>
                  </a:cubicBezTo>
                  <a:cubicBezTo>
                    <a:pt x="2" y="0"/>
                    <a:pt x="0" y="1"/>
                    <a:pt x="1" y="2"/>
                  </a:cubicBezTo>
                  <a:cubicBezTo>
                    <a:pt x="1" y="3"/>
                    <a:pt x="2" y="4"/>
                    <a:pt x="2" y="4"/>
                  </a:cubicBezTo>
                  <a:cubicBezTo>
                    <a:pt x="3" y="4"/>
                    <a:pt x="3" y="4"/>
                    <a:pt x="3" y="3"/>
                  </a:cubicBezTo>
                  <a:cubicBezTo>
                    <a:pt x="4" y="3"/>
                    <a:pt x="4" y="2"/>
                    <a:pt x="3" y="1"/>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60" name="Freeform 59"/>
            <p:cNvSpPr>
              <a:spLocks/>
            </p:cNvSpPr>
            <p:nvPr/>
          </p:nvSpPr>
          <p:spPr bwMode="gray">
            <a:xfrm>
              <a:off x="9105900" y="1050925"/>
              <a:ext cx="6350" cy="12700"/>
            </a:xfrm>
            <a:custGeom>
              <a:avLst/>
              <a:gdLst>
                <a:gd name="T0" fmla="*/ 0 w 2"/>
                <a:gd name="T1" fmla="*/ 0 h 4"/>
                <a:gd name="T2" fmla="*/ 0 w 2"/>
                <a:gd name="T3" fmla="*/ 2 h 4"/>
                <a:gd name="T4" fmla="*/ 0 w 2"/>
                <a:gd name="T5" fmla="*/ 3 h 4"/>
                <a:gd name="T6" fmla="*/ 1 w 2"/>
                <a:gd name="T7" fmla="*/ 4 h 4"/>
                <a:gd name="T8" fmla="*/ 1 w 2"/>
                <a:gd name="T9" fmla="*/ 2 h 4"/>
                <a:gd name="T10" fmla="*/ 0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0" y="0"/>
                  </a:moveTo>
                  <a:cubicBezTo>
                    <a:pt x="0" y="0"/>
                    <a:pt x="0" y="1"/>
                    <a:pt x="0" y="2"/>
                  </a:cubicBezTo>
                  <a:cubicBezTo>
                    <a:pt x="0" y="2"/>
                    <a:pt x="0" y="3"/>
                    <a:pt x="0" y="3"/>
                  </a:cubicBezTo>
                  <a:cubicBezTo>
                    <a:pt x="1" y="4"/>
                    <a:pt x="1" y="4"/>
                    <a:pt x="1" y="4"/>
                  </a:cubicBezTo>
                  <a:cubicBezTo>
                    <a:pt x="2" y="3"/>
                    <a:pt x="1" y="3"/>
                    <a:pt x="1" y="2"/>
                  </a:cubicBezTo>
                  <a:cubicBezTo>
                    <a:pt x="1" y="2"/>
                    <a:pt x="1" y="0"/>
                    <a:pt x="0" y="0"/>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61" name="Freeform 60"/>
            <p:cNvSpPr>
              <a:spLocks/>
            </p:cNvSpPr>
            <p:nvPr/>
          </p:nvSpPr>
          <p:spPr bwMode="gray">
            <a:xfrm>
              <a:off x="9118600" y="1019175"/>
              <a:ext cx="6350" cy="6350"/>
            </a:xfrm>
            <a:custGeom>
              <a:avLst/>
              <a:gdLst>
                <a:gd name="T0" fmla="*/ 1 w 2"/>
                <a:gd name="T1" fmla="*/ 2 h 2"/>
                <a:gd name="T2" fmla="*/ 1 w 2"/>
                <a:gd name="T3" fmla="*/ 0 h 2"/>
                <a:gd name="T4" fmla="*/ 1 w 2"/>
                <a:gd name="T5" fmla="*/ 2 h 2"/>
              </a:gdLst>
              <a:ahLst/>
              <a:cxnLst>
                <a:cxn ang="0">
                  <a:pos x="T0" y="T1"/>
                </a:cxn>
                <a:cxn ang="0">
                  <a:pos x="T2" y="T3"/>
                </a:cxn>
                <a:cxn ang="0">
                  <a:pos x="T4" y="T5"/>
                </a:cxn>
              </a:cxnLst>
              <a:rect l="0" t="0" r="r" b="b"/>
              <a:pathLst>
                <a:path w="2" h="2">
                  <a:moveTo>
                    <a:pt x="1" y="2"/>
                  </a:moveTo>
                  <a:cubicBezTo>
                    <a:pt x="2" y="1"/>
                    <a:pt x="2" y="0"/>
                    <a:pt x="1" y="0"/>
                  </a:cubicBezTo>
                  <a:cubicBezTo>
                    <a:pt x="0" y="1"/>
                    <a:pt x="0" y="2"/>
                    <a:pt x="1" y="2"/>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62" name="Freeform 61"/>
            <p:cNvSpPr>
              <a:spLocks/>
            </p:cNvSpPr>
            <p:nvPr/>
          </p:nvSpPr>
          <p:spPr bwMode="gray">
            <a:xfrm>
              <a:off x="9086850" y="896938"/>
              <a:ext cx="19050" cy="17463"/>
            </a:xfrm>
            <a:custGeom>
              <a:avLst/>
              <a:gdLst>
                <a:gd name="T0" fmla="*/ 2 w 6"/>
                <a:gd name="T1" fmla="*/ 1 h 6"/>
                <a:gd name="T2" fmla="*/ 3 w 6"/>
                <a:gd name="T3" fmla="*/ 5 h 6"/>
                <a:gd name="T4" fmla="*/ 4 w 6"/>
                <a:gd name="T5" fmla="*/ 6 h 6"/>
                <a:gd name="T6" fmla="*/ 6 w 6"/>
                <a:gd name="T7" fmla="*/ 6 h 6"/>
                <a:gd name="T8" fmla="*/ 4 w 6"/>
                <a:gd name="T9" fmla="*/ 3 h 6"/>
                <a:gd name="T10" fmla="*/ 2 w 6"/>
                <a:gd name="T11" fmla="*/ 1 h 6"/>
              </a:gdLst>
              <a:ahLst/>
              <a:cxnLst>
                <a:cxn ang="0">
                  <a:pos x="T0" y="T1"/>
                </a:cxn>
                <a:cxn ang="0">
                  <a:pos x="T2" y="T3"/>
                </a:cxn>
                <a:cxn ang="0">
                  <a:pos x="T4" y="T5"/>
                </a:cxn>
                <a:cxn ang="0">
                  <a:pos x="T6" y="T7"/>
                </a:cxn>
                <a:cxn ang="0">
                  <a:pos x="T8" y="T9"/>
                </a:cxn>
                <a:cxn ang="0">
                  <a:pos x="T10" y="T11"/>
                </a:cxn>
              </a:cxnLst>
              <a:rect l="0" t="0" r="r" b="b"/>
              <a:pathLst>
                <a:path w="6" h="6">
                  <a:moveTo>
                    <a:pt x="2" y="1"/>
                  </a:moveTo>
                  <a:cubicBezTo>
                    <a:pt x="0" y="2"/>
                    <a:pt x="3" y="4"/>
                    <a:pt x="3" y="5"/>
                  </a:cubicBezTo>
                  <a:cubicBezTo>
                    <a:pt x="4" y="5"/>
                    <a:pt x="4" y="6"/>
                    <a:pt x="4" y="6"/>
                  </a:cubicBezTo>
                  <a:cubicBezTo>
                    <a:pt x="4" y="6"/>
                    <a:pt x="6" y="6"/>
                    <a:pt x="6" y="6"/>
                  </a:cubicBezTo>
                  <a:cubicBezTo>
                    <a:pt x="6" y="6"/>
                    <a:pt x="4" y="4"/>
                    <a:pt x="4" y="3"/>
                  </a:cubicBezTo>
                  <a:cubicBezTo>
                    <a:pt x="4" y="3"/>
                    <a:pt x="4" y="0"/>
                    <a:pt x="2" y="1"/>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63" name="Freeform 62"/>
            <p:cNvSpPr>
              <a:spLocks/>
            </p:cNvSpPr>
            <p:nvPr/>
          </p:nvSpPr>
          <p:spPr bwMode="gray">
            <a:xfrm>
              <a:off x="9186863" y="865188"/>
              <a:ext cx="53975" cy="34925"/>
            </a:xfrm>
            <a:custGeom>
              <a:avLst/>
              <a:gdLst>
                <a:gd name="T0" fmla="*/ 14 w 17"/>
                <a:gd name="T1" fmla="*/ 8 h 11"/>
                <a:gd name="T2" fmla="*/ 16 w 17"/>
                <a:gd name="T3" fmla="*/ 10 h 11"/>
                <a:gd name="T4" fmla="*/ 15 w 17"/>
                <a:gd name="T5" fmla="*/ 6 h 11"/>
                <a:gd name="T6" fmla="*/ 14 w 17"/>
                <a:gd name="T7" fmla="*/ 5 h 11"/>
                <a:gd name="T8" fmla="*/ 12 w 17"/>
                <a:gd name="T9" fmla="*/ 4 h 11"/>
                <a:gd name="T10" fmla="*/ 10 w 17"/>
                <a:gd name="T11" fmla="*/ 0 h 11"/>
                <a:gd name="T12" fmla="*/ 6 w 17"/>
                <a:gd name="T13" fmla="*/ 1 h 11"/>
                <a:gd name="T14" fmla="*/ 4 w 17"/>
                <a:gd name="T15" fmla="*/ 2 h 11"/>
                <a:gd name="T16" fmla="*/ 1 w 17"/>
                <a:gd name="T17" fmla="*/ 2 h 11"/>
                <a:gd name="T18" fmla="*/ 0 w 17"/>
                <a:gd name="T19" fmla="*/ 4 h 11"/>
                <a:gd name="T20" fmla="*/ 2 w 17"/>
                <a:gd name="T21" fmla="*/ 4 h 11"/>
                <a:gd name="T22" fmla="*/ 7 w 17"/>
                <a:gd name="T23" fmla="*/ 6 h 11"/>
                <a:gd name="T24" fmla="*/ 6 w 17"/>
                <a:gd name="T25" fmla="*/ 8 h 11"/>
                <a:gd name="T26" fmla="*/ 7 w 17"/>
                <a:gd name="T27" fmla="*/ 9 h 11"/>
                <a:gd name="T28" fmla="*/ 8 w 17"/>
                <a:gd name="T29" fmla="*/ 10 h 11"/>
                <a:gd name="T30" fmla="*/ 10 w 17"/>
                <a:gd name="T31" fmla="*/ 10 h 11"/>
                <a:gd name="T32" fmla="*/ 11 w 17"/>
                <a:gd name="T33" fmla="*/ 11 h 11"/>
                <a:gd name="T34" fmla="*/ 14 w 17"/>
                <a:gd name="T35" fmla="*/ 11 h 11"/>
                <a:gd name="T36" fmla="*/ 13 w 17"/>
                <a:gd name="T37" fmla="*/ 8 h 11"/>
                <a:gd name="T38" fmla="*/ 14 w 17"/>
                <a:gd name="T39" fmla="*/ 8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 h="11">
                  <a:moveTo>
                    <a:pt x="14" y="8"/>
                  </a:moveTo>
                  <a:cubicBezTo>
                    <a:pt x="15" y="8"/>
                    <a:pt x="15" y="10"/>
                    <a:pt x="16" y="10"/>
                  </a:cubicBezTo>
                  <a:cubicBezTo>
                    <a:pt x="17" y="9"/>
                    <a:pt x="16" y="7"/>
                    <a:pt x="15" y="6"/>
                  </a:cubicBezTo>
                  <a:cubicBezTo>
                    <a:pt x="14" y="6"/>
                    <a:pt x="14" y="5"/>
                    <a:pt x="14" y="5"/>
                  </a:cubicBezTo>
                  <a:cubicBezTo>
                    <a:pt x="13" y="4"/>
                    <a:pt x="12" y="4"/>
                    <a:pt x="12" y="4"/>
                  </a:cubicBezTo>
                  <a:cubicBezTo>
                    <a:pt x="11" y="3"/>
                    <a:pt x="12" y="1"/>
                    <a:pt x="10" y="0"/>
                  </a:cubicBezTo>
                  <a:cubicBezTo>
                    <a:pt x="8" y="0"/>
                    <a:pt x="7" y="1"/>
                    <a:pt x="6" y="1"/>
                  </a:cubicBezTo>
                  <a:cubicBezTo>
                    <a:pt x="5" y="1"/>
                    <a:pt x="5" y="2"/>
                    <a:pt x="4" y="2"/>
                  </a:cubicBezTo>
                  <a:cubicBezTo>
                    <a:pt x="2" y="3"/>
                    <a:pt x="2" y="2"/>
                    <a:pt x="1" y="2"/>
                  </a:cubicBezTo>
                  <a:cubicBezTo>
                    <a:pt x="0" y="2"/>
                    <a:pt x="0" y="3"/>
                    <a:pt x="0" y="4"/>
                  </a:cubicBezTo>
                  <a:cubicBezTo>
                    <a:pt x="1" y="4"/>
                    <a:pt x="1" y="4"/>
                    <a:pt x="2" y="4"/>
                  </a:cubicBezTo>
                  <a:cubicBezTo>
                    <a:pt x="3" y="4"/>
                    <a:pt x="6" y="5"/>
                    <a:pt x="7" y="6"/>
                  </a:cubicBezTo>
                  <a:cubicBezTo>
                    <a:pt x="9" y="7"/>
                    <a:pt x="4" y="7"/>
                    <a:pt x="6" y="8"/>
                  </a:cubicBezTo>
                  <a:cubicBezTo>
                    <a:pt x="6" y="9"/>
                    <a:pt x="7" y="9"/>
                    <a:pt x="7" y="9"/>
                  </a:cubicBezTo>
                  <a:cubicBezTo>
                    <a:pt x="7" y="9"/>
                    <a:pt x="7" y="9"/>
                    <a:pt x="8" y="10"/>
                  </a:cubicBezTo>
                  <a:cubicBezTo>
                    <a:pt x="8" y="10"/>
                    <a:pt x="9" y="10"/>
                    <a:pt x="10" y="10"/>
                  </a:cubicBezTo>
                  <a:cubicBezTo>
                    <a:pt x="10" y="10"/>
                    <a:pt x="11" y="11"/>
                    <a:pt x="11" y="11"/>
                  </a:cubicBezTo>
                  <a:cubicBezTo>
                    <a:pt x="12" y="11"/>
                    <a:pt x="13" y="11"/>
                    <a:pt x="14" y="11"/>
                  </a:cubicBezTo>
                  <a:cubicBezTo>
                    <a:pt x="16" y="11"/>
                    <a:pt x="13" y="9"/>
                    <a:pt x="13" y="8"/>
                  </a:cubicBezTo>
                  <a:cubicBezTo>
                    <a:pt x="12" y="7"/>
                    <a:pt x="14" y="8"/>
                    <a:pt x="14" y="8"/>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64" name="Freeform 63"/>
            <p:cNvSpPr>
              <a:spLocks/>
            </p:cNvSpPr>
            <p:nvPr/>
          </p:nvSpPr>
          <p:spPr bwMode="gray">
            <a:xfrm>
              <a:off x="9020175" y="1158875"/>
              <a:ext cx="201613" cy="63500"/>
            </a:xfrm>
            <a:custGeom>
              <a:avLst/>
              <a:gdLst>
                <a:gd name="T0" fmla="*/ 7 w 64"/>
                <a:gd name="T1" fmla="*/ 10 h 20"/>
                <a:gd name="T2" fmla="*/ 11 w 64"/>
                <a:gd name="T3" fmla="*/ 12 h 20"/>
                <a:gd name="T4" fmla="*/ 17 w 64"/>
                <a:gd name="T5" fmla="*/ 12 h 20"/>
                <a:gd name="T6" fmla="*/ 21 w 64"/>
                <a:gd name="T7" fmla="*/ 14 h 20"/>
                <a:gd name="T8" fmla="*/ 26 w 64"/>
                <a:gd name="T9" fmla="*/ 15 h 20"/>
                <a:gd name="T10" fmla="*/ 28 w 64"/>
                <a:gd name="T11" fmla="*/ 16 h 20"/>
                <a:gd name="T12" fmla="*/ 30 w 64"/>
                <a:gd name="T13" fmla="*/ 17 h 20"/>
                <a:gd name="T14" fmla="*/ 28 w 64"/>
                <a:gd name="T15" fmla="*/ 19 h 20"/>
                <a:gd name="T16" fmla="*/ 30 w 64"/>
                <a:gd name="T17" fmla="*/ 19 h 20"/>
                <a:gd name="T18" fmla="*/ 36 w 64"/>
                <a:gd name="T19" fmla="*/ 18 h 20"/>
                <a:gd name="T20" fmla="*/ 39 w 64"/>
                <a:gd name="T21" fmla="*/ 19 h 20"/>
                <a:gd name="T22" fmla="*/ 41 w 64"/>
                <a:gd name="T23" fmla="*/ 17 h 20"/>
                <a:gd name="T24" fmla="*/ 47 w 64"/>
                <a:gd name="T25" fmla="*/ 17 h 20"/>
                <a:gd name="T26" fmla="*/ 53 w 64"/>
                <a:gd name="T27" fmla="*/ 17 h 20"/>
                <a:gd name="T28" fmla="*/ 58 w 64"/>
                <a:gd name="T29" fmla="*/ 16 h 20"/>
                <a:gd name="T30" fmla="*/ 61 w 64"/>
                <a:gd name="T31" fmla="*/ 16 h 20"/>
                <a:gd name="T32" fmla="*/ 61 w 64"/>
                <a:gd name="T33" fmla="*/ 14 h 20"/>
                <a:gd name="T34" fmla="*/ 62 w 64"/>
                <a:gd name="T35" fmla="*/ 10 h 20"/>
                <a:gd name="T36" fmla="*/ 62 w 64"/>
                <a:gd name="T37" fmla="*/ 10 h 20"/>
                <a:gd name="T38" fmla="*/ 61 w 64"/>
                <a:gd name="T39" fmla="*/ 11 h 20"/>
                <a:gd name="T40" fmla="*/ 59 w 64"/>
                <a:gd name="T41" fmla="*/ 12 h 20"/>
                <a:gd name="T42" fmla="*/ 56 w 64"/>
                <a:gd name="T43" fmla="*/ 12 h 20"/>
                <a:gd name="T44" fmla="*/ 54 w 64"/>
                <a:gd name="T45" fmla="*/ 14 h 20"/>
                <a:gd name="T46" fmla="*/ 50 w 64"/>
                <a:gd name="T47" fmla="*/ 12 h 20"/>
                <a:gd name="T48" fmla="*/ 51 w 64"/>
                <a:gd name="T49" fmla="*/ 9 h 20"/>
                <a:gd name="T50" fmla="*/ 48 w 64"/>
                <a:gd name="T51" fmla="*/ 9 h 20"/>
                <a:gd name="T52" fmla="*/ 46 w 64"/>
                <a:gd name="T53" fmla="*/ 10 h 20"/>
                <a:gd name="T54" fmla="*/ 44 w 64"/>
                <a:gd name="T55" fmla="*/ 10 h 20"/>
                <a:gd name="T56" fmla="*/ 40 w 64"/>
                <a:gd name="T57" fmla="*/ 9 h 20"/>
                <a:gd name="T58" fmla="*/ 34 w 64"/>
                <a:gd name="T59" fmla="*/ 8 h 20"/>
                <a:gd name="T60" fmla="*/ 25 w 64"/>
                <a:gd name="T61" fmla="*/ 9 h 20"/>
                <a:gd name="T62" fmla="*/ 20 w 64"/>
                <a:gd name="T63" fmla="*/ 8 h 20"/>
                <a:gd name="T64" fmla="*/ 17 w 64"/>
                <a:gd name="T65" fmla="*/ 5 h 20"/>
                <a:gd name="T66" fmla="*/ 15 w 64"/>
                <a:gd name="T67" fmla="*/ 5 h 20"/>
                <a:gd name="T68" fmla="*/ 17 w 64"/>
                <a:gd name="T69" fmla="*/ 4 h 20"/>
                <a:gd name="T70" fmla="*/ 15 w 64"/>
                <a:gd name="T71" fmla="*/ 2 h 20"/>
                <a:gd name="T72" fmla="*/ 11 w 64"/>
                <a:gd name="T73" fmla="*/ 4 h 20"/>
                <a:gd name="T74" fmla="*/ 8 w 64"/>
                <a:gd name="T75" fmla="*/ 3 h 20"/>
                <a:gd name="T76" fmla="*/ 7 w 64"/>
                <a:gd name="T77" fmla="*/ 1 h 20"/>
                <a:gd name="T78" fmla="*/ 6 w 64"/>
                <a:gd name="T79" fmla="*/ 2 h 20"/>
                <a:gd name="T80" fmla="*/ 3 w 64"/>
                <a:gd name="T81" fmla="*/ 6 h 20"/>
                <a:gd name="T82" fmla="*/ 1 w 64"/>
                <a:gd name="T83" fmla="*/ 10 h 20"/>
                <a:gd name="T84" fmla="*/ 7 w 64"/>
                <a:gd name="T85"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4" h="20">
                  <a:moveTo>
                    <a:pt x="7" y="10"/>
                  </a:moveTo>
                  <a:cubicBezTo>
                    <a:pt x="8" y="10"/>
                    <a:pt x="9" y="12"/>
                    <a:pt x="11" y="12"/>
                  </a:cubicBezTo>
                  <a:cubicBezTo>
                    <a:pt x="13" y="12"/>
                    <a:pt x="15" y="12"/>
                    <a:pt x="17" y="12"/>
                  </a:cubicBezTo>
                  <a:cubicBezTo>
                    <a:pt x="19" y="13"/>
                    <a:pt x="20" y="14"/>
                    <a:pt x="21" y="14"/>
                  </a:cubicBezTo>
                  <a:cubicBezTo>
                    <a:pt x="23" y="14"/>
                    <a:pt x="25" y="14"/>
                    <a:pt x="26" y="15"/>
                  </a:cubicBezTo>
                  <a:cubicBezTo>
                    <a:pt x="27" y="16"/>
                    <a:pt x="27" y="16"/>
                    <a:pt x="28" y="16"/>
                  </a:cubicBezTo>
                  <a:cubicBezTo>
                    <a:pt x="29" y="16"/>
                    <a:pt x="30" y="17"/>
                    <a:pt x="30" y="17"/>
                  </a:cubicBezTo>
                  <a:cubicBezTo>
                    <a:pt x="30" y="18"/>
                    <a:pt x="28" y="19"/>
                    <a:pt x="28" y="19"/>
                  </a:cubicBezTo>
                  <a:cubicBezTo>
                    <a:pt x="28" y="20"/>
                    <a:pt x="29" y="19"/>
                    <a:pt x="30" y="19"/>
                  </a:cubicBezTo>
                  <a:cubicBezTo>
                    <a:pt x="32" y="18"/>
                    <a:pt x="34" y="18"/>
                    <a:pt x="36" y="18"/>
                  </a:cubicBezTo>
                  <a:cubicBezTo>
                    <a:pt x="37" y="18"/>
                    <a:pt x="38" y="19"/>
                    <a:pt x="39" y="19"/>
                  </a:cubicBezTo>
                  <a:cubicBezTo>
                    <a:pt x="40" y="18"/>
                    <a:pt x="41" y="18"/>
                    <a:pt x="41" y="17"/>
                  </a:cubicBezTo>
                  <a:cubicBezTo>
                    <a:pt x="43" y="16"/>
                    <a:pt x="45" y="16"/>
                    <a:pt x="47" y="17"/>
                  </a:cubicBezTo>
                  <a:cubicBezTo>
                    <a:pt x="49" y="17"/>
                    <a:pt x="51" y="17"/>
                    <a:pt x="53" y="17"/>
                  </a:cubicBezTo>
                  <a:cubicBezTo>
                    <a:pt x="55" y="17"/>
                    <a:pt x="57" y="17"/>
                    <a:pt x="58" y="16"/>
                  </a:cubicBezTo>
                  <a:cubicBezTo>
                    <a:pt x="59" y="16"/>
                    <a:pt x="60" y="16"/>
                    <a:pt x="61" y="16"/>
                  </a:cubicBezTo>
                  <a:cubicBezTo>
                    <a:pt x="61" y="15"/>
                    <a:pt x="61" y="14"/>
                    <a:pt x="61" y="14"/>
                  </a:cubicBezTo>
                  <a:cubicBezTo>
                    <a:pt x="61" y="13"/>
                    <a:pt x="64" y="11"/>
                    <a:pt x="62" y="10"/>
                  </a:cubicBezTo>
                  <a:cubicBezTo>
                    <a:pt x="62" y="10"/>
                    <a:pt x="62" y="10"/>
                    <a:pt x="62" y="10"/>
                  </a:cubicBezTo>
                  <a:cubicBezTo>
                    <a:pt x="62" y="10"/>
                    <a:pt x="61" y="11"/>
                    <a:pt x="61" y="11"/>
                  </a:cubicBezTo>
                  <a:cubicBezTo>
                    <a:pt x="60" y="11"/>
                    <a:pt x="59" y="12"/>
                    <a:pt x="59" y="12"/>
                  </a:cubicBezTo>
                  <a:cubicBezTo>
                    <a:pt x="58" y="12"/>
                    <a:pt x="57" y="12"/>
                    <a:pt x="56" y="12"/>
                  </a:cubicBezTo>
                  <a:cubicBezTo>
                    <a:pt x="55" y="13"/>
                    <a:pt x="55" y="13"/>
                    <a:pt x="54" y="14"/>
                  </a:cubicBezTo>
                  <a:cubicBezTo>
                    <a:pt x="52" y="14"/>
                    <a:pt x="50" y="13"/>
                    <a:pt x="50" y="12"/>
                  </a:cubicBezTo>
                  <a:cubicBezTo>
                    <a:pt x="50" y="11"/>
                    <a:pt x="51" y="10"/>
                    <a:pt x="51" y="9"/>
                  </a:cubicBezTo>
                  <a:cubicBezTo>
                    <a:pt x="50" y="9"/>
                    <a:pt x="49" y="9"/>
                    <a:pt x="48" y="9"/>
                  </a:cubicBezTo>
                  <a:cubicBezTo>
                    <a:pt x="47" y="9"/>
                    <a:pt x="47" y="10"/>
                    <a:pt x="46" y="10"/>
                  </a:cubicBezTo>
                  <a:cubicBezTo>
                    <a:pt x="45" y="11"/>
                    <a:pt x="45" y="10"/>
                    <a:pt x="44" y="10"/>
                  </a:cubicBezTo>
                  <a:cubicBezTo>
                    <a:pt x="43" y="9"/>
                    <a:pt x="41" y="10"/>
                    <a:pt x="40" y="9"/>
                  </a:cubicBezTo>
                  <a:cubicBezTo>
                    <a:pt x="38" y="8"/>
                    <a:pt x="36" y="8"/>
                    <a:pt x="34" y="8"/>
                  </a:cubicBezTo>
                  <a:cubicBezTo>
                    <a:pt x="31" y="8"/>
                    <a:pt x="28" y="9"/>
                    <a:pt x="25" y="9"/>
                  </a:cubicBezTo>
                  <a:cubicBezTo>
                    <a:pt x="23" y="9"/>
                    <a:pt x="21" y="9"/>
                    <a:pt x="20" y="8"/>
                  </a:cubicBezTo>
                  <a:cubicBezTo>
                    <a:pt x="19" y="8"/>
                    <a:pt x="19" y="6"/>
                    <a:pt x="17" y="5"/>
                  </a:cubicBezTo>
                  <a:cubicBezTo>
                    <a:pt x="16" y="5"/>
                    <a:pt x="15" y="6"/>
                    <a:pt x="15" y="5"/>
                  </a:cubicBezTo>
                  <a:cubicBezTo>
                    <a:pt x="15" y="4"/>
                    <a:pt x="17" y="4"/>
                    <a:pt x="17" y="4"/>
                  </a:cubicBezTo>
                  <a:cubicBezTo>
                    <a:pt x="17" y="3"/>
                    <a:pt x="15" y="2"/>
                    <a:pt x="15" y="2"/>
                  </a:cubicBezTo>
                  <a:cubicBezTo>
                    <a:pt x="13" y="2"/>
                    <a:pt x="12" y="3"/>
                    <a:pt x="11" y="4"/>
                  </a:cubicBezTo>
                  <a:cubicBezTo>
                    <a:pt x="10" y="4"/>
                    <a:pt x="9" y="4"/>
                    <a:pt x="8" y="3"/>
                  </a:cubicBezTo>
                  <a:cubicBezTo>
                    <a:pt x="7" y="3"/>
                    <a:pt x="8" y="2"/>
                    <a:pt x="7" y="1"/>
                  </a:cubicBezTo>
                  <a:cubicBezTo>
                    <a:pt x="7" y="0"/>
                    <a:pt x="6" y="2"/>
                    <a:pt x="6" y="2"/>
                  </a:cubicBezTo>
                  <a:cubicBezTo>
                    <a:pt x="5" y="4"/>
                    <a:pt x="4" y="5"/>
                    <a:pt x="3" y="6"/>
                  </a:cubicBezTo>
                  <a:cubicBezTo>
                    <a:pt x="3" y="7"/>
                    <a:pt x="0" y="9"/>
                    <a:pt x="1" y="10"/>
                  </a:cubicBezTo>
                  <a:cubicBezTo>
                    <a:pt x="1" y="11"/>
                    <a:pt x="6" y="10"/>
                    <a:pt x="7" y="10"/>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65" name="Freeform 64"/>
            <p:cNvSpPr>
              <a:spLocks/>
            </p:cNvSpPr>
            <p:nvPr/>
          </p:nvSpPr>
          <p:spPr bwMode="gray">
            <a:xfrm>
              <a:off x="8801100" y="936625"/>
              <a:ext cx="38100" cy="38100"/>
            </a:xfrm>
            <a:custGeom>
              <a:avLst/>
              <a:gdLst>
                <a:gd name="T0" fmla="*/ 10 w 12"/>
                <a:gd name="T1" fmla="*/ 7 h 12"/>
                <a:gd name="T2" fmla="*/ 9 w 12"/>
                <a:gd name="T3" fmla="*/ 5 h 12"/>
                <a:gd name="T4" fmla="*/ 8 w 12"/>
                <a:gd name="T5" fmla="*/ 3 h 12"/>
                <a:gd name="T6" fmla="*/ 7 w 12"/>
                <a:gd name="T7" fmla="*/ 1 h 12"/>
                <a:gd name="T8" fmla="*/ 6 w 12"/>
                <a:gd name="T9" fmla="*/ 1 h 12"/>
                <a:gd name="T10" fmla="*/ 5 w 12"/>
                <a:gd name="T11" fmla="*/ 3 h 12"/>
                <a:gd name="T12" fmla="*/ 4 w 12"/>
                <a:gd name="T13" fmla="*/ 5 h 12"/>
                <a:gd name="T14" fmla="*/ 1 w 12"/>
                <a:gd name="T15" fmla="*/ 7 h 12"/>
                <a:gd name="T16" fmla="*/ 5 w 12"/>
                <a:gd name="T17" fmla="*/ 8 h 12"/>
                <a:gd name="T18" fmla="*/ 6 w 12"/>
                <a:gd name="T19" fmla="*/ 9 h 12"/>
                <a:gd name="T20" fmla="*/ 8 w 12"/>
                <a:gd name="T21" fmla="*/ 10 h 12"/>
                <a:gd name="T22" fmla="*/ 9 w 12"/>
                <a:gd name="T23" fmla="*/ 10 h 12"/>
                <a:gd name="T24" fmla="*/ 11 w 12"/>
                <a:gd name="T25" fmla="*/ 11 h 12"/>
                <a:gd name="T26" fmla="*/ 10 w 12"/>
                <a:gd name="T27" fmla="*/ 9 h 12"/>
                <a:gd name="T28" fmla="*/ 10 w 12"/>
                <a:gd name="T29" fmla="*/ 7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 h="12">
                  <a:moveTo>
                    <a:pt x="10" y="7"/>
                  </a:moveTo>
                  <a:cubicBezTo>
                    <a:pt x="10" y="6"/>
                    <a:pt x="10" y="5"/>
                    <a:pt x="9" y="5"/>
                  </a:cubicBezTo>
                  <a:cubicBezTo>
                    <a:pt x="9" y="4"/>
                    <a:pt x="8" y="4"/>
                    <a:pt x="8" y="3"/>
                  </a:cubicBezTo>
                  <a:cubicBezTo>
                    <a:pt x="8" y="2"/>
                    <a:pt x="8" y="1"/>
                    <a:pt x="7" y="1"/>
                  </a:cubicBezTo>
                  <a:cubicBezTo>
                    <a:pt x="7" y="0"/>
                    <a:pt x="6" y="0"/>
                    <a:pt x="6" y="1"/>
                  </a:cubicBezTo>
                  <a:cubicBezTo>
                    <a:pt x="5" y="2"/>
                    <a:pt x="5" y="3"/>
                    <a:pt x="5" y="3"/>
                  </a:cubicBezTo>
                  <a:cubicBezTo>
                    <a:pt x="4" y="4"/>
                    <a:pt x="4" y="5"/>
                    <a:pt x="4" y="5"/>
                  </a:cubicBezTo>
                  <a:cubicBezTo>
                    <a:pt x="3" y="6"/>
                    <a:pt x="0" y="6"/>
                    <a:pt x="1" y="7"/>
                  </a:cubicBezTo>
                  <a:cubicBezTo>
                    <a:pt x="2" y="8"/>
                    <a:pt x="4" y="6"/>
                    <a:pt x="5" y="8"/>
                  </a:cubicBezTo>
                  <a:cubicBezTo>
                    <a:pt x="5" y="9"/>
                    <a:pt x="5" y="9"/>
                    <a:pt x="6" y="9"/>
                  </a:cubicBezTo>
                  <a:cubicBezTo>
                    <a:pt x="6" y="10"/>
                    <a:pt x="7" y="10"/>
                    <a:pt x="8" y="10"/>
                  </a:cubicBezTo>
                  <a:cubicBezTo>
                    <a:pt x="8" y="10"/>
                    <a:pt x="9" y="10"/>
                    <a:pt x="9" y="10"/>
                  </a:cubicBezTo>
                  <a:cubicBezTo>
                    <a:pt x="10" y="11"/>
                    <a:pt x="11" y="12"/>
                    <a:pt x="11" y="11"/>
                  </a:cubicBezTo>
                  <a:cubicBezTo>
                    <a:pt x="12" y="10"/>
                    <a:pt x="11" y="9"/>
                    <a:pt x="10" y="9"/>
                  </a:cubicBezTo>
                  <a:cubicBezTo>
                    <a:pt x="10" y="8"/>
                    <a:pt x="10" y="8"/>
                    <a:pt x="10" y="7"/>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66" name="Freeform 65"/>
            <p:cNvSpPr>
              <a:spLocks/>
            </p:cNvSpPr>
            <p:nvPr/>
          </p:nvSpPr>
          <p:spPr bwMode="gray">
            <a:xfrm>
              <a:off x="8753475" y="830263"/>
              <a:ext cx="3175" cy="3175"/>
            </a:xfrm>
            <a:custGeom>
              <a:avLst/>
              <a:gdLst>
                <a:gd name="T0" fmla="*/ 1 w 1"/>
                <a:gd name="T1" fmla="*/ 0 h 1"/>
                <a:gd name="T2" fmla="*/ 0 w 1"/>
                <a:gd name="T3" fmla="*/ 0 h 1"/>
                <a:gd name="T4" fmla="*/ 0 w 1"/>
                <a:gd name="T5" fmla="*/ 0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0" y="0"/>
                  </a:cubicBezTo>
                  <a:cubicBezTo>
                    <a:pt x="0" y="0"/>
                    <a:pt x="0" y="0"/>
                    <a:pt x="0" y="0"/>
                  </a:cubicBezTo>
                  <a:cubicBezTo>
                    <a:pt x="1" y="1"/>
                    <a:pt x="1" y="1"/>
                    <a:pt x="1" y="0"/>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67" name="Freeform 66"/>
            <p:cNvSpPr>
              <a:spLocks/>
            </p:cNvSpPr>
            <p:nvPr/>
          </p:nvSpPr>
          <p:spPr bwMode="gray">
            <a:xfrm>
              <a:off x="8982075" y="1104900"/>
              <a:ext cx="12700" cy="25400"/>
            </a:xfrm>
            <a:custGeom>
              <a:avLst/>
              <a:gdLst>
                <a:gd name="T0" fmla="*/ 2 w 4"/>
                <a:gd name="T1" fmla="*/ 1 h 8"/>
                <a:gd name="T2" fmla="*/ 1 w 4"/>
                <a:gd name="T3" fmla="*/ 5 h 8"/>
                <a:gd name="T4" fmla="*/ 2 w 4"/>
                <a:gd name="T5" fmla="*/ 6 h 8"/>
                <a:gd name="T6" fmla="*/ 4 w 4"/>
                <a:gd name="T7" fmla="*/ 7 h 8"/>
                <a:gd name="T8" fmla="*/ 3 w 4"/>
                <a:gd name="T9" fmla="*/ 6 h 8"/>
                <a:gd name="T10" fmla="*/ 2 w 4"/>
                <a:gd name="T11" fmla="*/ 4 h 8"/>
                <a:gd name="T12" fmla="*/ 2 w 4"/>
                <a:gd name="T13" fmla="*/ 1 h 8"/>
              </a:gdLst>
              <a:ahLst/>
              <a:cxnLst>
                <a:cxn ang="0">
                  <a:pos x="T0" y="T1"/>
                </a:cxn>
                <a:cxn ang="0">
                  <a:pos x="T2" y="T3"/>
                </a:cxn>
                <a:cxn ang="0">
                  <a:pos x="T4" y="T5"/>
                </a:cxn>
                <a:cxn ang="0">
                  <a:pos x="T6" y="T7"/>
                </a:cxn>
                <a:cxn ang="0">
                  <a:pos x="T8" y="T9"/>
                </a:cxn>
                <a:cxn ang="0">
                  <a:pos x="T10" y="T11"/>
                </a:cxn>
                <a:cxn ang="0">
                  <a:pos x="T12" y="T13"/>
                </a:cxn>
              </a:cxnLst>
              <a:rect l="0" t="0" r="r" b="b"/>
              <a:pathLst>
                <a:path w="4" h="8">
                  <a:moveTo>
                    <a:pt x="2" y="1"/>
                  </a:moveTo>
                  <a:cubicBezTo>
                    <a:pt x="1" y="0"/>
                    <a:pt x="0" y="4"/>
                    <a:pt x="1" y="5"/>
                  </a:cubicBezTo>
                  <a:cubicBezTo>
                    <a:pt x="1" y="5"/>
                    <a:pt x="2" y="6"/>
                    <a:pt x="2" y="6"/>
                  </a:cubicBezTo>
                  <a:cubicBezTo>
                    <a:pt x="2" y="7"/>
                    <a:pt x="3" y="8"/>
                    <a:pt x="4" y="7"/>
                  </a:cubicBezTo>
                  <a:cubicBezTo>
                    <a:pt x="4" y="7"/>
                    <a:pt x="4" y="6"/>
                    <a:pt x="3" y="6"/>
                  </a:cubicBezTo>
                  <a:cubicBezTo>
                    <a:pt x="3" y="5"/>
                    <a:pt x="2" y="5"/>
                    <a:pt x="2" y="4"/>
                  </a:cubicBezTo>
                  <a:cubicBezTo>
                    <a:pt x="2" y="3"/>
                    <a:pt x="3" y="2"/>
                    <a:pt x="2" y="1"/>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68" name="Freeform 67"/>
            <p:cNvSpPr>
              <a:spLocks/>
            </p:cNvSpPr>
            <p:nvPr/>
          </p:nvSpPr>
          <p:spPr bwMode="gray">
            <a:xfrm>
              <a:off x="8823325" y="981075"/>
              <a:ext cx="28575" cy="25400"/>
            </a:xfrm>
            <a:custGeom>
              <a:avLst/>
              <a:gdLst>
                <a:gd name="T0" fmla="*/ 2 w 9"/>
                <a:gd name="T1" fmla="*/ 1 h 8"/>
                <a:gd name="T2" fmla="*/ 1 w 9"/>
                <a:gd name="T3" fmla="*/ 0 h 8"/>
                <a:gd name="T4" fmla="*/ 3 w 9"/>
                <a:gd name="T5" fmla="*/ 5 h 8"/>
                <a:gd name="T6" fmla="*/ 4 w 9"/>
                <a:gd name="T7" fmla="*/ 7 h 8"/>
                <a:gd name="T8" fmla="*/ 6 w 9"/>
                <a:gd name="T9" fmla="*/ 7 h 8"/>
                <a:gd name="T10" fmla="*/ 7 w 9"/>
                <a:gd name="T11" fmla="*/ 6 h 8"/>
                <a:gd name="T12" fmla="*/ 8 w 9"/>
                <a:gd name="T13" fmla="*/ 5 h 8"/>
                <a:gd name="T14" fmla="*/ 6 w 9"/>
                <a:gd name="T15" fmla="*/ 4 h 8"/>
                <a:gd name="T16" fmla="*/ 4 w 9"/>
                <a:gd name="T17" fmla="*/ 2 h 8"/>
                <a:gd name="T18" fmla="*/ 2 w 9"/>
                <a:gd name="T19"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8">
                  <a:moveTo>
                    <a:pt x="2" y="1"/>
                  </a:moveTo>
                  <a:cubicBezTo>
                    <a:pt x="2" y="1"/>
                    <a:pt x="2" y="0"/>
                    <a:pt x="1" y="0"/>
                  </a:cubicBezTo>
                  <a:cubicBezTo>
                    <a:pt x="0" y="0"/>
                    <a:pt x="3" y="5"/>
                    <a:pt x="3" y="5"/>
                  </a:cubicBezTo>
                  <a:cubicBezTo>
                    <a:pt x="4" y="6"/>
                    <a:pt x="4" y="6"/>
                    <a:pt x="4" y="7"/>
                  </a:cubicBezTo>
                  <a:cubicBezTo>
                    <a:pt x="5" y="8"/>
                    <a:pt x="5" y="8"/>
                    <a:pt x="6" y="7"/>
                  </a:cubicBezTo>
                  <a:cubicBezTo>
                    <a:pt x="6" y="6"/>
                    <a:pt x="6" y="6"/>
                    <a:pt x="7" y="6"/>
                  </a:cubicBezTo>
                  <a:cubicBezTo>
                    <a:pt x="8" y="6"/>
                    <a:pt x="9" y="5"/>
                    <a:pt x="8" y="5"/>
                  </a:cubicBezTo>
                  <a:cubicBezTo>
                    <a:pt x="7" y="4"/>
                    <a:pt x="6" y="5"/>
                    <a:pt x="6" y="4"/>
                  </a:cubicBezTo>
                  <a:cubicBezTo>
                    <a:pt x="5" y="4"/>
                    <a:pt x="5" y="3"/>
                    <a:pt x="4" y="2"/>
                  </a:cubicBezTo>
                  <a:cubicBezTo>
                    <a:pt x="4" y="2"/>
                    <a:pt x="3" y="2"/>
                    <a:pt x="2" y="1"/>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69" name="Freeform 68"/>
            <p:cNvSpPr>
              <a:spLocks/>
            </p:cNvSpPr>
            <p:nvPr/>
          </p:nvSpPr>
          <p:spPr bwMode="gray">
            <a:xfrm>
              <a:off x="8756650" y="827088"/>
              <a:ext cx="25400" cy="31750"/>
            </a:xfrm>
            <a:custGeom>
              <a:avLst/>
              <a:gdLst>
                <a:gd name="T0" fmla="*/ 5 w 8"/>
                <a:gd name="T1" fmla="*/ 4 h 10"/>
                <a:gd name="T2" fmla="*/ 6 w 8"/>
                <a:gd name="T3" fmla="*/ 3 h 10"/>
                <a:gd name="T4" fmla="*/ 1 w 8"/>
                <a:gd name="T5" fmla="*/ 2 h 10"/>
                <a:gd name="T6" fmla="*/ 1 w 8"/>
                <a:gd name="T7" fmla="*/ 4 h 10"/>
                <a:gd name="T8" fmla="*/ 2 w 8"/>
                <a:gd name="T9" fmla="*/ 5 h 10"/>
                <a:gd name="T10" fmla="*/ 3 w 8"/>
                <a:gd name="T11" fmla="*/ 7 h 10"/>
                <a:gd name="T12" fmla="*/ 5 w 8"/>
                <a:gd name="T13" fmla="*/ 8 h 10"/>
                <a:gd name="T14" fmla="*/ 6 w 8"/>
                <a:gd name="T15" fmla="*/ 9 h 10"/>
                <a:gd name="T16" fmla="*/ 6 w 8"/>
                <a:gd name="T17" fmla="*/ 8 h 10"/>
                <a:gd name="T18" fmla="*/ 5 w 8"/>
                <a:gd name="T19" fmla="*/ 6 h 10"/>
                <a:gd name="T20" fmla="*/ 4 w 8"/>
                <a:gd name="T21" fmla="*/ 5 h 10"/>
                <a:gd name="T22" fmla="*/ 5 w 8"/>
                <a:gd name="T23" fmla="*/ 4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 h="10">
                  <a:moveTo>
                    <a:pt x="5" y="4"/>
                  </a:moveTo>
                  <a:cubicBezTo>
                    <a:pt x="6" y="4"/>
                    <a:pt x="6" y="3"/>
                    <a:pt x="6" y="3"/>
                  </a:cubicBezTo>
                  <a:cubicBezTo>
                    <a:pt x="8" y="0"/>
                    <a:pt x="2" y="2"/>
                    <a:pt x="1" y="2"/>
                  </a:cubicBezTo>
                  <a:cubicBezTo>
                    <a:pt x="1" y="2"/>
                    <a:pt x="0" y="3"/>
                    <a:pt x="1" y="4"/>
                  </a:cubicBezTo>
                  <a:cubicBezTo>
                    <a:pt x="1" y="4"/>
                    <a:pt x="2" y="4"/>
                    <a:pt x="2" y="5"/>
                  </a:cubicBezTo>
                  <a:cubicBezTo>
                    <a:pt x="3" y="5"/>
                    <a:pt x="3" y="6"/>
                    <a:pt x="3" y="7"/>
                  </a:cubicBezTo>
                  <a:cubicBezTo>
                    <a:pt x="4" y="7"/>
                    <a:pt x="4" y="7"/>
                    <a:pt x="5" y="8"/>
                  </a:cubicBezTo>
                  <a:cubicBezTo>
                    <a:pt x="5" y="8"/>
                    <a:pt x="5" y="9"/>
                    <a:pt x="6" y="9"/>
                  </a:cubicBezTo>
                  <a:cubicBezTo>
                    <a:pt x="7" y="10"/>
                    <a:pt x="6" y="9"/>
                    <a:pt x="6" y="8"/>
                  </a:cubicBezTo>
                  <a:cubicBezTo>
                    <a:pt x="6" y="8"/>
                    <a:pt x="6" y="7"/>
                    <a:pt x="5" y="6"/>
                  </a:cubicBezTo>
                  <a:cubicBezTo>
                    <a:pt x="5" y="6"/>
                    <a:pt x="4" y="5"/>
                    <a:pt x="4" y="5"/>
                  </a:cubicBezTo>
                  <a:cubicBezTo>
                    <a:pt x="4" y="4"/>
                    <a:pt x="5" y="4"/>
                    <a:pt x="5" y="4"/>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70" name="Freeform 69"/>
            <p:cNvSpPr>
              <a:spLocks/>
            </p:cNvSpPr>
            <p:nvPr/>
          </p:nvSpPr>
          <p:spPr bwMode="gray">
            <a:xfrm>
              <a:off x="10839450" y="4894263"/>
              <a:ext cx="12700" cy="28575"/>
            </a:xfrm>
            <a:custGeom>
              <a:avLst/>
              <a:gdLst>
                <a:gd name="T0" fmla="*/ 1 w 4"/>
                <a:gd name="T1" fmla="*/ 4 h 9"/>
                <a:gd name="T2" fmla="*/ 0 w 4"/>
                <a:gd name="T3" fmla="*/ 9 h 9"/>
                <a:gd name="T4" fmla="*/ 4 w 4"/>
                <a:gd name="T5" fmla="*/ 0 h 9"/>
                <a:gd name="T6" fmla="*/ 1 w 4"/>
                <a:gd name="T7" fmla="*/ 4 h 9"/>
              </a:gdLst>
              <a:ahLst/>
              <a:cxnLst>
                <a:cxn ang="0">
                  <a:pos x="T0" y="T1"/>
                </a:cxn>
                <a:cxn ang="0">
                  <a:pos x="T2" y="T3"/>
                </a:cxn>
                <a:cxn ang="0">
                  <a:pos x="T4" y="T5"/>
                </a:cxn>
                <a:cxn ang="0">
                  <a:pos x="T6" y="T7"/>
                </a:cxn>
              </a:cxnLst>
              <a:rect l="0" t="0" r="r" b="b"/>
              <a:pathLst>
                <a:path w="4" h="9">
                  <a:moveTo>
                    <a:pt x="1" y="4"/>
                  </a:moveTo>
                  <a:cubicBezTo>
                    <a:pt x="1" y="6"/>
                    <a:pt x="0" y="8"/>
                    <a:pt x="0" y="9"/>
                  </a:cubicBezTo>
                  <a:cubicBezTo>
                    <a:pt x="2" y="6"/>
                    <a:pt x="4" y="3"/>
                    <a:pt x="4" y="0"/>
                  </a:cubicBezTo>
                  <a:cubicBezTo>
                    <a:pt x="3" y="1"/>
                    <a:pt x="2" y="3"/>
                    <a:pt x="1" y="4"/>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71" name="Freeform 70"/>
            <p:cNvSpPr>
              <a:spLocks/>
            </p:cNvSpPr>
            <p:nvPr/>
          </p:nvSpPr>
          <p:spPr bwMode="gray">
            <a:xfrm>
              <a:off x="10380663" y="4556125"/>
              <a:ext cx="509588" cy="990600"/>
            </a:xfrm>
            <a:custGeom>
              <a:avLst/>
              <a:gdLst>
                <a:gd name="T0" fmla="*/ 154 w 161"/>
                <a:gd name="T1" fmla="*/ 59 h 313"/>
                <a:gd name="T2" fmla="*/ 153 w 161"/>
                <a:gd name="T3" fmla="*/ 44 h 313"/>
                <a:gd name="T4" fmla="*/ 151 w 161"/>
                <a:gd name="T5" fmla="*/ 35 h 313"/>
                <a:gd name="T6" fmla="*/ 146 w 161"/>
                <a:gd name="T7" fmla="*/ 21 h 313"/>
                <a:gd name="T8" fmla="*/ 139 w 161"/>
                <a:gd name="T9" fmla="*/ 10 h 313"/>
                <a:gd name="T10" fmla="*/ 133 w 161"/>
                <a:gd name="T11" fmla="*/ 6 h 313"/>
                <a:gd name="T12" fmla="*/ 132 w 161"/>
                <a:gd name="T13" fmla="*/ 2 h 313"/>
                <a:gd name="T14" fmla="*/ 127 w 161"/>
                <a:gd name="T15" fmla="*/ 11 h 313"/>
                <a:gd name="T16" fmla="*/ 123 w 161"/>
                <a:gd name="T17" fmla="*/ 13 h 313"/>
                <a:gd name="T18" fmla="*/ 124 w 161"/>
                <a:gd name="T19" fmla="*/ 27 h 313"/>
                <a:gd name="T20" fmla="*/ 117 w 161"/>
                <a:gd name="T21" fmla="*/ 34 h 313"/>
                <a:gd name="T22" fmla="*/ 114 w 161"/>
                <a:gd name="T23" fmla="*/ 40 h 313"/>
                <a:gd name="T24" fmla="*/ 108 w 161"/>
                <a:gd name="T25" fmla="*/ 38 h 313"/>
                <a:gd name="T26" fmla="*/ 105 w 161"/>
                <a:gd name="T27" fmla="*/ 38 h 313"/>
                <a:gd name="T28" fmla="*/ 105 w 161"/>
                <a:gd name="T29" fmla="*/ 46 h 313"/>
                <a:gd name="T30" fmla="*/ 106 w 161"/>
                <a:gd name="T31" fmla="*/ 55 h 313"/>
                <a:gd name="T32" fmla="*/ 105 w 161"/>
                <a:gd name="T33" fmla="*/ 52 h 313"/>
                <a:gd name="T34" fmla="*/ 100 w 161"/>
                <a:gd name="T35" fmla="*/ 60 h 313"/>
                <a:gd name="T36" fmla="*/ 104 w 161"/>
                <a:gd name="T37" fmla="*/ 61 h 313"/>
                <a:gd name="T38" fmla="*/ 103 w 161"/>
                <a:gd name="T39" fmla="*/ 63 h 313"/>
                <a:gd name="T40" fmla="*/ 96 w 161"/>
                <a:gd name="T41" fmla="*/ 68 h 313"/>
                <a:gd name="T42" fmla="*/ 94 w 161"/>
                <a:gd name="T43" fmla="*/ 62 h 313"/>
                <a:gd name="T44" fmla="*/ 86 w 161"/>
                <a:gd name="T45" fmla="*/ 74 h 313"/>
                <a:gd name="T46" fmla="*/ 86 w 161"/>
                <a:gd name="T47" fmla="*/ 81 h 313"/>
                <a:gd name="T48" fmla="*/ 79 w 161"/>
                <a:gd name="T49" fmla="*/ 75 h 313"/>
                <a:gd name="T50" fmla="*/ 72 w 161"/>
                <a:gd name="T51" fmla="*/ 90 h 313"/>
                <a:gd name="T52" fmla="*/ 69 w 161"/>
                <a:gd name="T53" fmla="*/ 91 h 313"/>
                <a:gd name="T54" fmla="*/ 62 w 161"/>
                <a:gd name="T55" fmla="*/ 87 h 313"/>
                <a:gd name="T56" fmla="*/ 55 w 161"/>
                <a:gd name="T57" fmla="*/ 87 h 313"/>
                <a:gd name="T58" fmla="*/ 48 w 161"/>
                <a:gd name="T59" fmla="*/ 92 h 313"/>
                <a:gd name="T60" fmla="*/ 38 w 161"/>
                <a:gd name="T61" fmla="*/ 96 h 313"/>
                <a:gd name="T62" fmla="*/ 27 w 161"/>
                <a:gd name="T63" fmla="*/ 107 h 313"/>
                <a:gd name="T64" fmla="*/ 17 w 161"/>
                <a:gd name="T65" fmla="*/ 130 h 313"/>
                <a:gd name="T66" fmla="*/ 19 w 161"/>
                <a:gd name="T67" fmla="*/ 148 h 313"/>
                <a:gd name="T68" fmla="*/ 24 w 161"/>
                <a:gd name="T69" fmla="*/ 160 h 313"/>
                <a:gd name="T70" fmla="*/ 27 w 161"/>
                <a:gd name="T71" fmla="*/ 177 h 313"/>
                <a:gd name="T72" fmla="*/ 23 w 161"/>
                <a:gd name="T73" fmla="*/ 193 h 313"/>
                <a:gd name="T74" fmla="*/ 18 w 161"/>
                <a:gd name="T75" fmla="*/ 200 h 313"/>
                <a:gd name="T76" fmla="*/ 13 w 161"/>
                <a:gd name="T77" fmla="*/ 211 h 313"/>
                <a:gd name="T78" fmla="*/ 6 w 161"/>
                <a:gd name="T79" fmla="*/ 222 h 313"/>
                <a:gd name="T80" fmla="*/ 2 w 161"/>
                <a:gd name="T81" fmla="*/ 233 h 313"/>
                <a:gd name="T82" fmla="*/ 1 w 161"/>
                <a:gd name="T83" fmla="*/ 242 h 313"/>
                <a:gd name="T84" fmla="*/ 8 w 161"/>
                <a:gd name="T85" fmla="*/ 262 h 313"/>
                <a:gd name="T86" fmla="*/ 9 w 161"/>
                <a:gd name="T87" fmla="*/ 284 h 313"/>
                <a:gd name="T88" fmla="*/ 16 w 161"/>
                <a:gd name="T89" fmla="*/ 300 h 313"/>
                <a:gd name="T90" fmla="*/ 31 w 161"/>
                <a:gd name="T91" fmla="*/ 306 h 313"/>
                <a:gd name="T92" fmla="*/ 44 w 161"/>
                <a:gd name="T93" fmla="*/ 312 h 313"/>
                <a:gd name="T94" fmla="*/ 73 w 161"/>
                <a:gd name="T95" fmla="*/ 302 h 313"/>
                <a:gd name="T96" fmla="*/ 79 w 161"/>
                <a:gd name="T97" fmla="*/ 299 h 313"/>
                <a:gd name="T98" fmla="*/ 85 w 161"/>
                <a:gd name="T99" fmla="*/ 290 h 313"/>
                <a:gd name="T100" fmla="*/ 90 w 161"/>
                <a:gd name="T101" fmla="*/ 276 h 313"/>
                <a:gd name="T102" fmla="*/ 95 w 161"/>
                <a:gd name="T103" fmla="*/ 265 h 313"/>
                <a:gd name="T104" fmla="*/ 101 w 161"/>
                <a:gd name="T105" fmla="*/ 245 h 313"/>
                <a:gd name="T106" fmla="*/ 113 w 161"/>
                <a:gd name="T107" fmla="*/ 209 h 313"/>
                <a:gd name="T108" fmla="*/ 118 w 161"/>
                <a:gd name="T109" fmla="*/ 191 h 313"/>
                <a:gd name="T110" fmla="*/ 121 w 161"/>
                <a:gd name="T111" fmla="*/ 180 h 313"/>
                <a:gd name="T112" fmla="*/ 132 w 161"/>
                <a:gd name="T113" fmla="*/ 151 h 313"/>
                <a:gd name="T114" fmla="*/ 137 w 161"/>
                <a:gd name="T115" fmla="*/ 133 h 313"/>
                <a:gd name="T116" fmla="*/ 143 w 161"/>
                <a:gd name="T117" fmla="*/ 112 h 313"/>
                <a:gd name="T118" fmla="*/ 145 w 161"/>
                <a:gd name="T119" fmla="*/ 101 h 313"/>
                <a:gd name="T120" fmla="*/ 146 w 161"/>
                <a:gd name="T121" fmla="*/ 79 h 313"/>
                <a:gd name="T122" fmla="*/ 152 w 161"/>
                <a:gd name="T123" fmla="*/ 90 h 313"/>
                <a:gd name="T124" fmla="*/ 160 w 161"/>
                <a:gd name="T125" fmla="*/ 74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1" h="313">
                  <a:moveTo>
                    <a:pt x="157" y="67"/>
                  </a:moveTo>
                  <a:cubicBezTo>
                    <a:pt x="157" y="66"/>
                    <a:pt x="156" y="65"/>
                    <a:pt x="156" y="63"/>
                  </a:cubicBezTo>
                  <a:cubicBezTo>
                    <a:pt x="156" y="63"/>
                    <a:pt x="156" y="63"/>
                    <a:pt x="156" y="62"/>
                  </a:cubicBezTo>
                  <a:cubicBezTo>
                    <a:pt x="155" y="61"/>
                    <a:pt x="155" y="60"/>
                    <a:pt x="154" y="59"/>
                  </a:cubicBezTo>
                  <a:cubicBezTo>
                    <a:pt x="154" y="58"/>
                    <a:pt x="154" y="57"/>
                    <a:pt x="154" y="56"/>
                  </a:cubicBezTo>
                  <a:cubicBezTo>
                    <a:pt x="154" y="55"/>
                    <a:pt x="154" y="54"/>
                    <a:pt x="154" y="54"/>
                  </a:cubicBezTo>
                  <a:cubicBezTo>
                    <a:pt x="153" y="52"/>
                    <a:pt x="153" y="51"/>
                    <a:pt x="153" y="49"/>
                  </a:cubicBezTo>
                  <a:cubicBezTo>
                    <a:pt x="154" y="48"/>
                    <a:pt x="153" y="46"/>
                    <a:pt x="153" y="44"/>
                  </a:cubicBezTo>
                  <a:cubicBezTo>
                    <a:pt x="153" y="43"/>
                    <a:pt x="153" y="41"/>
                    <a:pt x="152" y="40"/>
                  </a:cubicBezTo>
                  <a:cubicBezTo>
                    <a:pt x="152" y="39"/>
                    <a:pt x="152" y="39"/>
                    <a:pt x="151" y="39"/>
                  </a:cubicBezTo>
                  <a:cubicBezTo>
                    <a:pt x="151" y="38"/>
                    <a:pt x="151" y="38"/>
                    <a:pt x="151" y="37"/>
                  </a:cubicBezTo>
                  <a:cubicBezTo>
                    <a:pt x="151" y="36"/>
                    <a:pt x="151" y="36"/>
                    <a:pt x="151" y="35"/>
                  </a:cubicBezTo>
                  <a:cubicBezTo>
                    <a:pt x="150" y="34"/>
                    <a:pt x="150" y="33"/>
                    <a:pt x="149" y="33"/>
                  </a:cubicBezTo>
                  <a:cubicBezTo>
                    <a:pt x="148" y="31"/>
                    <a:pt x="149" y="29"/>
                    <a:pt x="148" y="27"/>
                  </a:cubicBezTo>
                  <a:cubicBezTo>
                    <a:pt x="148" y="26"/>
                    <a:pt x="146" y="25"/>
                    <a:pt x="146" y="24"/>
                  </a:cubicBezTo>
                  <a:cubicBezTo>
                    <a:pt x="145" y="23"/>
                    <a:pt x="147" y="22"/>
                    <a:pt x="146" y="21"/>
                  </a:cubicBezTo>
                  <a:cubicBezTo>
                    <a:pt x="146" y="19"/>
                    <a:pt x="144" y="20"/>
                    <a:pt x="143" y="19"/>
                  </a:cubicBezTo>
                  <a:cubicBezTo>
                    <a:pt x="142" y="19"/>
                    <a:pt x="142" y="18"/>
                    <a:pt x="141" y="17"/>
                  </a:cubicBezTo>
                  <a:cubicBezTo>
                    <a:pt x="140" y="16"/>
                    <a:pt x="139" y="15"/>
                    <a:pt x="139" y="14"/>
                  </a:cubicBezTo>
                  <a:cubicBezTo>
                    <a:pt x="139" y="13"/>
                    <a:pt x="140" y="12"/>
                    <a:pt x="139" y="10"/>
                  </a:cubicBezTo>
                  <a:cubicBezTo>
                    <a:pt x="139" y="9"/>
                    <a:pt x="137" y="10"/>
                    <a:pt x="136" y="10"/>
                  </a:cubicBezTo>
                  <a:cubicBezTo>
                    <a:pt x="136" y="9"/>
                    <a:pt x="136" y="9"/>
                    <a:pt x="135" y="8"/>
                  </a:cubicBezTo>
                  <a:cubicBezTo>
                    <a:pt x="134" y="8"/>
                    <a:pt x="134" y="9"/>
                    <a:pt x="133" y="8"/>
                  </a:cubicBezTo>
                  <a:cubicBezTo>
                    <a:pt x="133" y="8"/>
                    <a:pt x="132" y="6"/>
                    <a:pt x="133" y="6"/>
                  </a:cubicBezTo>
                  <a:cubicBezTo>
                    <a:pt x="134" y="6"/>
                    <a:pt x="134" y="7"/>
                    <a:pt x="135" y="6"/>
                  </a:cubicBezTo>
                  <a:cubicBezTo>
                    <a:pt x="136" y="6"/>
                    <a:pt x="136" y="3"/>
                    <a:pt x="135" y="2"/>
                  </a:cubicBezTo>
                  <a:cubicBezTo>
                    <a:pt x="135" y="2"/>
                    <a:pt x="133" y="0"/>
                    <a:pt x="132" y="1"/>
                  </a:cubicBezTo>
                  <a:cubicBezTo>
                    <a:pt x="132" y="1"/>
                    <a:pt x="132" y="2"/>
                    <a:pt x="132" y="2"/>
                  </a:cubicBezTo>
                  <a:cubicBezTo>
                    <a:pt x="132" y="3"/>
                    <a:pt x="131" y="3"/>
                    <a:pt x="131" y="3"/>
                  </a:cubicBezTo>
                  <a:cubicBezTo>
                    <a:pt x="130" y="3"/>
                    <a:pt x="130" y="4"/>
                    <a:pt x="131" y="4"/>
                  </a:cubicBezTo>
                  <a:cubicBezTo>
                    <a:pt x="133" y="5"/>
                    <a:pt x="130" y="7"/>
                    <a:pt x="130" y="8"/>
                  </a:cubicBezTo>
                  <a:cubicBezTo>
                    <a:pt x="128" y="8"/>
                    <a:pt x="127" y="10"/>
                    <a:pt x="127" y="11"/>
                  </a:cubicBezTo>
                  <a:cubicBezTo>
                    <a:pt x="127" y="12"/>
                    <a:pt x="127" y="14"/>
                    <a:pt x="125" y="13"/>
                  </a:cubicBezTo>
                  <a:cubicBezTo>
                    <a:pt x="125" y="13"/>
                    <a:pt x="125" y="12"/>
                    <a:pt x="124" y="12"/>
                  </a:cubicBezTo>
                  <a:cubicBezTo>
                    <a:pt x="124" y="12"/>
                    <a:pt x="123" y="12"/>
                    <a:pt x="122" y="12"/>
                  </a:cubicBezTo>
                  <a:cubicBezTo>
                    <a:pt x="122" y="12"/>
                    <a:pt x="123" y="13"/>
                    <a:pt x="123" y="13"/>
                  </a:cubicBezTo>
                  <a:cubicBezTo>
                    <a:pt x="124" y="14"/>
                    <a:pt x="124" y="14"/>
                    <a:pt x="125" y="15"/>
                  </a:cubicBezTo>
                  <a:cubicBezTo>
                    <a:pt x="125" y="15"/>
                    <a:pt x="125" y="16"/>
                    <a:pt x="125" y="17"/>
                  </a:cubicBezTo>
                  <a:cubicBezTo>
                    <a:pt x="125" y="17"/>
                    <a:pt x="125" y="18"/>
                    <a:pt x="126" y="18"/>
                  </a:cubicBezTo>
                  <a:cubicBezTo>
                    <a:pt x="128" y="22"/>
                    <a:pt x="126" y="24"/>
                    <a:pt x="124" y="27"/>
                  </a:cubicBezTo>
                  <a:cubicBezTo>
                    <a:pt x="124" y="28"/>
                    <a:pt x="124" y="29"/>
                    <a:pt x="124" y="29"/>
                  </a:cubicBezTo>
                  <a:cubicBezTo>
                    <a:pt x="124" y="31"/>
                    <a:pt x="124" y="33"/>
                    <a:pt x="123" y="34"/>
                  </a:cubicBezTo>
                  <a:cubicBezTo>
                    <a:pt x="121" y="35"/>
                    <a:pt x="120" y="35"/>
                    <a:pt x="118" y="35"/>
                  </a:cubicBezTo>
                  <a:cubicBezTo>
                    <a:pt x="118" y="35"/>
                    <a:pt x="117" y="34"/>
                    <a:pt x="117" y="34"/>
                  </a:cubicBezTo>
                  <a:cubicBezTo>
                    <a:pt x="116" y="34"/>
                    <a:pt x="117" y="36"/>
                    <a:pt x="117" y="36"/>
                  </a:cubicBezTo>
                  <a:cubicBezTo>
                    <a:pt x="117" y="37"/>
                    <a:pt x="116" y="38"/>
                    <a:pt x="115" y="38"/>
                  </a:cubicBezTo>
                  <a:cubicBezTo>
                    <a:pt x="115" y="38"/>
                    <a:pt x="114" y="38"/>
                    <a:pt x="114" y="38"/>
                  </a:cubicBezTo>
                  <a:cubicBezTo>
                    <a:pt x="113" y="39"/>
                    <a:pt x="114" y="40"/>
                    <a:pt x="114" y="40"/>
                  </a:cubicBezTo>
                  <a:cubicBezTo>
                    <a:pt x="113" y="41"/>
                    <a:pt x="113" y="43"/>
                    <a:pt x="113" y="43"/>
                  </a:cubicBezTo>
                  <a:cubicBezTo>
                    <a:pt x="111" y="44"/>
                    <a:pt x="110" y="42"/>
                    <a:pt x="110" y="42"/>
                  </a:cubicBezTo>
                  <a:cubicBezTo>
                    <a:pt x="110" y="41"/>
                    <a:pt x="110" y="40"/>
                    <a:pt x="109" y="39"/>
                  </a:cubicBezTo>
                  <a:cubicBezTo>
                    <a:pt x="109" y="39"/>
                    <a:pt x="108" y="39"/>
                    <a:pt x="108" y="38"/>
                  </a:cubicBezTo>
                  <a:cubicBezTo>
                    <a:pt x="108" y="38"/>
                    <a:pt x="108" y="37"/>
                    <a:pt x="108" y="37"/>
                  </a:cubicBezTo>
                  <a:cubicBezTo>
                    <a:pt x="107" y="37"/>
                    <a:pt x="107" y="37"/>
                    <a:pt x="106" y="37"/>
                  </a:cubicBezTo>
                  <a:cubicBezTo>
                    <a:pt x="106" y="37"/>
                    <a:pt x="106" y="36"/>
                    <a:pt x="106" y="36"/>
                  </a:cubicBezTo>
                  <a:cubicBezTo>
                    <a:pt x="105" y="36"/>
                    <a:pt x="104" y="37"/>
                    <a:pt x="105" y="38"/>
                  </a:cubicBezTo>
                  <a:cubicBezTo>
                    <a:pt x="105" y="39"/>
                    <a:pt x="104" y="39"/>
                    <a:pt x="104" y="40"/>
                  </a:cubicBezTo>
                  <a:cubicBezTo>
                    <a:pt x="104" y="40"/>
                    <a:pt x="103" y="41"/>
                    <a:pt x="104" y="41"/>
                  </a:cubicBezTo>
                  <a:cubicBezTo>
                    <a:pt x="104" y="41"/>
                    <a:pt x="104" y="42"/>
                    <a:pt x="104" y="42"/>
                  </a:cubicBezTo>
                  <a:cubicBezTo>
                    <a:pt x="102" y="42"/>
                    <a:pt x="103" y="45"/>
                    <a:pt x="105" y="46"/>
                  </a:cubicBezTo>
                  <a:cubicBezTo>
                    <a:pt x="107" y="48"/>
                    <a:pt x="106" y="47"/>
                    <a:pt x="105" y="48"/>
                  </a:cubicBezTo>
                  <a:cubicBezTo>
                    <a:pt x="104" y="49"/>
                    <a:pt x="106" y="50"/>
                    <a:pt x="106" y="50"/>
                  </a:cubicBezTo>
                  <a:cubicBezTo>
                    <a:pt x="107" y="50"/>
                    <a:pt x="107" y="51"/>
                    <a:pt x="107" y="52"/>
                  </a:cubicBezTo>
                  <a:cubicBezTo>
                    <a:pt x="107" y="52"/>
                    <a:pt x="107" y="55"/>
                    <a:pt x="106" y="55"/>
                  </a:cubicBezTo>
                  <a:cubicBezTo>
                    <a:pt x="105" y="55"/>
                    <a:pt x="106" y="53"/>
                    <a:pt x="106" y="52"/>
                  </a:cubicBezTo>
                  <a:cubicBezTo>
                    <a:pt x="106" y="52"/>
                    <a:pt x="106" y="51"/>
                    <a:pt x="105" y="51"/>
                  </a:cubicBezTo>
                  <a:cubicBezTo>
                    <a:pt x="105" y="51"/>
                    <a:pt x="105" y="50"/>
                    <a:pt x="104" y="50"/>
                  </a:cubicBezTo>
                  <a:cubicBezTo>
                    <a:pt x="104" y="51"/>
                    <a:pt x="105" y="52"/>
                    <a:pt x="105" y="52"/>
                  </a:cubicBezTo>
                  <a:cubicBezTo>
                    <a:pt x="105" y="53"/>
                    <a:pt x="105" y="53"/>
                    <a:pt x="104" y="54"/>
                  </a:cubicBezTo>
                  <a:cubicBezTo>
                    <a:pt x="103" y="54"/>
                    <a:pt x="103" y="54"/>
                    <a:pt x="102" y="54"/>
                  </a:cubicBezTo>
                  <a:cubicBezTo>
                    <a:pt x="101" y="53"/>
                    <a:pt x="101" y="56"/>
                    <a:pt x="100" y="56"/>
                  </a:cubicBezTo>
                  <a:cubicBezTo>
                    <a:pt x="99" y="58"/>
                    <a:pt x="100" y="59"/>
                    <a:pt x="100" y="60"/>
                  </a:cubicBezTo>
                  <a:cubicBezTo>
                    <a:pt x="100" y="60"/>
                    <a:pt x="100" y="62"/>
                    <a:pt x="101" y="62"/>
                  </a:cubicBezTo>
                  <a:cubicBezTo>
                    <a:pt x="101" y="62"/>
                    <a:pt x="101" y="61"/>
                    <a:pt x="101" y="61"/>
                  </a:cubicBezTo>
                  <a:cubicBezTo>
                    <a:pt x="102" y="61"/>
                    <a:pt x="102" y="62"/>
                    <a:pt x="102" y="62"/>
                  </a:cubicBezTo>
                  <a:cubicBezTo>
                    <a:pt x="103" y="62"/>
                    <a:pt x="103" y="61"/>
                    <a:pt x="104" y="61"/>
                  </a:cubicBezTo>
                  <a:cubicBezTo>
                    <a:pt x="106" y="61"/>
                    <a:pt x="107" y="65"/>
                    <a:pt x="106" y="65"/>
                  </a:cubicBezTo>
                  <a:cubicBezTo>
                    <a:pt x="106" y="65"/>
                    <a:pt x="106" y="63"/>
                    <a:pt x="105" y="62"/>
                  </a:cubicBezTo>
                  <a:cubicBezTo>
                    <a:pt x="104" y="62"/>
                    <a:pt x="105" y="63"/>
                    <a:pt x="104" y="63"/>
                  </a:cubicBezTo>
                  <a:cubicBezTo>
                    <a:pt x="104" y="64"/>
                    <a:pt x="103" y="63"/>
                    <a:pt x="103" y="63"/>
                  </a:cubicBezTo>
                  <a:cubicBezTo>
                    <a:pt x="102" y="63"/>
                    <a:pt x="101" y="63"/>
                    <a:pt x="100" y="63"/>
                  </a:cubicBezTo>
                  <a:cubicBezTo>
                    <a:pt x="100" y="63"/>
                    <a:pt x="99" y="63"/>
                    <a:pt x="99" y="63"/>
                  </a:cubicBezTo>
                  <a:cubicBezTo>
                    <a:pt x="98" y="63"/>
                    <a:pt x="97" y="64"/>
                    <a:pt x="97" y="65"/>
                  </a:cubicBezTo>
                  <a:cubicBezTo>
                    <a:pt x="96" y="66"/>
                    <a:pt x="96" y="67"/>
                    <a:pt x="96" y="68"/>
                  </a:cubicBezTo>
                  <a:cubicBezTo>
                    <a:pt x="96" y="68"/>
                    <a:pt x="95" y="69"/>
                    <a:pt x="95" y="69"/>
                  </a:cubicBezTo>
                  <a:cubicBezTo>
                    <a:pt x="94" y="68"/>
                    <a:pt x="95" y="68"/>
                    <a:pt x="95" y="67"/>
                  </a:cubicBezTo>
                  <a:cubicBezTo>
                    <a:pt x="95" y="67"/>
                    <a:pt x="95" y="66"/>
                    <a:pt x="95" y="65"/>
                  </a:cubicBezTo>
                  <a:cubicBezTo>
                    <a:pt x="95" y="64"/>
                    <a:pt x="95" y="63"/>
                    <a:pt x="94" y="62"/>
                  </a:cubicBezTo>
                  <a:cubicBezTo>
                    <a:pt x="93" y="62"/>
                    <a:pt x="92" y="63"/>
                    <a:pt x="91" y="64"/>
                  </a:cubicBezTo>
                  <a:cubicBezTo>
                    <a:pt x="91" y="65"/>
                    <a:pt x="91" y="66"/>
                    <a:pt x="91" y="67"/>
                  </a:cubicBezTo>
                  <a:cubicBezTo>
                    <a:pt x="90" y="68"/>
                    <a:pt x="89" y="70"/>
                    <a:pt x="88" y="70"/>
                  </a:cubicBezTo>
                  <a:cubicBezTo>
                    <a:pt x="87" y="71"/>
                    <a:pt x="87" y="73"/>
                    <a:pt x="86" y="74"/>
                  </a:cubicBezTo>
                  <a:cubicBezTo>
                    <a:pt x="86" y="75"/>
                    <a:pt x="85" y="76"/>
                    <a:pt x="86" y="77"/>
                  </a:cubicBezTo>
                  <a:cubicBezTo>
                    <a:pt x="86" y="78"/>
                    <a:pt x="87" y="78"/>
                    <a:pt x="88" y="79"/>
                  </a:cubicBezTo>
                  <a:cubicBezTo>
                    <a:pt x="88" y="79"/>
                    <a:pt x="89" y="80"/>
                    <a:pt x="88" y="80"/>
                  </a:cubicBezTo>
                  <a:cubicBezTo>
                    <a:pt x="87" y="80"/>
                    <a:pt x="87" y="81"/>
                    <a:pt x="86" y="81"/>
                  </a:cubicBezTo>
                  <a:cubicBezTo>
                    <a:pt x="85" y="82"/>
                    <a:pt x="85" y="81"/>
                    <a:pt x="85" y="80"/>
                  </a:cubicBezTo>
                  <a:cubicBezTo>
                    <a:pt x="85" y="79"/>
                    <a:pt x="84" y="78"/>
                    <a:pt x="83" y="77"/>
                  </a:cubicBezTo>
                  <a:cubicBezTo>
                    <a:pt x="83" y="76"/>
                    <a:pt x="84" y="75"/>
                    <a:pt x="82" y="75"/>
                  </a:cubicBezTo>
                  <a:cubicBezTo>
                    <a:pt x="81" y="74"/>
                    <a:pt x="80" y="75"/>
                    <a:pt x="79" y="75"/>
                  </a:cubicBezTo>
                  <a:cubicBezTo>
                    <a:pt x="77" y="77"/>
                    <a:pt x="75" y="80"/>
                    <a:pt x="73" y="82"/>
                  </a:cubicBezTo>
                  <a:cubicBezTo>
                    <a:pt x="71" y="83"/>
                    <a:pt x="70" y="83"/>
                    <a:pt x="70" y="84"/>
                  </a:cubicBezTo>
                  <a:cubicBezTo>
                    <a:pt x="69" y="85"/>
                    <a:pt x="69" y="87"/>
                    <a:pt x="70" y="89"/>
                  </a:cubicBezTo>
                  <a:cubicBezTo>
                    <a:pt x="70" y="90"/>
                    <a:pt x="71" y="90"/>
                    <a:pt x="72" y="90"/>
                  </a:cubicBezTo>
                  <a:cubicBezTo>
                    <a:pt x="73" y="90"/>
                    <a:pt x="73" y="91"/>
                    <a:pt x="73" y="91"/>
                  </a:cubicBezTo>
                  <a:cubicBezTo>
                    <a:pt x="73" y="92"/>
                    <a:pt x="72" y="92"/>
                    <a:pt x="71" y="92"/>
                  </a:cubicBezTo>
                  <a:cubicBezTo>
                    <a:pt x="71" y="91"/>
                    <a:pt x="71" y="91"/>
                    <a:pt x="70" y="91"/>
                  </a:cubicBezTo>
                  <a:cubicBezTo>
                    <a:pt x="70" y="91"/>
                    <a:pt x="69" y="91"/>
                    <a:pt x="69" y="91"/>
                  </a:cubicBezTo>
                  <a:cubicBezTo>
                    <a:pt x="67" y="92"/>
                    <a:pt x="67" y="91"/>
                    <a:pt x="66" y="90"/>
                  </a:cubicBezTo>
                  <a:cubicBezTo>
                    <a:pt x="66" y="89"/>
                    <a:pt x="67" y="86"/>
                    <a:pt x="66" y="86"/>
                  </a:cubicBezTo>
                  <a:cubicBezTo>
                    <a:pt x="65" y="85"/>
                    <a:pt x="64" y="86"/>
                    <a:pt x="64" y="86"/>
                  </a:cubicBezTo>
                  <a:cubicBezTo>
                    <a:pt x="63" y="87"/>
                    <a:pt x="62" y="87"/>
                    <a:pt x="62" y="87"/>
                  </a:cubicBezTo>
                  <a:cubicBezTo>
                    <a:pt x="61" y="88"/>
                    <a:pt x="61" y="87"/>
                    <a:pt x="60" y="87"/>
                  </a:cubicBezTo>
                  <a:cubicBezTo>
                    <a:pt x="60" y="87"/>
                    <a:pt x="60" y="87"/>
                    <a:pt x="59" y="88"/>
                  </a:cubicBezTo>
                  <a:cubicBezTo>
                    <a:pt x="59" y="88"/>
                    <a:pt x="58" y="88"/>
                    <a:pt x="58" y="88"/>
                  </a:cubicBezTo>
                  <a:cubicBezTo>
                    <a:pt x="56" y="88"/>
                    <a:pt x="56" y="86"/>
                    <a:pt x="55" y="87"/>
                  </a:cubicBezTo>
                  <a:cubicBezTo>
                    <a:pt x="54" y="87"/>
                    <a:pt x="53" y="88"/>
                    <a:pt x="53" y="89"/>
                  </a:cubicBezTo>
                  <a:cubicBezTo>
                    <a:pt x="52" y="90"/>
                    <a:pt x="52" y="91"/>
                    <a:pt x="51" y="91"/>
                  </a:cubicBezTo>
                  <a:cubicBezTo>
                    <a:pt x="50" y="91"/>
                    <a:pt x="50" y="90"/>
                    <a:pt x="49" y="91"/>
                  </a:cubicBezTo>
                  <a:cubicBezTo>
                    <a:pt x="49" y="91"/>
                    <a:pt x="49" y="92"/>
                    <a:pt x="48" y="92"/>
                  </a:cubicBezTo>
                  <a:cubicBezTo>
                    <a:pt x="48" y="93"/>
                    <a:pt x="46" y="92"/>
                    <a:pt x="46" y="91"/>
                  </a:cubicBezTo>
                  <a:cubicBezTo>
                    <a:pt x="45" y="90"/>
                    <a:pt x="44" y="90"/>
                    <a:pt x="43" y="91"/>
                  </a:cubicBezTo>
                  <a:cubicBezTo>
                    <a:pt x="42" y="92"/>
                    <a:pt x="42" y="93"/>
                    <a:pt x="41" y="94"/>
                  </a:cubicBezTo>
                  <a:cubicBezTo>
                    <a:pt x="40" y="95"/>
                    <a:pt x="39" y="96"/>
                    <a:pt x="38" y="96"/>
                  </a:cubicBezTo>
                  <a:cubicBezTo>
                    <a:pt x="37" y="97"/>
                    <a:pt x="36" y="97"/>
                    <a:pt x="35" y="96"/>
                  </a:cubicBezTo>
                  <a:cubicBezTo>
                    <a:pt x="34" y="95"/>
                    <a:pt x="33" y="95"/>
                    <a:pt x="32" y="95"/>
                  </a:cubicBezTo>
                  <a:cubicBezTo>
                    <a:pt x="29" y="95"/>
                    <a:pt x="28" y="99"/>
                    <a:pt x="27" y="101"/>
                  </a:cubicBezTo>
                  <a:cubicBezTo>
                    <a:pt x="27" y="103"/>
                    <a:pt x="27" y="105"/>
                    <a:pt x="27" y="107"/>
                  </a:cubicBezTo>
                  <a:cubicBezTo>
                    <a:pt x="27" y="108"/>
                    <a:pt x="27" y="109"/>
                    <a:pt x="27" y="110"/>
                  </a:cubicBezTo>
                  <a:cubicBezTo>
                    <a:pt x="26" y="110"/>
                    <a:pt x="26" y="111"/>
                    <a:pt x="26" y="111"/>
                  </a:cubicBezTo>
                  <a:cubicBezTo>
                    <a:pt x="23" y="115"/>
                    <a:pt x="19" y="118"/>
                    <a:pt x="17" y="123"/>
                  </a:cubicBezTo>
                  <a:cubicBezTo>
                    <a:pt x="16" y="125"/>
                    <a:pt x="17" y="128"/>
                    <a:pt x="17" y="130"/>
                  </a:cubicBezTo>
                  <a:cubicBezTo>
                    <a:pt x="17" y="131"/>
                    <a:pt x="18" y="133"/>
                    <a:pt x="18" y="134"/>
                  </a:cubicBezTo>
                  <a:cubicBezTo>
                    <a:pt x="18" y="135"/>
                    <a:pt x="19" y="135"/>
                    <a:pt x="19" y="136"/>
                  </a:cubicBezTo>
                  <a:cubicBezTo>
                    <a:pt x="19" y="137"/>
                    <a:pt x="19" y="139"/>
                    <a:pt x="18" y="140"/>
                  </a:cubicBezTo>
                  <a:cubicBezTo>
                    <a:pt x="18" y="143"/>
                    <a:pt x="19" y="146"/>
                    <a:pt x="19" y="148"/>
                  </a:cubicBezTo>
                  <a:cubicBezTo>
                    <a:pt x="19" y="149"/>
                    <a:pt x="19" y="150"/>
                    <a:pt x="19" y="151"/>
                  </a:cubicBezTo>
                  <a:cubicBezTo>
                    <a:pt x="20" y="153"/>
                    <a:pt x="21" y="155"/>
                    <a:pt x="22" y="156"/>
                  </a:cubicBezTo>
                  <a:cubicBezTo>
                    <a:pt x="23" y="157"/>
                    <a:pt x="23" y="157"/>
                    <a:pt x="23" y="158"/>
                  </a:cubicBezTo>
                  <a:cubicBezTo>
                    <a:pt x="24" y="159"/>
                    <a:pt x="24" y="160"/>
                    <a:pt x="24" y="160"/>
                  </a:cubicBezTo>
                  <a:cubicBezTo>
                    <a:pt x="24" y="163"/>
                    <a:pt x="23" y="165"/>
                    <a:pt x="26" y="167"/>
                  </a:cubicBezTo>
                  <a:cubicBezTo>
                    <a:pt x="27" y="168"/>
                    <a:pt x="28" y="169"/>
                    <a:pt x="28" y="170"/>
                  </a:cubicBezTo>
                  <a:cubicBezTo>
                    <a:pt x="28" y="172"/>
                    <a:pt x="28" y="173"/>
                    <a:pt x="28" y="174"/>
                  </a:cubicBezTo>
                  <a:cubicBezTo>
                    <a:pt x="28" y="175"/>
                    <a:pt x="28" y="176"/>
                    <a:pt x="27" y="177"/>
                  </a:cubicBezTo>
                  <a:cubicBezTo>
                    <a:pt x="26" y="178"/>
                    <a:pt x="26" y="180"/>
                    <a:pt x="26" y="182"/>
                  </a:cubicBezTo>
                  <a:cubicBezTo>
                    <a:pt x="26" y="183"/>
                    <a:pt x="27" y="185"/>
                    <a:pt x="27" y="186"/>
                  </a:cubicBezTo>
                  <a:cubicBezTo>
                    <a:pt x="27" y="187"/>
                    <a:pt x="27" y="188"/>
                    <a:pt x="26" y="188"/>
                  </a:cubicBezTo>
                  <a:cubicBezTo>
                    <a:pt x="25" y="190"/>
                    <a:pt x="24" y="191"/>
                    <a:pt x="23" y="193"/>
                  </a:cubicBezTo>
                  <a:cubicBezTo>
                    <a:pt x="23" y="193"/>
                    <a:pt x="23" y="194"/>
                    <a:pt x="23" y="194"/>
                  </a:cubicBezTo>
                  <a:cubicBezTo>
                    <a:pt x="23" y="195"/>
                    <a:pt x="22" y="196"/>
                    <a:pt x="22" y="196"/>
                  </a:cubicBezTo>
                  <a:cubicBezTo>
                    <a:pt x="21" y="197"/>
                    <a:pt x="21" y="198"/>
                    <a:pt x="20" y="198"/>
                  </a:cubicBezTo>
                  <a:cubicBezTo>
                    <a:pt x="19" y="199"/>
                    <a:pt x="19" y="200"/>
                    <a:pt x="18" y="200"/>
                  </a:cubicBezTo>
                  <a:cubicBezTo>
                    <a:pt x="17" y="201"/>
                    <a:pt x="16" y="202"/>
                    <a:pt x="16" y="204"/>
                  </a:cubicBezTo>
                  <a:cubicBezTo>
                    <a:pt x="15" y="205"/>
                    <a:pt x="15" y="206"/>
                    <a:pt x="15" y="207"/>
                  </a:cubicBezTo>
                  <a:cubicBezTo>
                    <a:pt x="15" y="208"/>
                    <a:pt x="15" y="209"/>
                    <a:pt x="15" y="210"/>
                  </a:cubicBezTo>
                  <a:cubicBezTo>
                    <a:pt x="14" y="210"/>
                    <a:pt x="14" y="210"/>
                    <a:pt x="13" y="211"/>
                  </a:cubicBezTo>
                  <a:cubicBezTo>
                    <a:pt x="12" y="211"/>
                    <a:pt x="11" y="211"/>
                    <a:pt x="10" y="211"/>
                  </a:cubicBezTo>
                  <a:cubicBezTo>
                    <a:pt x="9" y="212"/>
                    <a:pt x="8" y="213"/>
                    <a:pt x="7" y="214"/>
                  </a:cubicBezTo>
                  <a:cubicBezTo>
                    <a:pt x="7" y="215"/>
                    <a:pt x="7" y="216"/>
                    <a:pt x="6" y="216"/>
                  </a:cubicBezTo>
                  <a:cubicBezTo>
                    <a:pt x="6" y="218"/>
                    <a:pt x="6" y="220"/>
                    <a:pt x="6" y="222"/>
                  </a:cubicBezTo>
                  <a:cubicBezTo>
                    <a:pt x="6" y="223"/>
                    <a:pt x="6" y="224"/>
                    <a:pt x="6" y="225"/>
                  </a:cubicBezTo>
                  <a:cubicBezTo>
                    <a:pt x="5" y="225"/>
                    <a:pt x="4" y="226"/>
                    <a:pt x="4" y="226"/>
                  </a:cubicBezTo>
                  <a:cubicBezTo>
                    <a:pt x="3" y="227"/>
                    <a:pt x="3" y="228"/>
                    <a:pt x="2" y="229"/>
                  </a:cubicBezTo>
                  <a:cubicBezTo>
                    <a:pt x="2" y="231"/>
                    <a:pt x="2" y="232"/>
                    <a:pt x="2" y="233"/>
                  </a:cubicBezTo>
                  <a:cubicBezTo>
                    <a:pt x="3" y="234"/>
                    <a:pt x="2" y="235"/>
                    <a:pt x="1" y="236"/>
                  </a:cubicBezTo>
                  <a:cubicBezTo>
                    <a:pt x="1" y="237"/>
                    <a:pt x="0" y="237"/>
                    <a:pt x="0" y="237"/>
                  </a:cubicBezTo>
                  <a:cubicBezTo>
                    <a:pt x="0" y="237"/>
                    <a:pt x="0" y="238"/>
                    <a:pt x="0" y="239"/>
                  </a:cubicBezTo>
                  <a:cubicBezTo>
                    <a:pt x="0" y="240"/>
                    <a:pt x="1" y="241"/>
                    <a:pt x="1" y="242"/>
                  </a:cubicBezTo>
                  <a:cubicBezTo>
                    <a:pt x="1" y="244"/>
                    <a:pt x="2" y="245"/>
                    <a:pt x="2" y="246"/>
                  </a:cubicBezTo>
                  <a:cubicBezTo>
                    <a:pt x="2" y="248"/>
                    <a:pt x="2" y="251"/>
                    <a:pt x="3" y="252"/>
                  </a:cubicBezTo>
                  <a:cubicBezTo>
                    <a:pt x="4" y="254"/>
                    <a:pt x="6" y="255"/>
                    <a:pt x="7" y="256"/>
                  </a:cubicBezTo>
                  <a:cubicBezTo>
                    <a:pt x="9" y="258"/>
                    <a:pt x="8" y="260"/>
                    <a:pt x="8" y="262"/>
                  </a:cubicBezTo>
                  <a:cubicBezTo>
                    <a:pt x="9" y="263"/>
                    <a:pt x="11" y="264"/>
                    <a:pt x="11" y="266"/>
                  </a:cubicBezTo>
                  <a:cubicBezTo>
                    <a:pt x="11" y="267"/>
                    <a:pt x="11" y="268"/>
                    <a:pt x="9" y="269"/>
                  </a:cubicBezTo>
                  <a:cubicBezTo>
                    <a:pt x="8" y="270"/>
                    <a:pt x="8" y="271"/>
                    <a:pt x="9" y="272"/>
                  </a:cubicBezTo>
                  <a:cubicBezTo>
                    <a:pt x="9" y="276"/>
                    <a:pt x="9" y="280"/>
                    <a:pt x="9" y="284"/>
                  </a:cubicBezTo>
                  <a:cubicBezTo>
                    <a:pt x="9" y="288"/>
                    <a:pt x="14" y="289"/>
                    <a:pt x="14" y="292"/>
                  </a:cubicBezTo>
                  <a:cubicBezTo>
                    <a:pt x="15" y="293"/>
                    <a:pt x="14" y="294"/>
                    <a:pt x="14" y="295"/>
                  </a:cubicBezTo>
                  <a:cubicBezTo>
                    <a:pt x="15" y="296"/>
                    <a:pt x="16" y="297"/>
                    <a:pt x="16" y="297"/>
                  </a:cubicBezTo>
                  <a:cubicBezTo>
                    <a:pt x="16" y="298"/>
                    <a:pt x="16" y="299"/>
                    <a:pt x="16" y="300"/>
                  </a:cubicBezTo>
                  <a:cubicBezTo>
                    <a:pt x="17" y="301"/>
                    <a:pt x="18" y="301"/>
                    <a:pt x="19" y="301"/>
                  </a:cubicBezTo>
                  <a:cubicBezTo>
                    <a:pt x="20" y="301"/>
                    <a:pt x="20" y="302"/>
                    <a:pt x="21" y="303"/>
                  </a:cubicBezTo>
                  <a:cubicBezTo>
                    <a:pt x="23" y="303"/>
                    <a:pt x="25" y="304"/>
                    <a:pt x="27" y="305"/>
                  </a:cubicBezTo>
                  <a:cubicBezTo>
                    <a:pt x="28" y="305"/>
                    <a:pt x="29" y="306"/>
                    <a:pt x="31" y="306"/>
                  </a:cubicBezTo>
                  <a:cubicBezTo>
                    <a:pt x="32" y="307"/>
                    <a:pt x="33" y="307"/>
                    <a:pt x="34" y="308"/>
                  </a:cubicBezTo>
                  <a:cubicBezTo>
                    <a:pt x="36" y="309"/>
                    <a:pt x="37" y="310"/>
                    <a:pt x="38" y="310"/>
                  </a:cubicBezTo>
                  <a:cubicBezTo>
                    <a:pt x="39" y="311"/>
                    <a:pt x="39" y="312"/>
                    <a:pt x="40" y="312"/>
                  </a:cubicBezTo>
                  <a:cubicBezTo>
                    <a:pt x="42" y="313"/>
                    <a:pt x="43" y="312"/>
                    <a:pt x="44" y="312"/>
                  </a:cubicBezTo>
                  <a:cubicBezTo>
                    <a:pt x="48" y="311"/>
                    <a:pt x="50" y="310"/>
                    <a:pt x="53" y="308"/>
                  </a:cubicBezTo>
                  <a:cubicBezTo>
                    <a:pt x="56" y="306"/>
                    <a:pt x="60" y="304"/>
                    <a:pt x="63" y="303"/>
                  </a:cubicBezTo>
                  <a:cubicBezTo>
                    <a:pt x="65" y="302"/>
                    <a:pt x="67" y="301"/>
                    <a:pt x="69" y="301"/>
                  </a:cubicBezTo>
                  <a:cubicBezTo>
                    <a:pt x="70" y="301"/>
                    <a:pt x="72" y="302"/>
                    <a:pt x="73" y="302"/>
                  </a:cubicBezTo>
                  <a:cubicBezTo>
                    <a:pt x="74" y="301"/>
                    <a:pt x="75" y="301"/>
                    <a:pt x="75" y="301"/>
                  </a:cubicBezTo>
                  <a:cubicBezTo>
                    <a:pt x="76" y="300"/>
                    <a:pt x="76" y="300"/>
                    <a:pt x="76" y="300"/>
                  </a:cubicBezTo>
                  <a:cubicBezTo>
                    <a:pt x="77" y="300"/>
                    <a:pt x="77" y="300"/>
                    <a:pt x="78" y="300"/>
                  </a:cubicBezTo>
                  <a:cubicBezTo>
                    <a:pt x="78" y="299"/>
                    <a:pt x="79" y="300"/>
                    <a:pt x="79" y="299"/>
                  </a:cubicBezTo>
                  <a:cubicBezTo>
                    <a:pt x="80" y="299"/>
                    <a:pt x="80" y="298"/>
                    <a:pt x="80" y="298"/>
                  </a:cubicBezTo>
                  <a:cubicBezTo>
                    <a:pt x="80" y="296"/>
                    <a:pt x="82" y="297"/>
                    <a:pt x="83" y="296"/>
                  </a:cubicBezTo>
                  <a:cubicBezTo>
                    <a:pt x="83" y="296"/>
                    <a:pt x="83" y="294"/>
                    <a:pt x="84" y="293"/>
                  </a:cubicBezTo>
                  <a:cubicBezTo>
                    <a:pt x="84" y="292"/>
                    <a:pt x="84" y="291"/>
                    <a:pt x="85" y="290"/>
                  </a:cubicBezTo>
                  <a:cubicBezTo>
                    <a:pt x="86" y="289"/>
                    <a:pt x="86" y="287"/>
                    <a:pt x="87" y="286"/>
                  </a:cubicBezTo>
                  <a:cubicBezTo>
                    <a:pt x="87" y="284"/>
                    <a:pt x="87" y="282"/>
                    <a:pt x="88" y="281"/>
                  </a:cubicBezTo>
                  <a:cubicBezTo>
                    <a:pt x="88" y="280"/>
                    <a:pt x="89" y="280"/>
                    <a:pt x="89" y="279"/>
                  </a:cubicBezTo>
                  <a:cubicBezTo>
                    <a:pt x="90" y="278"/>
                    <a:pt x="91" y="277"/>
                    <a:pt x="90" y="276"/>
                  </a:cubicBezTo>
                  <a:cubicBezTo>
                    <a:pt x="90" y="275"/>
                    <a:pt x="92" y="273"/>
                    <a:pt x="92" y="272"/>
                  </a:cubicBezTo>
                  <a:cubicBezTo>
                    <a:pt x="93" y="271"/>
                    <a:pt x="93" y="270"/>
                    <a:pt x="93" y="269"/>
                  </a:cubicBezTo>
                  <a:cubicBezTo>
                    <a:pt x="94" y="268"/>
                    <a:pt x="94" y="267"/>
                    <a:pt x="94" y="267"/>
                  </a:cubicBezTo>
                  <a:cubicBezTo>
                    <a:pt x="94" y="266"/>
                    <a:pt x="95" y="266"/>
                    <a:pt x="95" y="265"/>
                  </a:cubicBezTo>
                  <a:cubicBezTo>
                    <a:pt x="96" y="265"/>
                    <a:pt x="96" y="263"/>
                    <a:pt x="96" y="262"/>
                  </a:cubicBezTo>
                  <a:cubicBezTo>
                    <a:pt x="96" y="259"/>
                    <a:pt x="98" y="257"/>
                    <a:pt x="99" y="254"/>
                  </a:cubicBezTo>
                  <a:cubicBezTo>
                    <a:pt x="100" y="252"/>
                    <a:pt x="100" y="251"/>
                    <a:pt x="100" y="249"/>
                  </a:cubicBezTo>
                  <a:cubicBezTo>
                    <a:pt x="100" y="248"/>
                    <a:pt x="100" y="246"/>
                    <a:pt x="101" y="245"/>
                  </a:cubicBezTo>
                  <a:cubicBezTo>
                    <a:pt x="101" y="244"/>
                    <a:pt x="101" y="243"/>
                    <a:pt x="102" y="241"/>
                  </a:cubicBezTo>
                  <a:cubicBezTo>
                    <a:pt x="103" y="236"/>
                    <a:pt x="104" y="231"/>
                    <a:pt x="106" y="227"/>
                  </a:cubicBezTo>
                  <a:cubicBezTo>
                    <a:pt x="108" y="222"/>
                    <a:pt x="110" y="218"/>
                    <a:pt x="111" y="213"/>
                  </a:cubicBezTo>
                  <a:cubicBezTo>
                    <a:pt x="112" y="212"/>
                    <a:pt x="112" y="211"/>
                    <a:pt x="113" y="209"/>
                  </a:cubicBezTo>
                  <a:cubicBezTo>
                    <a:pt x="113" y="208"/>
                    <a:pt x="113" y="207"/>
                    <a:pt x="113" y="206"/>
                  </a:cubicBezTo>
                  <a:cubicBezTo>
                    <a:pt x="113" y="205"/>
                    <a:pt x="114" y="204"/>
                    <a:pt x="114" y="202"/>
                  </a:cubicBezTo>
                  <a:cubicBezTo>
                    <a:pt x="115" y="201"/>
                    <a:pt x="115" y="199"/>
                    <a:pt x="115" y="198"/>
                  </a:cubicBezTo>
                  <a:cubicBezTo>
                    <a:pt x="116" y="196"/>
                    <a:pt x="117" y="193"/>
                    <a:pt x="118" y="191"/>
                  </a:cubicBezTo>
                  <a:cubicBezTo>
                    <a:pt x="118" y="189"/>
                    <a:pt x="119" y="188"/>
                    <a:pt x="120" y="187"/>
                  </a:cubicBezTo>
                  <a:cubicBezTo>
                    <a:pt x="120" y="186"/>
                    <a:pt x="120" y="185"/>
                    <a:pt x="120" y="184"/>
                  </a:cubicBezTo>
                  <a:cubicBezTo>
                    <a:pt x="121" y="184"/>
                    <a:pt x="121" y="183"/>
                    <a:pt x="121" y="182"/>
                  </a:cubicBezTo>
                  <a:cubicBezTo>
                    <a:pt x="121" y="181"/>
                    <a:pt x="121" y="181"/>
                    <a:pt x="121" y="180"/>
                  </a:cubicBezTo>
                  <a:cubicBezTo>
                    <a:pt x="122" y="179"/>
                    <a:pt x="122" y="178"/>
                    <a:pt x="122" y="178"/>
                  </a:cubicBezTo>
                  <a:cubicBezTo>
                    <a:pt x="123" y="176"/>
                    <a:pt x="123" y="174"/>
                    <a:pt x="124" y="173"/>
                  </a:cubicBezTo>
                  <a:cubicBezTo>
                    <a:pt x="125" y="169"/>
                    <a:pt x="126" y="166"/>
                    <a:pt x="128" y="163"/>
                  </a:cubicBezTo>
                  <a:cubicBezTo>
                    <a:pt x="129" y="159"/>
                    <a:pt x="131" y="155"/>
                    <a:pt x="132" y="151"/>
                  </a:cubicBezTo>
                  <a:cubicBezTo>
                    <a:pt x="133" y="150"/>
                    <a:pt x="134" y="148"/>
                    <a:pt x="134" y="146"/>
                  </a:cubicBezTo>
                  <a:cubicBezTo>
                    <a:pt x="135" y="145"/>
                    <a:pt x="134" y="143"/>
                    <a:pt x="135" y="142"/>
                  </a:cubicBezTo>
                  <a:cubicBezTo>
                    <a:pt x="137" y="140"/>
                    <a:pt x="135" y="139"/>
                    <a:pt x="136" y="138"/>
                  </a:cubicBezTo>
                  <a:cubicBezTo>
                    <a:pt x="136" y="136"/>
                    <a:pt x="137" y="134"/>
                    <a:pt x="137" y="133"/>
                  </a:cubicBezTo>
                  <a:cubicBezTo>
                    <a:pt x="138" y="130"/>
                    <a:pt x="138" y="126"/>
                    <a:pt x="136" y="123"/>
                  </a:cubicBezTo>
                  <a:cubicBezTo>
                    <a:pt x="135" y="121"/>
                    <a:pt x="138" y="118"/>
                    <a:pt x="139" y="115"/>
                  </a:cubicBezTo>
                  <a:cubicBezTo>
                    <a:pt x="140" y="114"/>
                    <a:pt x="140" y="114"/>
                    <a:pt x="141" y="113"/>
                  </a:cubicBezTo>
                  <a:cubicBezTo>
                    <a:pt x="141" y="112"/>
                    <a:pt x="142" y="112"/>
                    <a:pt x="143" y="112"/>
                  </a:cubicBezTo>
                  <a:cubicBezTo>
                    <a:pt x="143" y="111"/>
                    <a:pt x="144" y="112"/>
                    <a:pt x="144" y="111"/>
                  </a:cubicBezTo>
                  <a:cubicBezTo>
                    <a:pt x="145" y="110"/>
                    <a:pt x="144" y="110"/>
                    <a:pt x="144" y="110"/>
                  </a:cubicBezTo>
                  <a:cubicBezTo>
                    <a:pt x="141" y="109"/>
                    <a:pt x="145" y="106"/>
                    <a:pt x="145" y="105"/>
                  </a:cubicBezTo>
                  <a:cubicBezTo>
                    <a:pt x="146" y="103"/>
                    <a:pt x="146" y="102"/>
                    <a:pt x="145" y="101"/>
                  </a:cubicBezTo>
                  <a:cubicBezTo>
                    <a:pt x="145" y="99"/>
                    <a:pt x="147" y="96"/>
                    <a:pt x="145" y="95"/>
                  </a:cubicBezTo>
                  <a:cubicBezTo>
                    <a:pt x="141" y="94"/>
                    <a:pt x="143" y="93"/>
                    <a:pt x="143" y="90"/>
                  </a:cubicBezTo>
                  <a:cubicBezTo>
                    <a:pt x="144" y="87"/>
                    <a:pt x="140" y="84"/>
                    <a:pt x="142" y="81"/>
                  </a:cubicBezTo>
                  <a:cubicBezTo>
                    <a:pt x="143" y="79"/>
                    <a:pt x="144" y="79"/>
                    <a:pt x="146" y="79"/>
                  </a:cubicBezTo>
                  <a:cubicBezTo>
                    <a:pt x="147" y="78"/>
                    <a:pt x="147" y="80"/>
                    <a:pt x="147" y="81"/>
                  </a:cubicBezTo>
                  <a:cubicBezTo>
                    <a:pt x="147" y="82"/>
                    <a:pt x="149" y="83"/>
                    <a:pt x="149" y="84"/>
                  </a:cubicBezTo>
                  <a:cubicBezTo>
                    <a:pt x="148" y="85"/>
                    <a:pt x="150" y="86"/>
                    <a:pt x="150" y="87"/>
                  </a:cubicBezTo>
                  <a:cubicBezTo>
                    <a:pt x="150" y="89"/>
                    <a:pt x="152" y="89"/>
                    <a:pt x="152" y="90"/>
                  </a:cubicBezTo>
                  <a:cubicBezTo>
                    <a:pt x="153" y="91"/>
                    <a:pt x="154" y="91"/>
                    <a:pt x="155" y="90"/>
                  </a:cubicBezTo>
                  <a:cubicBezTo>
                    <a:pt x="155" y="89"/>
                    <a:pt x="156" y="88"/>
                    <a:pt x="157" y="86"/>
                  </a:cubicBezTo>
                  <a:cubicBezTo>
                    <a:pt x="157" y="85"/>
                    <a:pt x="158" y="83"/>
                    <a:pt x="159" y="82"/>
                  </a:cubicBezTo>
                  <a:cubicBezTo>
                    <a:pt x="160" y="79"/>
                    <a:pt x="161" y="76"/>
                    <a:pt x="160" y="74"/>
                  </a:cubicBezTo>
                  <a:cubicBezTo>
                    <a:pt x="159" y="71"/>
                    <a:pt x="158" y="69"/>
                    <a:pt x="157" y="67"/>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72" name="Freeform 71"/>
            <p:cNvSpPr>
              <a:spLocks/>
            </p:cNvSpPr>
            <p:nvPr/>
          </p:nvSpPr>
          <p:spPr bwMode="gray">
            <a:xfrm>
              <a:off x="11353800" y="5122863"/>
              <a:ext cx="33338" cy="44450"/>
            </a:xfrm>
            <a:custGeom>
              <a:avLst/>
              <a:gdLst>
                <a:gd name="T0" fmla="*/ 7 w 11"/>
                <a:gd name="T1" fmla="*/ 2 h 14"/>
                <a:gd name="T2" fmla="*/ 4 w 11"/>
                <a:gd name="T3" fmla="*/ 6 h 14"/>
                <a:gd name="T4" fmla="*/ 1 w 11"/>
                <a:gd name="T5" fmla="*/ 10 h 14"/>
                <a:gd name="T6" fmla="*/ 1 w 11"/>
                <a:gd name="T7" fmla="*/ 12 h 14"/>
                <a:gd name="T8" fmla="*/ 0 w 11"/>
                <a:gd name="T9" fmla="*/ 13 h 14"/>
                <a:gd name="T10" fmla="*/ 4 w 11"/>
                <a:gd name="T11" fmla="*/ 14 h 14"/>
                <a:gd name="T12" fmla="*/ 9 w 11"/>
                <a:gd name="T13" fmla="*/ 13 h 14"/>
                <a:gd name="T14" fmla="*/ 9 w 11"/>
                <a:gd name="T15" fmla="*/ 10 h 14"/>
                <a:gd name="T16" fmla="*/ 11 w 11"/>
                <a:gd name="T17" fmla="*/ 8 h 14"/>
                <a:gd name="T18" fmla="*/ 7 w 11"/>
                <a:gd name="T19" fmla="*/ 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14">
                  <a:moveTo>
                    <a:pt x="7" y="2"/>
                  </a:moveTo>
                  <a:cubicBezTo>
                    <a:pt x="5" y="2"/>
                    <a:pt x="5" y="5"/>
                    <a:pt x="4" y="6"/>
                  </a:cubicBezTo>
                  <a:cubicBezTo>
                    <a:pt x="3" y="7"/>
                    <a:pt x="1" y="8"/>
                    <a:pt x="1" y="10"/>
                  </a:cubicBezTo>
                  <a:cubicBezTo>
                    <a:pt x="1" y="11"/>
                    <a:pt x="2" y="12"/>
                    <a:pt x="1" y="12"/>
                  </a:cubicBezTo>
                  <a:cubicBezTo>
                    <a:pt x="0" y="12"/>
                    <a:pt x="0" y="12"/>
                    <a:pt x="0" y="13"/>
                  </a:cubicBezTo>
                  <a:cubicBezTo>
                    <a:pt x="1" y="14"/>
                    <a:pt x="3" y="14"/>
                    <a:pt x="4" y="14"/>
                  </a:cubicBezTo>
                  <a:cubicBezTo>
                    <a:pt x="5" y="14"/>
                    <a:pt x="8" y="14"/>
                    <a:pt x="9" y="13"/>
                  </a:cubicBezTo>
                  <a:cubicBezTo>
                    <a:pt x="9" y="12"/>
                    <a:pt x="9" y="11"/>
                    <a:pt x="9" y="10"/>
                  </a:cubicBezTo>
                  <a:cubicBezTo>
                    <a:pt x="10" y="10"/>
                    <a:pt x="11" y="9"/>
                    <a:pt x="11" y="8"/>
                  </a:cubicBezTo>
                  <a:cubicBezTo>
                    <a:pt x="11" y="7"/>
                    <a:pt x="8" y="0"/>
                    <a:pt x="7" y="2"/>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73" name="Freeform 72"/>
            <p:cNvSpPr>
              <a:spLocks/>
            </p:cNvSpPr>
            <p:nvPr/>
          </p:nvSpPr>
          <p:spPr bwMode="gray">
            <a:xfrm>
              <a:off x="11080750" y="2846388"/>
              <a:ext cx="85725" cy="34925"/>
            </a:xfrm>
            <a:custGeom>
              <a:avLst/>
              <a:gdLst>
                <a:gd name="T0" fmla="*/ 26 w 27"/>
                <a:gd name="T1" fmla="*/ 4 h 11"/>
                <a:gd name="T2" fmla="*/ 23 w 27"/>
                <a:gd name="T3" fmla="*/ 4 h 11"/>
                <a:gd name="T4" fmla="*/ 20 w 27"/>
                <a:gd name="T5" fmla="*/ 2 h 11"/>
                <a:gd name="T6" fmla="*/ 16 w 27"/>
                <a:gd name="T7" fmla="*/ 1 h 11"/>
                <a:gd name="T8" fmla="*/ 12 w 27"/>
                <a:gd name="T9" fmla="*/ 2 h 11"/>
                <a:gd name="T10" fmla="*/ 4 w 27"/>
                <a:gd name="T11" fmla="*/ 1 h 11"/>
                <a:gd name="T12" fmla="*/ 3 w 27"/>
                <a:gd name="T13" fmla="*/ 3 h 11"/>
                <a:gd name="T14" fmla="*/ 1 w 27"/>
                <a:gd name="T15" fmla="*/ 5 h 11"/>
                <a:gd name="T16" fmla="*/ 5 w 27"/>
                <a:gd name="T17" fmla="*/ 8 h 11"/>
                <a:gd name="T18" fmla="*/ 7 w 27"/>
                <a:gd name="T19" fmla="*/ 9 h 11"/>
                <a:gd name="T20" fmla="*/ 10 w 27"/>
                <a:gd name="T21" fmla="*/ 10 h 11"/>
                <a:gd name="T22" fmla="*/ 15 w 27"/>
                <a:gd name="T23" fmla="*/ 9 h 11"/>
                <a:gd name="T24" fmla="*/ 18 w 27"/>
                <a:gd name="T25" fmla="*/ 10 h 11"/>
                <a:gd name="T26" fmla="*/ 20 w 27"/>
                <a:gd name="T27" fmla="*/ 8 h 11"/>
                <a:gd name="T28" fmla="*/ 22 w 27"/>
                <a:gd name="T29" fmla="*/ 7 h 11"/>
                <a:gd name="T30" fmla="*/ 25 w 27"/>
                <a:gd name="T31" fmla="*/ 6 h 11"/>
                <a:gd name="T32" fmla="*/ 27 w 27"/>
                <a:gd name="T33" fmla="*/ 5 h 11"/>
                <a:gd name="T34" fmla="*/ 26 w 27"/>
                <a:gd name="T35"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11">
                  <a:moveTo>
                    <a:pt x="26" y="4"/>
                  </a:moveTo>
                  <a:cubicBezTo>
                    <a:pt x="25" y="3"/>
                    <a:pt x="24" y="4"/>
                    <a:pt x="23" y="4"/>
                  </a:cubicBezTo>
                  <a:cubicBezTo>
                    <a:pt x="22" y="3"/>
                    <a:pt x="21" y="3"/>
                    <a:pt x="20" y="2"/>
                  </a:cubicBezTo>
                  <a:cubicBezTo>
                    <a:pt x="19" y="2"/>
                    <a:pt x="17" y="1"/>
                    <a:pt x="16" y="1"/>
                  </a:cubicBezTo>
                  <a:cubicBezTo>
                    <a:pt x="15" y="1"/>
                    <a:pt x="13" y="2"/>
                    <a:pt x="12" y="2"/>
                  </a:cubicBezTo>
                  <a:cubicBezTo>
                    <a:pt x="9" y="2"/>
                    <a:pt x="7" y="0"/>
                    <a:pt x="4" y="1"/>
                  </a:cubicBezTo>
                  <a:cubicBezTo>
                    <a:pt x="3" y="1"/>
                    <a:pt x="3" y="2"/>
                    <a:pt x="3" y="3"/>
                  </a:cubicBezTo>
                  <a:cubicBezTo>
                    <a:pt x="3" y="4"/>
                    <a:pt x="2" y="4"/>
                    <a:pt x="1" y="5"/>
                  </a:cubicBezTo>
                  <a:cubicBezTo>
                    <a:pt x="0" y="7"/>
                    <a:pt x="4" y="7"/>
                    <a:pt x="5" y="8"/>
                  </a:cubicBezTo>
                  <a:cubicBezTo>
                    <a:pt x="6" y="8"/>
                    <a:pt x="6" y="9"/>
                    <a:pt x="7" y="9"/>
                  </a:cubicBezTo>
                  <a:cubicBezTo>
                    <a:pt x="8" y="10"/>
                    <a:pt x="9" y="10"/>
                    <a:pt x="10" y="10"/>
                  </a:cubicBezTo>
                  <a:cubicBezTo>
                    <a:pt x="12" y="11"/>
                    <a:pt x="13" y="9"/>
                    <a:pt x="15" y="9"/>
                  </a:cubicBezTo>
                  <a:cubicBezTo>
                    <a:pt x="16" y="10"/>
                    <a:pt x="17" y="10"/>
                    <a:pt x="18" y="10"/>
                  </a:cubicBezTo>
                  <a:cubicBezTo>
                    <a:pt x="19" y="10"/>
                    <a:pt x="19" y="9"/>
                    <a:pt x="20" y="8"/>
                  </a:cubicBezTo>
                  <a:cubicBezTo>
                    <a:pt x="21" y="8"/>
                    <a:pt x="21" y="8"/>
                    <a:pt x="22" y="7"/>
                  </a:cubicBezTo>
                  <a:cubicBezTo>
                    <a:pt x="23" y="7"/>
                    <a:pt x="24" y="6"/>
                    <a:pt x="25" y="6"/>
                  </a:cubicBezTo>
                  <a:cubicBezTo>
                    <a:pt x="25" y="6"/>
                    <a:pt x="26" y="6"/>
                    <a:pt x="27" y="5"/>
                  </a:cubicBezTo>
                  <a:cubicBezTo>
                    <a:pt x="27" y="4"/>
                    <a:pt x="26" y="4"/>
                    <a:pt x="26" y="4"/>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74" name="Freeform 73"/>
            <p:cNvSpPr>
              <a:spLocks/>
            </p:cNvSpPr>
            <p:nvPr/>
          </p:nvSpPr>
          <p:spPr bwMode="gray">
            <a:xfrm>
              <a:off x="11210925" y="5199063"/>
              <a:ext cx="47625" cy="41275"/>
            </a:xfrm>
            <a:custGeom>
              <a:avLst/>
              <a:gdLst>
                <a:gd name="T0" fmla="*/ 14 w 15"/>
                <a:gd name="T1" fmla="*/ 6 h 13"/>
                <a:gd name="T2" fmla="*/ 11 w 15"/>
                <a:gd name="T3" fmla="*/ 2 h 13"/>
                <a:gd name="T4" fmla="*/ 7 w 15"/>
                <a:gd name="T5" fmla="*/ 0 h 13"/>
                <a:gd name="T6" fmla="*/ 3 w 15"/>
                <a:gd name="T7" fmla="*/ 2 h 13"/>
                <a:gd name="T8" fmla="*/ 2 w 15"/>
                <a:gd name="T9" fmla="*/ 5 h 13"/>
                <a:gd name="T10" fmla="*/ 4 w 15"/>
                <a:gd name="T11" fmla="*/ 9 h 13"/>
                <a:gd name="T12" fmla="*/ 14 w 15"/>
                <a:gd name="T13" fmla="*/ 10 h 13"/>
                <a:gd name="T14" fmla="*/ 14 w 15"/>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13">
                  <a:moveTo>
                    <a:pt x="14" y="6"/>
                  </a:moveTo>
                  <a:cubicBezTo>
                    <a:pt x="13" y="5"/>
                    <a:pt x="12" y="3"/>
                    <a:pt x="11" y="2"/>
                  </a:cubicBezTo>
                  <a:cubicBezTo>
                    <a:pt x="11" y="0"/>
                    <a:pt x="9" y="0"/>
                    <a:pt x="7" y="0"/>
                  </a:cubicBezTo>
                  <a:cubicBezTo>
                    <a:pt x="6" y="0"/>
                    <a:pt x="2" y="0"/>
                    <a:pt x="3" y="2"/>
                  </a:cubicBezTo>
                  <a:cubicBezTo>
                    <a:pt x="3" y="3"/>
                    <a:pt x="0" y="3"/>
                    <a:pt x="2" y="5"/>
                  </a:cubicBezTo>
                  <a:cubicBezTo>
                    <a:pt x="3" y="6"/>
                    <a:pt x="2" y="8"/>
                    <a:pt x="4" y="9"/>
                  </a:cubicBezTo>
                  <a:cubicBezTo>
                    <a:pt x="5" y="10"/>
                    <a:pt x="13" y="13"/>
                    <a:pt x="14" y="10"/>
                  </a:cubicBezTo>
                  <a:cubicBezTo>
                    <a:pt x="14" y="9"/>
                    <a:pt x="15" y="6"/>
                    <a:pt x="14" y="6"/>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75" name="Freeform 74"/>
            <p:cNvSpPr>
              <a:spLocks/>
            </p:cNvSpPr>
            <p:nvPr/>
          </p:nvSpPr>
          <p:spPr bwMode="gray">
            <a:xfrm>
              <a:off x="10729913" y="4648200"/>
              <a:ext cx="12700" cy="19050"/>
            </a:xfrm>
            <a:custGeom>
              <a:avLst/>
              <a:gdLst>
                <a:gd name="T0" fmla="*/ 3 w 4"/>
                <a:gd name="T1" fmla="*/ 1 h 6"/>
                <a:gd name="T2" fmla="*/ 2 w 4"/>
                <a:gd name="T3" fmla="*/ 2 h 6"/>
                <a:gd name="T4" fmla="*/ 0 w 4"/>
                <a:gd name="T5" fmla="*/ 2 h 6"/>
                <a:gd name="T6" fmla="*/ 0 w 4"/>
                <a:gd name="T7" fmla="*/ 5 h 6"/>
                <a:gd name="T8" fmla="*/ 3 w 4"/>
                <a:gd name="T9" fmla="*/ 6 h 6"/>
                <a:gd name="T10" fmla="*/ 3 w 4"/>
                <a:gd name="T11" fmla="*/ 5 h 6"/>
                <a:gd name="T12" fmla="*/ 4 w 4"/>
                <a:gd name="T13" fmla="*/ 4 h 6"/>
                <a:gd name="T14" fmla="*/ 3 w 4"/>
                <a:gd name="T15" fmla="*/ 2 h 6"/>
                <a:gd name="T16" fmla="*/ 3 w 4"/>
                <a:gd name="T17" fmla="*/ 1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6">
                  <a:moveTo>
                    <a:pt x="3" y="1"/>
                  </a:moveTo>
                  <a:cubicBezTo>
                    <a:pt x="2" y="0"/>
                    <a:pt x="2" y="2"/>
                    <a:pt x="2" y="2"/>
                  </a:cubicBezTo>
                  <a:cubicBezTo>
                    <a:pt x="2" y="3"/>
                    <a:pt x="0" y="2"/>
                    <a:pt x="0" y="2"/>
                  </a:cubicBezTo>
                  <a:cubicBezTo>
                    <a:pt x="0" y="3"/>
                    <a:pt x="0" y="5"/>
                    <a:pt x="0" y="5"/>
                  </a:cubicBezTo>
                  <a:cubicBezTo>
                    <a:pt x="1" y="6"/>
                    <a:pt x="2" y="5"/>
                    <a:pt x="3" y="6"/>
                  </a:cubicBezTo>
                  <a:cubicBezTo>
                    <a:pt x="4" y="6"/>
                    <a:pt x="4" y="5"/>
                    <a:pt x="3" y="5"/>
                  </a:cubicBezTo>
                  <a:cubicBezTo>
                    <a:pt x="3" y="4"/>
                    <a:pt x="4" y="4"/>
                    <a:pt x="4" y="4"/>
                  </a:cubicBezTo>
                  <a:cubicBezTo>
                    <a:pt x="4" y="3"/>
                    <a:pt x="3" y="3"/>
                    <a:pt x="3" y="2"/>
                  </a:cubicBezTo>
                  <a:cubicBezTo>
                    <a:pt x="3" y="2"/>
                    <a:pt x="3" y="2"/>
                    <a:pt x="3" y="1"/>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76" name="Freeform 75"/>
            <p:cNvSpPr>
              <a:spLocks/>
            </p:cNvSpPr>
            <p:nvPr/>
          </p:nvSpPr>
          <p:spPr bwMode="gray">
            <a:xfrm>
              <a:off x="12157075" y="2159000"/>
              <a:ext cx="28575" cy="34925"/>
            </a:xfrm>
            <a:custGeom>
              <a:avLst/>
              <a:gdLst>
                <a:gd name="T0" fmla="*/ 7 w 9"/>
                <a:gd name="T1" fmla="*/ 3 h 11"/>
                <a:gd name="T2" fmla="*/ 7 w 9"/>
                <a:gd name="T3" fmla="*/ 0 h 11"/>
                <a:gd name="T4" fmla="*/ 4 w 9"/>
                <a:gd name="T5" fmla="*/ 0 h 11"/>
                <a:gd name="T6" fmla="*/ 2 w 9"/>
                <a:gd name="T7" fmla="*/ 3 h 11"/>
                <a:gd name="T8" fmla="*/ 3 w 9"/>
                <a:gd name="T9" fmla="*/ 5 h 11"/>
                <a:gd name="T10" fmla="*/ 4 w 9"/>
                <a:gd name="T11" fmla="*/ 7 h 11"/>
                <a:gd name="T12" fmla="*/ 8 w 9"/>
                <a:gd name="T13" fmla="*/ 10 h 11"/>
                <a:gd name="T14" fmla="*/ 9 w 9"/>
                <a:gd name="T15" fmla="*/ 11 h 11"/>
                <a:gd name="T16" fmla="*/ 9 w 9"/>
                <a:gd name="T17" fmla="*/ 3 h 11"/>
                <a:gd name="T18" fmla="*/ 7 w 9"/>
                <a:gd name="T19" fmla="*/ 3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11">
                  <a:moveTo>
                    <a:pt x="7" y="3"/>
                  </a:moveTo>
                  <a:cubicBezTo>
                    <a:pt x="6" y="2"/>
                    <a:pt x="8" y="1"/>
                    <a:pt x="7" y="0"/>
                  </a:cubicBezTo>
                  <a:cubicBezTo>
                    <a:pt x="6" y="0"/>
                    <a:pt x="4" y="0"/>
                    <a:pt x="4" y="0"/>
                  </a:cubicBezTo>
                  <a:cubicBezTo>
                    <a:pt x="2" y="0"/>
                    <a:pt x="0" y="1"/>
                    <a:pt x="2" y="3"/>
                  </a:cubicBezTo>
                  <a:cubicBezTo>
                    <a:pt x="2" y="4"/>
                    <a:pt x="3" y="4"/>
                    <a:pt x="3" y="5"/>
                  </a:cubicBezTo>
                  <a:cubicBezTo>
                    <a:pt x="4" y="5"/>
                    <a:pt x="4" y="6"/>
                    <a:pt x="4" y="7"/>
                  </a:cubicBezTo>
                  <a:cubicBezTo>
                    <a:pt x="5" y="9"/>
                    <a:pt x="7" y="9"/>
                    <a:pt x="8" y="10"/>
                  </a:cubicBezTo>
                  <a:cubicBezTo>
                    <a:pt x="8" y="11"/>
                    <a:pt x="9" y="11"/>
                    <a:pt x="9" y="11"/>
                  </a:cubicBezTo>
                  <a:cubicBezTo>
                    <a:pt x="9" y="3"/>
                    <a:pt x="9" y="3"/>
                    <a:pt x="9" y="3"/>
                  </a:cubicBezTo>
                  <a:cubicBezTo>
                    <a:pt x="8" y="3"/>
                    <a:pt x="8" y="3"/>
                    <a:pt x="7" y="3"/>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sp>
          <p:nvSpPr>
            <p:cNvPr id="77" name="Freeform 76"/>
            <p:cNvSpPr>
              <a:spLocks noEditPoints="1"/>
            </p:cNvSpPr>
            <p:nvPr/>
          </p:nvSpPr>
          <p:spPr bwMode="gray">
            <a:xfrm>
              <a:off x="6189663" y="19050"/>
              <a:ext cx="5995988" cy="6218238"/>
            </a:xfrm>
            <a:custGeom>
              <a:avLst/>
              <a:gdLst>
                <a:gd name="T0" fmla="*/ 313 w 1894"/>
                <a:gd name="T1" fmla="*/ 51 h 1964"/>
                <a:gd name="T2" fmla="*/ 291 w 1894"/>
                <a:gd name="T3" fmla="*/ 162 h 1964"/>
                <a:gd name="T4" fmla="*/ 193 w 1894"/>
                <a:gd name="T5" fmla="*/ 225 h 1964"/>
                <a:gd name="T6" fmla="*/ 241 w 1894"/>
                <a:gd name="T7" fmla="*/ 331 h 1964"/>
                <a:gd name="T8" fmla="*/ 409 w 1894"/>
                <a:gd name="T9" fmla="*/ 223 h 1964"/>
                <a:gd name="T10" fmla="*/ 580 w 1894"/>
                <a:gd name="T11" fmla="*/ 138 h 1964"/>
                <a:gd name="T12" fmla="*/ 702 w 1894"/>
                <a:gd name="T13" fmla="*/ 236 h 1964"/>
                <a:gd name="T14" fmla="*/ 783 w 1894"/>
                <a:gd name="T15" fmla="*/ 257 h 1964"/>
                <a:gd name="T16" fmla="*/ 654 w 1894"/>
                <a:gd name="T17" fmla="*/ 105 h 1964"/>
                <a:gd name="T18" fmla="*/ 742 w 1894"/>
                <a:gd name="T19" fmla="*/ 159 h 1964"/>
                <a:gd name="T20" fmla="*/ 818 w 1894"/>
                <a:gd name="T21" fmla="*/ 256 h 1964"/>
                <a:gd name="T22" fmla="*/ 878 w 1894"/>
                <a:gd name="T23" fmla="*/ 302 h 1964"/>
                <a:gd name="T24" fmla="*/ 890 w 1894"/>
                <a:gd name="T25" fmla="*/ 303 h 1964"/>
                <a:gd name="T26" fmla="*/ 878 w 1894"/>
                <a:gd name="T27" fmla="*/ 281 h 1964"/>
                <a:gd name="T28" fmla="*/ 907 w 1894"/>
                <a:gd name="T29" fmla="*/ 244 h 1964"/>
                <a:gd name="T30" fmla="*/ 1016 w 1894"/>
                <a:gd name="T31" fmla="*/ 239 h 1964"/>
                <a:gd name="T32" fmla="*/ 955 w 1894"/>
                <a:gd name="T33" fmla="*/ 295 h 1964"/>
                <a:gd name="T34" fmla="*/ 1027 w 1894"/>
                <a:gd name="T35" fmla="*/ 347 h 1964"/>
                <a:gd name="T36" fmla="*/ 1159 w 1894"/>
                <a:gd name="T37" fmla="*/ 403 h 1964"/>
                <a:gd name="T38" fmla="*/ 886 w 1894"/>
                <a:gd name="T39" fmla="*/ 434 h 1964"/>
                <a:gd name="T40" fmla="*/ 578 w 1894"/>
                <a:gd name="T41" fmla="*/ 325 h 1964"/>
                <a:gd name="T42" fmla="*/ 179 w 1894"/>
                <a:gd name="T43" fmla="*/ 440 h 1964"/>
                <a:gd name="T44" fmla="*/ 27 w 1894"/>
                <a:gd name="T45" fmla="*/ 734 h 1964"/>
                <a:gd name="T46" fmla="*/ 28 w 1894"/>
                <a:gd name="T47" fmla="*/ 910 h 1964"/>
                <a:gd name="T48" fmla="*/ 93 w 1894"/>
                <a:gd name="T49" fmla="*/ 987 h 1964"/>
                <a:gd name="T50" fmla="*/ 380 w 1894"/>
                <a:gd name="T51" fmla="*/ 1051 h 1964"/>
                <a:gd name="T52" fmla="*/ 532 w 1894"/>
                <a:gd name="T53" fmla="*/ 1076 h 1964"/>
                <a:gd name="T54" fmla="*/ 589 w 1894"/>
                <a:gd name="T55" fmla="*/ 1169 h 1964"/>
                <a:gd name="T56" fmla="*/ 676 w 1894"/>
                <a:gd name="T57" fmla="*/ 1396 h 1964"/>
                <a:gd name="T58" fmla="*/ 758 w 1894"/>
                <a:gd name="T59" fmla="*/ 1848 h 1964"/>
                <a:gd name="T60" fmla="*/ 932 w 1894"/>
                <a:gd name="T61" fmla="*/ 1943 h 1964"/>
                <a:gd name="T62" fmla="*/ 1144 w 1894"/>
                <a:gd name="T63" fmla="*/ 1723 h 1964"/>
                <a:gd name="T64" fmla="*/ 1214 w 1894"/>
                <a:gd name="T65" fmla="*/ 1554 h 1964"/>
                <a:gd name="T66" fmla="*/ 1243 w 1894"/>
                <a:gd name="T67" fmla="*/ 1345 h 1964"/>
                <a:gd name="T68" fmla="*/ 1346 w 1894"/>
                <a:gd name="T69" fmla="*/ 1148 h 1964"/>
                <a:gd name="T70" fmla="*/ 1416 w 1894"/>
                <a:gd name="T71" fmla="*/ 928 h 1964"/>
                <a:gd name="T72" fmla="*/ 1206 w 1894"/>
                <a:gd name="T73" fmla="*/ 763 h 1964"/>
                <a:gd name="T74" fmla="*/ 1110 w 1894"/>
                <a:gd name="T75" fmla="*/ 536 h 1964"/>
                <a:gd name="T76" fmla="*/ 1262 w 1894"/>
                <a:gd name="T77" fmla="*/ 729 h 1964"/>
                <a:gd name="T78" fmla="*/ 1469 w 1894"/>
                <a:gd name="T79" fmla="*/ 848 h 1964"/>
                <a:gd name="T80" fmla="*/ 1686 w 1894"/>
                <a:gd name="T81" fmla="*/ 681 h 1964"/>
                <a:gd name="T82" fmla="*/ 1548 w 1894"/>
                <a:gd name="T83" fmla="*/ 637 h 1964"/>
                <a:gd name="T84" fmla="*/ 1468 w 1894"/>
                <a:gd name="T85" fmla="*/ 572 h 1964"/>
                <a:gd name="T86" fmla="*/ 1472 w 1894"/>
                <a:gd name="T87" fmla="*/ 496 h 1964"/>
                <a:gd name="T88" fmla="*/ 1598 w 1894"/>
                <a:gd name="T89" fmla="*/ 574 h 1964"/>
                <a:gd name="T90" fmla="*/ 1827 w 1894"/>
                <a:gd name="T91" fmla="*/ 608 h 1964"/>
                <a:gd name="T92" fmla="*/ 55 w 1894"/>
                <a:gd name="T93" fmla="*/ 911 h 1964"/>
                <a:gd name="T94" fmla="*/ 1033 w 1894"/>
                <a:gd name="T95" fmla="*/ 1287 h 1964"/>
                <a:gd name="T96" fmla="*/ 1128 w 1894"/>
                <a:gd name="T97" fmla="*/ 1396 h 1964"/>
                <a:gd name="T98" fmla="*/ 1116 w 1894"/>
                <a:gd name="T99" fmla="*/ 1211 h 1964"/>
                <a:gd name="T100" fmla="*/ 1127 w 1894"/>
                <a:gd name="T101" fmla="*/ 85 h 1964"/>
                <a:gd name="T102" fmla="*/ 1148 w 1894"/>
                <a:gd name="T103" fmla="*/ 199 h 1964"/>
                <a:gd name="T104" fmla="*/ 1017 w 1894"/>
                <a:gd name="T105" fmla="*/ 121 h 1964"/>
                <a:gd name="T106" fmla="*/ 1105 w 1894"/>
                <a:gd name="T107" fmla="*/ 87 h 1964"/>
                <a:gd name="T108" fmla="*/ 1152 w 1894"/>
                <a:gd name="T109" fmla="*/ 83 h 1964"/>
                <a:gd name="T110" fmla="*/ 1198 w 1894"/>
                <a:gd name="T111" fmla="*/ 111 h 1964"/>
                <a:gd name="T112" fmla="*/ 1563 w 1894"/>
                <a:gd name="T113" fmla="*/ 233 h 1964"/>
                <a:gd name="T114" fmla="*/ 1537 w 1894"/>
                <a:gd name="T115" fmla="*/ 333 h 1964"/>
                <a:gd name="T116" fmla="*/ 1420 w 1894"/>
                <a:gd name="T117" fmla="*/ 168 h 1964"/>
                <a:gd name="T118" fmla="*/ 1503 w 1894"/>
                <a:gd name="T119" fmla="*/ 63 h 1964"/>
                <a:gd name="T120" fmla="*/ 1501 w 1894"/>
                <a:gd name="T121" fmla="*/ 132 h 1964"/>
                <a:gd name="T122" fmla="*/ 1718 w 1894"/>
                <a:gd name="T123" fmla="*/ 83 h 1964"/>
                <a:gd name="T124" fmla="*/ 1676 w 1894"/>
                <a:gd name="T125" fmla="*/ 102 h 1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94" h="1964">
                  <a:moveTo>
                    <a:pt x="383" y="0"/>
                  </a:moveTo>
                  <a:cubicBezTo>
                    <a:pt x="380" y="1"/>
                    <a:pt x="377" y="3"/>
                    <a:pt x="374" y="2"/>
                  </a:cubicBezTo>
                  <a:cubicBezTo>
                    <a:pt x="372" y="1"/>
                    <a:pt x="371" y="1"/>
                    <a:pt x="369" y="1"/>
                  </a:cubicBezTo>
                  <a:cubicBezTo>
                    <a:pt x="368" y="1"/>
                    <a:pt x="366" y="1"/>
                    <a:pt x="364" y="0"/>
                  </a:cubicBezTo>
                  <a:cubicBezTo>
                    <a:pt x="364" y="0"/>
                    <a:pt x="363" y="0"/>
                    <a:pt x="362" y="0"/>
                  </a:cubicBezTo>
                  <a:cubicBezTo>
                    <a:pt x="346" y="0"/>
                    <a:pt x="346" y="0"/>
                    <a:pt x="346" y="0"/>
                  </a:cubicBezTo>
                  <a:cubicBezTo>
                    <a:pt x="346" y="0"/>
                    <a:pt x="346" y="0"/>
                    <a:pt x="346" y="1"/>
                  </a:cubicBezTo>
                  <a:cubicBezTo>
                    <a:pt x="347" y="2"/>
                    <a:pt x="347" y="3"/>
                    <a:pt x="348" y="4"/>
                  </a:cubicBezTo>
                  <a:cubicBezTo>
                    <a:pt x="349" y="5"/>
                    <a:pt x="349" y="6"/>
                    <a:pt x="350" y="8"/>
                  </a:cubicBezTo>
                  <a:cubicBezTo>
                    <a:pt x="350" y="10"/>
                    <a:pt x="350" y="11"/>
                    <a:pt x="350" y="13"/>
                  </a:cubicBezTo>
                  <a:cubicBezTo>
                    <a:pt x="350" y="14"/>
                    <a:pt x="349" y="15"/>
                    <a:pt x="350" y="15"/>
                  </a:cubicBezTo>
                  <a:cubicBezTo>
                    <a:pt x="350" y="16"/>
                    <a:pt x="350" y="16"/>
                    <a:pt x="351" y="17"/>
                  </a:cubicBezTo>
                  <a:cubicBezTo>
                    <a:pt x="352" y="18"/>
                    <a:pt x="352" y="20"/>
                    <a:pt x="350" y="19"/>
                  </a:cubicBezTo>
                  <a:cubicBezTo>
                    <a:pt x="350" y="19"/>
                    <a:pt x="349" y="19"/>
                    <a:pt x="348" y="19"/>
                  </a:cubicBezTo>
                  <a:cubicBezTo>
                    <a:pt x="347" y="19"/>
                    <a:pt x="347" y="19"/>
                    <a:pt x="346" y="19"/>
                  </a:cubicBezTo>
                  <a:cubicBezTo>
                    <a:pt x="345" y="18"/>
                    <a:pt x="342" y="16"/>
                    <a:pt x="340" y="18"/>
                  </a:cubicBezTo>
                  <a:cubicBezTo>
                    <a:pt x="340" y="19"/>
                    <a:pt x="340" y="20"/>
                    <a:pt x="340" y="20"/>
                  </a:cubicBezTo>
                  <a:cubicBezTo>
                    <a:pt x="338" y="21"/>
                    <a:pt x="337" y="20"/>
                    <a:pt x="335" y="20"/>
                  </a:cubicBezTo>
                  <a:cubicBezTo>
                    <a:pt x="335" y="20"/>
                    <a:pt x="334" y="20"/>
                    <a:pt x="333" y="21"/>
                  </a:cubicBezTo>
                  <a:cubicBezTo>
                    <a:pt x="333" y="21"/>
                    <a:pt x="332" y="21"/>
                    <a:pt x="331" y="21"/>
                  </a:cubicBezTo>
                  <a:cubicBezTo>
                    <a:pt x="330" y="21"/>
                    <a:pt x="330" y="22"/>
                    <a:pt x="329" y="22"/>
                  </a:cubicBezTo>
                  <a:cubicBezTo>
                    <a:pt x="329" y="23"/>
                    <a:pt x="328" y="22"/>
                    <a:pt x="327" y="22"/>
                  </a:cubicBezTo>
                  <a:cubicBezTo>
                    <a:pt x="325" y="22"/>
                    <a:pt x="324" y="24"/>
                    <a:pt x="323" y="22"/>
                  </a:cubicBezTo>
                  <a:cubicBezTo>
                    <a:pt x="322" y="21"/>
                    <a:pt x="322" y="19"/>
                    <a:pt x="321" y="18"/>
                  </a:cubicBezTo>
                  <a:cubicBezTo>
                    <a:pt x="320" y="17"/>
                    <a:pt x="318" y="17"/>
                    <a:pt x="317" y="16"/>
                  </a:cubicBezTo>
                  <a:cubicBezTo>
                    <a:pt x="316" y="15"/>
                    <a:pt x="316" y="13"/>
                    <a:pt x="314" y="13"/>
                  </a:cubicBezTo>
                  <a:cubicBezTo>
                    <a:pt x="313" y="13"/>
                    <a:pt x="312" y="15"/>
                    <a:pt x="311" y="16"/>
                  </a:cubicBezTo>
                  <a:cubicBezTo>
                    <a:pt x="310" y="16"/>
                    <a:pt x="309" y="16"/>
                    <a:pt x="308" y="16"/>
                  </a:cubicBezTo>
                  <a:cubicBezTo>
                    <a:pt x="308" y="16"/>
                    <a:pt x="307" y="16"/>
                    <a:pt x="306" y="17"/>
                  </a:cubicBezTo>
                  <a:cubicBezTo>
                    <a:pt x="306" y="17"/>
                    <a:pt x="305" y="17"/>
                    <a:pt x="304" y="18"/>
                  </a:cubicBezTo>
                  <a:cubicBezTo>
                    <a:pt x="303" y="18"/>
                    <a:pt x="303" y="19"/>
                    <a:pt x="302" y="19"/>
                  </a:cubicBezTo>
                  <a:cubicBezTo>
                    <a:pt x="301" y="19"/>
                    <a:pt x="299" y="20"/>
                    <a:pt x="297" y="19"/>
                  </a:cubicBezTo>
                  <a:cubicBezTo>
                    <a:pt x="294" y="19"/>
                    <a:pt x="291" y="20"/>
                    <a:pt x="289" y="22"/>
                  </a:cubicBezTo>
                  <a:cubicBezTo>
                    <a:pt x="287" y="22"/>
                    <a:pt x="286" y="22"/>
                    <a:pt x="284" y="22"/>
                  </a:cubicBezTo>
                  <a:cubicBezTo>
                    <a:pt x="283" y="23"/>
                    <a:pt x="281" y="23"/>
                    <a:pt x="279" y="24"/>
                  </a:cubicBezTo>
                  <a:cubicBezTo>
                    <a:pt x="277" y="24"/>
                    <a:pt x="279" y="25"/>
                    <a:pt x="279" y="27"/>
                  </a:cubicBezTo>
                  <a:cubicBezTo>
                    <a:pt x="279" y="27"/>
                    <a:pt x="278" y="28"/>
                    <a:pt x="279" y="28"/>
                  </a:cubicBezTo>
                  <a:cubicBezTo>
                    <a:pt x="280" y="29"/>
                    <a:pt x="281" y="28"/>
                    <a:pt x="282" y="28"/>
                  </a:cubicBezTo>
                  <a:cubicBezTo>
                    <a:pt x="283" y="28"/>
                    <a:pt x="283" y="29"/>
                    <a:pt x="284" y="28"/>
                  </a:cubicBezTo>
                  <a:cubicBezTo>
                    <a:pt x="285" y="28"/>
                    <a:pt x="285" y="27"/>
                    <a:pt x="286" y="27"/>
                  </a:cubicBezTo>
                  <a:cubicBezTo>
                    <a:pt x="286" y="27"/>
                    <a:pt x="287" y="28"/>
                    <a:pt x="287" y="28"/>
                  </a:cubicBezTo>
                  <a:cubicBezTo>
                    <a:pt x="287" y="29"/>
                    <a:pt x="288" y="29"/>
                    <a:pt x="288" y="29"/>
                  </a:cubicBezTo>
                  <a:cubicBezTo>
                    <a:pt x="287" y="30"/>
                    <a:pt x="286" y="30"/>
                    <a:pt x="286" y="30"/>
                  </a:cubicBezTo>
                  <a:cubicBezTo>
                    <a:pt x="285" y="30"/>
                    <a:pt x="285" y="29"/>
                    <a:pt x="284" y="29"/>
                  </a:cubicBezTo>
                  <a:cubicBezTo>
                    <a:pt x="283" y="29"/>
                    <a:pt x="282" y="30"/>
                    <a:pt x="282" y="30"/>
                  </a:cubicBezTo>
                  <a:cubicBezTo>
                    <a:pt x="282" y="31"/>
                    <a:pt x="283" y="31"/>
                    <a:pt x="283" y="31"/>
                  </a:cubicBezTo>
                  <a:cubicBezTo>
                    <a:pt x="283" y="32"/>
                    <a:pt x="283" y="32"/>
                    <a:pt x="283" y="33"/>
                  </a:cubicBezTo>
                  <a:cubicBezTo>
                    <a:pt x="283" y="34"/>
                    <a:pt x="283" y="34"/>
                    <a:pt x="284" y="33"/>
                  </a:cubicBezTo>
                  <a:cubicBezTo>
                    <a:pt x="285" y="32"/>
                    <a:pt x="286" y="30"/>
                    <a:pt x="287" y="32"/>
                  </a:cubicBezTo>
                  <a:cubicBezTo>
                    <a:pt x="288" y="33"/>
                    <a:pt x="288" y="35"/>
                    <a:pt x="286" y="35"/>
                  </a:cubicBezTo>
                  <a:cubicBezTo>
                    <a:pt x="285" y="35"/>
                    <a:pt x="285" y="34"/>
                    <a:pt x="284" y="35"/>
                  </a:cubicBezTo>
                  <a:cubicBezTo>
                    <a:pt x="283" y="35"/>
                    <a:pt x="283" y="35"/>
                    <a:pt x="282" y="35"/>
                  </a:cubicBezTo>
                  <a:cubicBezTo>
                    <a:pt x="281" y="35"/>
                    <a:pt x="280" y="35"/>
                    <a:pt x="279" y="36"/>
                  </a:cubicBezTo>
                  <a:cubicBezTo>
                    <a:pt x="279" y="37"/>
                    <a:pt x="280" y="37"/>
                    <a:pt x="281" y="37"/>
                  </a:cubicBezTo>
                  <a:cubicBezTo>
                    <a:pt x="282" y="38"/>
                    <a:pt x="283" y="39"/>
                    <a:pt x="284" y="40"/>
                  </a:cubicBezTo>
                  <a:cubicBezTo>
                    <a:pt x="285" y="40"/>
                    <a:pt x="286" y="41"/>
                    <a:pt x="287" y="42"/>
                  </a:cubicBezTo>
                  <a:cubicBezTo>
                    <a:pt x="288" y="43"/>
                    <a:pt x="288" y="43"/>
                    <a:pt x="289" y="43"/>
                  </a:cubicBezTo>
                  <a:cubicBezTo>
                    <a:pt x="289" y="43"/>
                    <a:pt x="290" y="42"/>
                    <a:pt x="290" y="42"/>
                  </a:cubicBezTo>
                  <a:cubicBezTo>
                    <a:pt x="291" y="40"/>
                    <a:pt x="292" y="40"/>
                    <a:pt x="294" y="41"/>
                  </a:cubicBezTo>
                  <a:cubicBezTo>
                    <a:pt x="296" y="41"/>
                    <a:pt x="297" y="41"/>
                    <a:pt x="299" y="41"/>
                  </a:cubicBezTo>
                  <a:cubicBezTo>
                    <a:pt x="300" y="41"/>
                    <a:pt x="300" y="41"/>
                    <a:pt x="301" y="42"/>
                  </a:cubicBezTo>
                  <a:cubicBezTo>
                    <a:pt x="301" y="42"/>
                    <a:pt x="302" y="42"/>
                    <a:pt x="303" y="42"/>
                  </a:cubicBezTo>
                  <a:cubicBezTo>
                    <a:pt x="305" y="43"/>
                    <a:pt x="305" y="44"/>
                    <a:pt x="307" y="45"/>
                  </a:cubicBezTo>
                  <a:cubicBezTo>
                    <a:pt x="308" y="46"/>
                    <a:pt x="310" y="46"/>
                    <a:pt x="311" y="47"/>
                  </a:cubicBezTo>
                  <a:cubicBezTo>
                    <a:pt x="312" y="48"/>
                    <a:pt x="313" y="49"/>
                    <a:pt x="313" y="51"/>
                  </a:cubicBezTo>
                  <a:cubicBezTo>
                    <a:pt x="314" y="53"/>
                    <a:pt x="315" y="50"/>
                    <a:pt x="316" y="49"/>
                  </a:cubicBezTo>
                  <a:cubicBezTo>
                    <a:pt x="317" y="49"/>
                    <a:pt x="318" y="49"/>
                    <a:pt x="318" y="49"/>
                  </a:cubicBezTo>
                  <a:cubicBezTo>
                    <a:pt x="319" y="48"/>
                    <a:pt x="320" y="48"/>
                    <a:pt x="320" y="49"/>
                  </a:cubicBezTo>
                  <a:cubicBezTo>
                    <a:pt x="322" y="49"/>
                    <a:pt x="322" y="50"/>
                    <a:pt x="324" y="50"/>
                  </a:cubicBezTo>
                  <a:cubicBezTo>
                    <a:pt x="325" y="51"/>
                    <a:pt x="326" y="51"/>
                    <a:pt x="328" y="52"/>
                  </a:cubicBezTo>
                  <a:cubicBezTo>
                    <a:pt x="329" y="53"/>
                    <a:pt x="327" y="55"/>
                    <a:pt x="328" y="56"/>
                  </a:cubicBezTo>
                  <a:cubicBezTo>
                    <a:pt x="328" y="56"/>
                    <a:pt x="329" y="57"/>
                    <a:pt x="329" y="57"/>
                  </a:cubicBezTo>
                  <a:cubicBezTo>
                    <a:pt x="331" y="59"/>
                    <a:pt x="333" y="57"/>
                    <a:pt x="335" y="58"/>
                  </a:cubicBezTo>
                  <a:cubicBezTo>
                    <a:pt x="337" y="60"/>
                    <a:pt x="333" y="60"/>
                    <a:pt x="334" y="62"/>
                  </a:cubicBezTo>
                  <a:cubicBezTo>
                    <a:pt x="334" y="62"/>
                    <a:pt x="335" y="62"/>
                    <a:pt x="335" y="62"/>
                  </a:cubicBezTo>
                  <a:cubicBezTo>
                    <a:pt x="335" y="62"/>
                    <a:pt x="335" y="63"/>
                    <a:pt x="336" y="63"/>
                  </a:cubicBezTo>
                  <a:cubicBezTo>
                    <a:pt x="336" y="63"/>
                    <a:pt x="337" y="63"/>
                    <a:pt x="338" y="63"/>
                  </a:cubicBezTo>
                  <a:cubicBezTo>
                    <a:pt x="339" y="64"/>
                    <a:pt x="339" y="64"/>
                    <a:pt x="339" y="65"/>
                  </a:cubicBezTo>
                  <a:cubicBezTo>
                    <a:pt x="338" y="65"/>
                    <a:pt x="338" y="66"/>
                    <a:pt x="338" y="66"/>
                  </a:cubicBezTo>
                  <a:cubicBezTo>
                    <a:pt x="338" y="66"/>
                    <a:pt x="338" y="67"/>
                    <a:pt x="338" y="67"/>
                  </a:cubicBezTo>
                  <a:cubicBezTo>
                    <a:pt x="337" y="68"/>
                    <a:pt x="335" y="68"/>
                    <a:pt x="336" y="70"/>
                  </a:cubicBezTo>
                  <a:cubicBezTo>
                    <a:pt x="337" y="70"/>
                    <a:pt x="337" y="71"/>
                    <a:pt x="338" y="71"/>
                  </a:cubicBezTo>
                  <a:cubicBezTo>
                    <a:pt x="338" y="72"/>
                    <a:pt x="338" y="73"/>
                    <a:pt x="339" y="73"/>
                  </a:cubicBezTo>
                  <a:cubicBezTo>
                    <a:pt x="340" y="74"/>
                    <a:pt x="341" y="74"/>
                    <a:pt x="342" y="76"/>
                  </a:cubicBezTo>
                  <a:cubicBezTo>
                    <a:pt x="342" y="77"/>
                    <a:pt x="342" y="79"/>
                    <a:pt x="344" y="80"/>
                  </a:cubicBezTo>
                  <a:cubicBezTo>
                    <a:pt x="345" y="80"/>
                    <a:pt x="346" y="80"/>
                    <a:pt x="346" y="81"/>
                  </a:cubicBezTo>
                  <a:cubicBezTo>
                    <a:pt x="347" y="81"/>
                    <a:pt x="348" y="82"/>
                    <a:pt x="349" y="82"/>
                  </a:cubicBezTo>
                  <a:cubicBezTo>
                    <a:pt x="349" y="82"/>
                    <a:pt x="350" y="82"/>
                    <a:pt x="351" y="82"/>
                  </a:cubicBezTo>
                  <a:cubicBezTo>
                    <a:pt x="352" y="82"/>
                    <a:pt x="352" y="83"/>
                    <a:pt x="353" y="83"/>
                  </a:cubicBezTo>
                  <a:cubicBezTo>
                    <a:pt x="354" y="84"/>
                    <a:pt x="356" y="83"/>
                    <a:pt x="357" y="84"/>
                  </a:cubicBezTo>
                  <a:cubicBezTo>
                    <a:pt x="358" y="85"/>
                    <a:pt x="358" y="85"/>
                    <a:pt x="357" y="86"/>
                  </a:cubicBezTo>
                  <a:cubicBezTo>
                    <a:pt x="357" y="87"/>
                    <a:pt x="357" y="87"/>
                    <a:pt x="357" y="88"/>
                  </a:cubicBezTo>
                  <a:cubicBezTo>
                    <a:pt x="357" y="89"/>
                    <a:pt x="357" y="89"/>
                    <a:pt x="357" y="90"/>
                  </a:cubicBezTo>
                  <a:cubicBezTo>
                    <a:pt x="357" y="91"/>
                    <a:pt x="357" y="91"/>
                    <a:pt x="358" y="92"/>
                  </a:cubicBezTo>
                  <a:cubicBezTo>
                    <a:pt x="358" y="93"/>
                    <a:pt x="358" y="97"/>
                    <a:pt x="358" y="98"/>
                  </a:cubicBezTo>
                  <a:cubicBezTo>
                    <a:pt x="356" y="97"/>
                    <a:pt x="358" y="95"/>
                    <a:pt x="357" y="94"/>
                  </a:cubicBezTo>
                  <a:cubicBezTo>
                    <a:pt x="356" y="93"/>
                    <a:pt x="355" y="93"/>
                    <a:pt x="355" y="93"/>
                  </a:cubicBezTo>
                  <a:cubicBezTo>
                    <a:pt x="354" y="93"/>
                    <a:pt x="354" y="92"/>
                    <a:pt x="353" y="92"/>
                  </a:cubicBezTo>
                  <a:cubicBezTo>
                    <a:pt x="353" y="91"/>
                    <a:pt x="352" y="91"/>
                    <a:pt x="352" y="92"/>
                  </a:cubicBezTo>
                  <a:cubicBezTo>
                    <a:pt x="352" y="93"/>
                    <a:pt x="353" y="93"/>
                    <a:pt x="354" y="93"/>
                  </a:cubicBezTo>
                  <a:cubicBezTo>
                    <a:pt x="355" y="94"/>
                    <a:pt x="355" y="96"/>
                    <a:pt x="355" y="97"/>
                  </a:cubicBezTo>
                  <a:cubicBezTo>
                    <a:pt x="356" y="98"/>
                    <a:pt x="355" y="99"/>
                    <a:pt x="356" y="101"/>
                  </a:cubicBezTo>
                  <a:cubicBezTo>
                    <a:pt x="356" y="102"/>
                    <a:pt x="357" y="103"/>
                    <a:pt x="358" y="103"/>
                  </a:cubicBezTo>
                  <a:cubicBezTo>
                    <a:pt x="359" y="105"/>
                    <a:pt x="358" y="106"/>
                    <a:pt x="357" y="108"/>
                  </a:cubicBezTo>
                  <a:cubicBezTo>
                    <a:pt x="357" y="109"/>
                    <a:pt x="357" y="111"/>
                    <a:pt x="357" y="112"/>
                  </a:cubicBezTo>
                  <a:cubicBezTo>
                    <a:pt x="358" y="114"/>
                    <a:pt x="357" y="116"/>
                    <a:pt x="358" y="117"/>
                  </a:cubicBezTo>
                  <a:cubicBezTo>
                    <a:pt x="358" y="119"/>
                    <a:pt x="358" y="120"/>
                    <a:pt x="358" y="122"/>
                  </a:cubicBezTo>
                  <a:cubicBezTo>
                    <a:pt x="358" y="124"/>
                    <a:pt x="357" y="125"/>
                    <a:pt x="358" y="126"/>
                  </a:cubicBezTo>
                  <a:cubicBezTo>
                    <a:pt x="359" y="126"/>
                    <a:pt x="359" y="126"/>
                    <a:pt x="359" y="127"/>
                  </a:cubicBezTo>
                  <a:cubicBezTo>
                    <a:pt x="359" y="128"/>
                    <a:pt x="360" y="129"/>
                    <a:pt x="359" y="129"/>
                  </a:cubicBezTo>
                  <a:cubicBezTo>
                    <a:pt x="359" y="130"/>
                    <a:pt x="358" y="130"/>
                    <a:pt x="358" y="131"/>
                  </a:cubicBezTo>
                  <a:cubicBezTo>
                    <a:pt x="355" y="133"/>
                    <a:pt x="354" y="137"/>
                    <a:pt x="354" y="140"/>
                  </a:cubicBezTo>
                  <a:cubicBezTo>
                    <a:pt x="354" y="141"/>
                    <a:pt x="353" y="142"/>
                    <a:pt x="353" y="144"/>
                  </a:cubicBezTo>
                  <a:cubicBezTo>
                    <a:pt x="353" y="145"/>
                    <a:pt x="353" y="146"/>
                    <a:pt x="353" y="147"/>
                  </a:cubicBezTo>
                  <a:cubicBezTo>
                    <a:pt x="353" y="148"/>
                    <a:pt x="352" y="148"/>
                    <a:pt x="352" y="149"/>
                  </a:cubicBezTo>
                  <a:cubicBezTo>
                    <a:pt x="351" y="150"/>
                    <a:pt x="352" y="150"/>
                    <a:pt x="352" y="151"/>
                  </a:cubicBezTo>
                  <a:cubicBezTo>
                    <a:pt x="352" y="152"/>
                    <a:pt x="352" y="154"/>
                    <a:pt x="351" y="156"/>
                  </a:cubicBezTo>
                  <a:cubicBezTo>
                    <a:pt x="350" y="157"/>
                    <a:pt x="349" y="158"/>
                    <a:pt x="348" y="160"/>
                  </a:cubicBezTo>
                  <a:cubicBezTo>
                    <a:pt x="347" y="161"/>
                    <a:pt x="346" y="162"/>
                    <a:pt x="345" y="163"/>
                  </a:cubicBezTo>
                  <a:cubicBezTo>
                    <a:pt x="342" y="165"/>
                    <a:pt x="338" y="163"/>
                    <a:pt x="335" y="164"/>
                  </a:cubicBezTo>
                  <a:cubicBezTo>
                    <a:pt x="334" y="165"/>
                    <a:pt x="332" y="165"/>
                    <a:pt x="330" y="165"/>
                  </a:cubicBezTo>
                  <a:cubicBezTo>
                    <a:pt x="329" y="165"/>
                    <a:pt x="327" y="164"/>
                    <a:pt x="326" y="163"/>
                  </a:cubicBezTo>
                  <a:cubicBezTo>
                    <a:pt x="325" y="162"/>
                    <a:pt x="323" y="162"/>
                    <a:pt x="322" y="162"/>
                  </a:cubicBezTo>
                  <a:cubicBezTo>
                    <a:pt x="320" y="162"/>
                    <a:pt x="319" y="162"/>
                    <a:pt x="317" y="162"/>
                  </a:cubicBezTo>
                  <a:cubicBezTo>
                    <a:pt x="316" y="163"/>
                    <a:pt x="315" y="164"/>
                    <a:pt x="313" y="163"/>
                  </a:cubicBezTo>
                  <a:cubicBezTo>
                    <a:pt x="312" y="163"/>
                    <a:pt x="312" y="163"/>
                    <a:pt x="311" y="162"/>
                  </a:cubicBezTo>
                  <a:cubicBezTo>
                    <a:pt x="311" y="162"/>
                    <a:pt x="310" y="162"/>
                    <a:pt x="309" y="161"/>
                  </a:cubicBezTo>
                  <a:cubicBezTo>
                    <a:pt x="308" y="161"/>
                    <a:pt x="307" y="160"/>
                    <a:pt x="305" y="160"/>
                  </a:cubicBezTo>
                  <a:cubicBezTo>
                    <a:pt x="302" y="159"/>
                    <a:pt x="299" y="159"/>
                    <a:pt x="296" y="160"/>
                  </a:cubicBezTo>
                  <a:cubicBezTo>
                    <a:pt x="294" y="161"/>
                    <a:pt x="293" y="161"/>
                    <a:pt x="291" y="162"/>
                  </a:cubicBezTo>
                  <a:cubicBezTo>
                    <a:pt x="289" y="162"/>
                    <a:pt x="288" y="162"/>
                    <a:pt x="286" y="162"/>
                  </a:cubicBezTo>
                  <a:cubicBezTo>
                    <a:pt x="283" y="162"/>
                    <a:pt x="280" y="162"/>
                    <a:pt x="277" y="161"/>
                  </a:cubicBezTo>
                  <a:cubicBezTo>
                    <a:pt x="275" y="161"/>
                    <a:pt x="273" y="160"/>
                    <a:pt x="271" y="160"/>
                  </a:cubicBezTo>
                  <a:cubicBezTo>
                    <a:pt x="269" y="159"/>
                    <a:pt x="267" y="159"/>
                    <a:pt x="265" y="159"/>
                  </a:cubicBezTo>
                  <a:cubicBezTo>
                    <a:pt x="264" y="159"/>
                    <a:pt x="263" y="158"/>
                    <a:pt x="261" y="158"/>
                  </a:cubicBezTo>
                  <a:cubicBezTo>
                    <a:pt x="260" y="158"/>
                    <a:pt x="259" y="158"/>
                    <a:pt x="259" y="158"/>
                  </a:cubicBezTo>
                  <a:cubicBezTo>
                    <a:pt x="258" y="158"/>
                    <a:pt x="257" y="157"/>
                    <a:pt x="257" y="157"/>
                  </a:cubicBezTo>
                  <a:cubicBezTo>
                    <a:pt x="255" y="156"/>
                    <a:pt x="254" y="156"/>
                    <a:pt x="252" y="156"/>
                  </a:cubicBezTo>
                  <a:cubicBezTo>
                    <a:pt x="250" y="156"/>
                    <a:pt x="249" y="156"/>
                    <a:pt x="247" y="156"/>
                  </a:cubicBezTo>
                  <a:cubicBezTo>
                    <a:pt x="245" y="156"/>
                    <a:pt x="244" y="157"/>
                    <a:pt x="242" y="158"/>
                  </a:cubicBezTo>
                  <a:cubicBezTo>
                    <a:pt x="241" y="159"/>
                    <a:pt x="240" y="158"/>
                    <a:pt x="238" y="158"/>
                  </a:cubicBezTo>
                  <a:cubicBezTo>
                    <a:pt x="236" y="159"/>
                    <a:pt x="235" y="159"/>
                    <a:pt x="233" y="160"/>
                  </a:cubicBezTo>
                  <a:cubicBezTo>
                    <a:pt x="232" y="160"/>
                    <a:pt x="230" y="161"/>
                    <a:pt x="229" y="160"/>
                  </a:cubicBezTo>
                  <a:cubicBezTo>
                    <a:pt x="228" y="160"/>
                    <a:pt x="227" y="160"/>
                    <a:pt x="227" y="160"/>
                  </a:cubicBezTo>
                  <a:cubicBezTo>
                    <a:pt x="226" y="159"/>
                    <a:pt x="226" y="158"/>
                    <a:pt x="226" y="158"/>
                  </a:cubicBezTo>
                  <a:cubicBezTo>
                    <a:pt x="224" y="157"/>
                    <a:pt x="223" y="158"/>
                    <a:pt x="222" y="156"/>
                  </a:cubicBezTo>
                  <a:cubicBezTo>
                    <a:pt x="221" y="155"/>
                    <a:pt x="220" y="155"/>
                    <a:pt x="219" y="154"/>
                  </a:cubicBezTo>
                  <a:cubicBezTo>
                    <a:pt x="217" y="154"/>
                    <a:pt x="216" y="153"/>
                    <a:pt x="214" y="154"/>
                  </a:cubicBezTo>
                  <a:cubicBezTo>
                    <a:pt x="214" y="154"/>
                    <a:pt x="211" y="156"/>
                    <a:pt x="211" y="155"/>
                  </a:cubicBezTo>
                  <a:cubicBezTo>
                    <a:pt x="210" y="155"/>
                    <a:pt x="212" y="151"/>
                    <a:pt x="210" y="153"/>
                  </a:cubicBezTo>
                  <a:cubicBezTo>
                    <a:pt x="209" y="153"/>
                    <a:pt x="209" y="154"/>
                    <a:pt x="208" y="154"/>
                  </a:cubicBezTo>
                  <a:cubicBezTo>
                    <a:pt x="207" y="155"/>
                    <a:pt x="207" y="155"/>
                    <a:pt x="206" y="155"/>
                  </a:cubicBezTo>
                  <a:cubicBezTo>
                    <a:pt x="205" y="156"/>
                    <a:pt x="205" y="157"/>
                    <a:pt x="204" y="157"/>
                  </a:cubicBezTo>
                  <a:cubicBezTo>
                    <a:pt x="203" y="158"/>
                    <a:pt x="201" y="158"/>
                    <a:pt x="201" y="159"/>
                  </a:cubicBezTo>
                  <a:cubicBezTo>
                    <a:pt x="201" y="159"/>
                    <a:pt x="202" y="160"/>
                    <a:pt x="203" y="160"/>
                  </a:cubicBezTo>
                  <a:cubicBezTo>
                    <a:pt x="203" y="161"/>
                    <a:pt x="204" y="160"/>
                    <a:pt x="204" y="161"/>
                  </a:cubicBezTo>
                  <a:cubicBezTo>
                    <a:pt x="204" y="163"/>
                    <a:pt x="203" y="163"/>
                    <a:pt x="202" y="163"/>
                  </a:cubicBezTo>
                  <a:cubicBezTo>
                    <a:pt x="201" y="162"/>
                    <a:pt x="200" y="162"/>
                    <a:pt x="198" y="163"/>
                  </a:cubicBezTo>
                  <a:cubicBezTo>
                    <a:pt x="198" y="164"/>
                    <a:pt x="197" y="164"/>
                    <a:pt x="196" y="164"/>
                  </a:cubicBezTo>
                  <a:cubicBezTo>
                    <a:pt x="196" y="164"/>
                    <a:pt x="195" y="165"/>
                    <a:pt x="194" y="165"/>
                  </a:cubicBezTo>
                  <a:cubicBezTo>
                    <a:pt x="192" y="166"/>
                    <a:pt x="189" y="164"/>
                    <a:pt x="186" y="166"/>
                  </a:cubicBezTo>
                  <a:cubicBezTo>
                    <a:pt x="186" y="166"/>
                    <a:pt x="186" y="167"/>
                    <a:pt x="185" y="168"/>
                  </a:cubicBezTo>
                  <a:cubicBezTo>
                    <a:pt x="184" y="169"/>
                    <a:pt x="183" y="168"/>
                    <a:pt x="182" y="170"/>
                  </a:cubicBezTo>
                  <a:cubicBezTo>
                    <a:pt x="181" y="170"/>
                    <a:pt x="181" y="171"/>
                    <a:pt x="181" y="172"/>
                  </a:cubicBezTo>
                  <a:cubicBezTo>
                    <a:pt x="181" y="172"/>
                    <a:pt x="180" y="173"/>
                    <a:pt x="180" y="174"/>
                  </a:cubicBezTo>
                  <a:cubicBezTo>
                    <a:pt x="180" y="175"/>
                    <a:pt x="180" y="177"/>
                    <a:pt x="181" y="178"/>
                  </a:cubicBezTo>
                  <a:cubicBezTo>
                    <a:pt x="183" y="178"/>
                    <a:pt x="183" y="178"/>
                    <a:pt x="184" y="180"/>
                  </a:cubicBezTo>
                  <a:cubicBezTo>
                    <a:pt x="185" y="180"/>
                    <a:pt x="185" y="182"/>
                    <a:pt x="185" y="183"/>
                  </a:cubicBezTo>
                  <a:cubicBezTo>
                    <a:pt x="185" y="184"/>
                    <a:pt x="184" y="185"/>
                    <a:pt x="186" y="185"/>
                  </a:cubicBezTo>
                  <a:cubicBezTo>
                    <a:pt x="187" y="185"/>
                    <a:pt x="188" y="184"/>
                    <a:pt x="189" y="183"/>
                  </a:cubicBezTo>
                  <a:cubicBezTo>
                    <a:pt x="190" y="183"/>
                    <a:pt x="190" y="182"/>
                    <a:pt x="191" y="183"/>
                  </a:cubicBezTo>
                  <a:cubicBezTo>
                    <a:pt x="192" y="184"/>
                    <a:pt x="191" y="184"/>
                    <a:pt x="190" y="185"/>
                  </a:cubicBezTo>
                  <a:cubicBezTo>
                    <a:pt x="190" y="185"/>
                    <a:pt x="190" y="186"/>
                    <a:pt x="189" y="186"/>
                  </a:cubicBezTo>
                  <a:cubicBezTo>
                    <a:pt x="189" y="187"/>
                    <a:pt x="188" y="186"/>
                    <a:pt x="188" y="187"/>
                  </a:cubicBezTo>
                  <a:cubicBezTo>
                    <a:pt x="188" y="188"/>
                    <a:pt x="188" y="188"/>
                    <a:pt x="189" y="188"/>
                  </a:cubicBezTo>
                  <a:cubicBezTo>
                    <a:pt x="189" y="188"/>
                    <a:pt x="188" y="189"/>
                    <a:pt x="189" y="189"/>
                  </a:cubicBezTo>
                  <a:cubicBezTo>
                    <a:pt x="189" y="190"/>
                    <a:pt x="190" y="189"/>
                    <a:pt x="191" y="189"/>
                  </a:cubicBezTo>
                  <a:cubicBezTo>
                    <a:pt x="194" y="190"/>
                    <a:pt x="190" y="191"/>
                    <a:pt x="189" y="191"/>
                  </a:cubicBezTo>
                  <a:cubicBezTo>
                    <a:pt x="189" y="192"/>
                    <a:pt x="190" y="193"/>
                    <a:pt x="190" y="193"/>
                  </a:cubicBezTo>
                  <a:cubicBezTo>
                    <a:pt x="191" y="194"/>
                    <a:pt x="191" y="194"/>
                    <a:pt x="190" y="195"/>
                  </a:cubicBezTo>
                  <a:cubicBezTo>
                    <a:pt x="190" y="195"/>
                    <a:pt x="190" y="196"/>
                    <a:pt x="189" y="197"/>
                  </a:cubicBezTo>
                  <a:cubicBezTo>
                    <a:pt x="189" y="197"/>
                    <a:pt x="189" y="198"/>
                    <a:pt x="189" y="198"/>
                  </a:cubicBezTo>
                  <a:cubicBezTo>
                    <a:pt x="189" y="199"/>
                    <a:pt x="189" y="200"/>
                    <a:pt x="189" y="201"/>
                  </a:cubicBezTo>
                  <a:cubicBezTo>
                    <a:pt x="189" y="203"/>
                    <a:pt x="190" y="201"/>
                    <a:pt x="191" y="201"/>
                  </a:cubicBezTo>
                  <a:cubicBezTo>
                    <a:pt x="191" y="201"/>
                    <a:pt x="191" y="202"/>
                    <a:pt x="191" y="202"/>
                  </a:cubicBezTo>
                  <a:cubicBezTo>
                    <a:pt x="191" y="202"/>
                    <a:pt x="190" y="202"/>
                    <a:pt x="190" y="203"/>
                  </a:cubicBezTo>
                  <a:cubicBezTo>
                    <a:pt x="189" y="204"/>
                    <a:pt x="190" y="204"/>
                    <a:pt x="190" y="205"/>
                  </a:cubicBezTo>
                  <a:cubicBezTo>
                    <a:pt x="190" y="206"/>
                    <a:pt x="189" y="207"/>
                    <a:pt x="190" y="207"/>
                  </a:cubicBezTo>
                  <a:cubicBezTo>
                    <a:pt x="190" y="208"/>
                    <a:pt x="190" y="209"/>
                    <a:pt x="190" y="210"/>
                  </a:cubicBezTo>
                  <a:cubicBezTo>
                    <a:pt x="190" y="210"/>
                    <a:pt x="190" y="211"/>
                    <a:pt x="190" y="212"/>
                  </a:cubicBezTo>
                  <a:cubicBezTo>
                    <a:pt x="190" y="213"/>
                    <a:pt x="191" y="213"/>
                    <a:pt x="191" y="214"/>
                  </a:cubicBezTo>
                  <a:cubicBezTo>
                    <a:pt x="192" y="215"/>
                    <a:pt x="191" y="216"/>
                    <a:pt x="192" y="218"/>
                  </a:cubicBezTo>
                  <a:cubicBezTo>
                    <a:pt x="192" y="219"/>
                    <a:pt x="192" y="220"/>
                    <a:pt x="193" y="221"/>
                  </a:cubicBezTo>
                  <a:cubicBezTo>
                    <a:pt x="193" y="222"/>
                    <a:pt x="194" y="222"/>
                    <a:pt x="194" y="222"/>
                  </a:cubicBezTo>
                  <a:cubicBezTo>
                    <a:pt x="195" y="224"/>
                    <a:pt x="194" y="224"/>
                    <a:pt x="193" y="225"/>
                  </a:cubicBezTo>
                  <a:cubicBezTo>
                    <a:pt x="193" y="227"/>
                    <a:pt x="193" y="228"/>
                    <a:pt x="193" y="229"/>
                  </a:cubicBezTo>
                  <a:cubicBezTo>
                    <a:pt x="192" y="230"/>
                    <a:pt x="192" y="231"/>
                    <a:pt x="192" y="233"/>
                  </a:cubicBezTo>
                  <a:cubicBezTo>
                    <a:pt x="193" y="233"/>
                    <a:pt x="193" y="232"/>
                    <a:pt x="194" y="232"/>
                  </a:cubicBezTo>
                  <a:cubicBezTo>
                    <a:pt x="194" y="232"/>
                    <a:pt x="194" y="233"/>
                    <a:pt x="194" y="233"/>
                  </a:cubicBezTo>
                  <a:cubicBezTo>
                    <a:pt x="193" y="234"/>
                    <a:pt x="193" y="234"/>
                    <a:pt x="192" y="235"/>
                  </a:cubicBezTo>
                  <a:cubicBezTo>
                    <a:pt x="192" y="235"/>
                    <a:pt x="192" y="236"/>
                    <a:pt x="191" y="236"/>
                  </a:cubicBezTo>
                  <a:cubicBezTo>
                    <a:pt x="191" y="237"/>
                    <a:pt x="190" y="239"/>
                    <a:pt x="190" y="240"/>
                  </a:cubicBezTo>
                  <a:cubicBezTo>
                    <a:pt x="189" y="243"/>
                    <a:pt x="190" y="245"/>
                    <a:pt x="189" y="248"/>
                  </a:cubicBezTo>
                  <a:cubicBezTo>
                    <a:pt x="188" y="250"/>
                    <a:pt x="188" y="251"/>
                    <a:pt x="187" y="253"/>
                  </a:cubicBezTo>
                  <a:cubicBezTo>
                    <a:pt x="187" y="255"/>
                    <a:pt x="186" y="256"/>
                    <a:pt x="185" y="258"/>
                  </a:cubicBezTo>
                  <a:cubicBezTo>
                    <a:pt x="185" y="259"/>
                    <a:pt x="185" y="260"/>
                    <a:pt x="184" y="262"/>
                  </a:cubicBezTo>
                  <a:cubicBezTo>
                    <a:pt x="184" y="264"/>
                    <a:pt x="183" y="265"/>
                    <a:pt x="182" y="267"/>
                  </a:cubicBezTo>
                  <a:cubicBezTo>
                    <a:pt x="181" y="268"/>
                    <a:pt x="179" y="268"/>
                    <a:pt x="179" y="270"/>
                  </a:cubicBezTo>
                  <a:cubicBezTo>
                    <a:pt x="178" y="271"/>
                    <a:pt x="179" y="273"/>
                    <a:pt x="178" y="275"/>
                  </a:cubicBezTo>
                  <a:cubicBezTo>
                    <a:pt x="178" y="276"/>
                    <a:pt x="177" y="277"/>
                    <a:pt x="177" y="279"/>
                  </a:cubicBezTo>
                  <a:cubicBezTo>
                    <a:pt x="177" y="280"/>
                    <a:pt x="176" y="282"/>
                    <a:pt x="177" y="284"/>
                  </a:cubicBezTo>
                  <a:cubicBezTo>
                    <a:pt x="177" y="284"/>
                    <a:pt x="178" y="284"/>
                    <a:pt x="179" y="284"/>
                  </a:cubicBezTo>
                  <a:cubicBezTo>
                    <a:pt x="180" y="285"/>
                    <a:pt x="180" y="285"/>
                    <a:pt x="180" y="286"/>
                  </a:cubicBezTo>
                  <a:cubicBezTo>
                    <a:pt x="181" y="286"/>
                    <a:pt x="181" y="287"/>
                    <a:pt x="182" y="287"/>
                  </a:cubicBezTo>
                  <a:cubicBezTo>
                    <a:pt x="182" y="286"/>
                    <a:pt x="182" y="285"/>
                    <a:pt x="182" y="284"/>
                  </a:cubicBezTo>
                  <a:cubicBezTo>
                    <a:pt x="182" y="284"/>
                    <a:pt x="183" y="284"/>
                    <a:pt x="183" y="283"/>
                  </a:cubicBezTo>
                  <a:cubicBezTo>
                    <a:pt x="184" y="283"/>
                    <a:pt x="184" y="282"/>
                    <a:pt x="185" y="282"/>
                  </a:cubicBezTo>
                  <a:cubicBezTo>
                    <a:pt x="185" y="280"/>
                    <a:pt x="186" y="279"/>
                    <a:pt x="187" y="281"/>
                  </a:cubicBezTo>
                  <a:cubicBezTo>
                    <a:pt x="187" y="282"/>
                    <a:pt x="187" y="283"/>
                    <a:pt x="187" y="283"/>
                  </a:cubicBezTo>
                  <a:cubicBezTo>
                    <a:pt x="187" y="284"/>
                    <a:pt x="186" y="284"/>
                    <a:pt x="186" y="285"/>
                  </a:cubicBezTo>
                  <a:cubicBezTo>
                    <a:pt x="185" y="287"/>
                    <a:pt x="184" y="286"/>
                    <a:pt x="182" y="287"/>
                  </a:cubicBezTo>
                  <a:cubicBezTo>
                    <a:pt x="181" y="288"/>
                    <a:pt x="182" y="289"/>
                    <a:pt x="182" y="290"/>
                  </a:cubicBezTo>
                  <a:cubicBezTo>
                    <a:pt x="182" y="291"/>
                    <a:pt x="182" y="292"/>
                    <a:pt x="182" y="292"/>
                  </a:cubicBezTo>
                  <a:cubicBezTo>
                    <a:pt x="183" y="293"/>
                    <a:pt x="183" y="292"/>
                    <a:pt x="184" y="292"/>
                  </a:cubicBezTo>
                  <a:cubicBezTo>
                    <a:pt x="185" y="291"/>
                    <a:pt x="185" y="290"/>
                    <a:pt x="187" y="290"/>
                  </a:cubicBezTo>
                  <a:cubicBezTo>
                    <a:pt x="187" y="290"/>
                    <a:pt x="188" y="290"/>
                    <a:pt x="188" y="290"/>
                  </a:cubicBezTo>
                  <a:cubicBezTo>
                    <a:pt x="190" y="290"/>
                    <a:pt x="190" y="289"/>
                    <a:pt x="191" y="289"/>
                  </a:cubicBezTo>
                  <a:cubicBezTo>
                    <a:pt x="192" y="289"/>
                    <a:pt x="193" y="290"/>
                    <a:pt x="193" y="291"/>
                  </a:cubicBezTo>
                  <a:cubicBezTo>
                    <a:pt x="194" y="293"/>
                    <a:pt x="192" y="292"/>
                    <a:pt x="190" y="291"/>
                  </a:cubicBezTo>
                  <a:cubicBezTo>
                    <a:pt x="190" y="291"/>
                    <a:pt x="189" y="291"/>
                    <a:pt x="189" y="291"/>
                  </a:cubicBezTo>
                  <a:cubicBezTo>
                    <a:pt x="188" y="292"/>
                    <a:pt x="189" y="292"/>
                    <a:pt x="190" y="293"/>
                  </a:cubicBezTo>
                  <a:cubicBezTo>
                    <a:pt x="190" y="293"/>
                    <a:pt x="189" y="294"/>
                    <a:pt x="189" y="295"/>
                  </a:cubicBezTo>
                  <a:cubicBezTo>
                    <a:pt x="190" y="296"/>
                    <a:pt x="190" y="296"/>
                    <a:pt x="190" y="297"/>
                  </a:cubicBezTo>
                  <a:cubicBezTo>
                    <a:pt x="191" y="298"/>
                    <a:pt x="191" y="299"/>
                    <a:pt x="191" y="300"/>
                  </a:cubicBezTo>
                  <a:cubicBezTo>
                    <a:pt x="191" y="300"/>
                    <a:pt x="191" y="301"/>
                    <a:pt x="190" y="301"/>
                  </a:cubicBezTo>
                  <a:cubicBezTo>
                    <a:pt x="190" y="304"/>
                    <a:pt x="190" y="306"/>
                    <a:pt x="191" y="308"/>
                  </a:cubicBezTo>
                  <a:cubicBezTo>
                    <a:pt x="191" y="310"/>
                    <a:pt x="191" y="312"/>
                    <a:pt x="191" y="313"/>
                  </a:cubicBezTo>
                  <a:cubicBezTo>
                    <a:pt x="191" y="315"/>
                    <a:pt x="191" y="316"/>
                    <a:pt x="190" y="318"/>
                  </a:cubicBezTo>
                  <a:cubicBezTo>
                    <a:pt x="189" y="320"/>
                    <a:pt x="189" y="322"/>
                    <a:pt x="188" y="324"/>
                  </a:cubicBezTo>
                  <a:cubicBezTo>
                    <a:pt x="188" y="324"/>
                    <a:pt x="187" y="326"/>
                    <a:pt x="187" y="327"/>
                  </a:cubicBezTo>
                  <a:cubicBezTo>
                    <a:pt x="188" y="327"/>
                    <a:pt x="190" y="326"/>
                    <a:pt x="191" y="326"/>
                  </a:cubicBezTo>
                  <a:cubicBezTo>
                    <a:pt x="192" y="325"/>
                    <a:pt x="193" y="325"/>
                    <a:pt x="195" y="325"/>
                  </a:cubicBezTo>
                  <a:cubicBezTo>
                    <a:pt x="196" y="325"/>
                    <a:pt x="198" y="324"/>
                    <a:pt x="199" y="325"/>
                  </a:cubicBezTo>
                  <a:cubicBezTo>
                    <a:pt x="201" y="325"/>
                    <a:pt x="202" y="325"/>
                    <a:pt x="203" y="325"/>
                  </a:cubicBezTo>
                  <a:cubicBezTo>
                    <a:pt x="204" y="325"/>
                    <a:pt x="205" y="325"/>
                    <a:pt x="205" y="325"/>
                  </a:cubicBezTo>
                  <a:cubicBezTo>
                    <a:pt x="206" y="326"/>
                    <a:pt x="206" y="326"/>
                    <a:pt x="207" y="327"/>
                  </a:cubicBezTo>
                  <a:cubicBezTo>
                    <a:pt x="208" y="327"/>
                    <a:pt x="210" y="327"/>
                    <a:pt x="211" y="327"/>
                  </a:cubicBezTo>
                  <a:cubicBezTo>
                    <a:pt x="212" y="327"/>
                    <a:pt x="213" y="327"/>
                    <a:pt x="214" y="327"/>
                  </a:cubicBezTo>
                  <a:cubicBezTo>
                    <a:pt x="214" y="326"/>
                    <a:pt x="215" y="326"/>
                    <a:pt x="215" y="325"/>
                  </a:cubicBezTo>
                  <a:cubicBezTo>
                    <a:pt x="217" y="324"/>
                    <a:pt x="218" y="325"/>
                    <a:pt x="219" y="324"/>
                  </a:cubicBezTo>
                  <a:cubicBezTo>
                    <a:pt x="220" y="323"/>
                    <a:pt x="221" y="321"/>
                    <a:pt x="222" y="321"/>
                  </a:cubicBezTo>
                  <a:cubicBezTo>
                    <a:pt x="223" y="321"/>
                    <a:pt x="224" y="322"/>
                    <a:pt x="224" y="322"/>
                  </a:cubicBezTo>
                  <a:cubicBezTo>
                    <a:pt x="225" y="322"/>
                    <a:pt x="226" y="322"/>
                    <a:pt x="227" y="322"/>
                  </a:cubicBezTo>
                  <a:cubicBezTo>
                    <a:pt x="227" y="322"/>
                    <a:pt x="228" y="322"/>
                    <a:pt x="229" y="322"/>
                  </a:cubicBezTo>
                  <a:cubicBezTo>
                    <a:pt x="230" y="322"/>
                    <a:pt x="231" y="322"/>
                    <a:pt x="231" y="322"/>
                  </a:cubicBezTo>
                  <a:cubicBezTo>
                    <a:pt x="233" y="322"/>
                    <a:pt x="232" y="324"/>
                    <a:pt x="233" y="325"/>
                  </a:cubicBezTo>
                  <a:cubicBezTo>
                    <a:pt x="234" y="326"/>
                    <a:pt x="236" y="326"/>
                    <a:pt x="237" y="327"/>
                  </a:cubicBezTo>
                  <a:cubicBezTo>
                    <a:pt x="237" y="327"/>
                    <a:pt x="237" y="328"/>
                    <a:pt x="238" y="329"/>
                  </a:cubicBezTo>
                  <a:cubicBezTo>
                    <a:pt x="238" y="329"/>
                    <a:pt x="239" y="329"/>
                    <a:pt x="240" y="330"/>
                  </a:cubicBezTo>
                  <a:cubicBezTo>
                    <a:pt x="240" y="330"/>
                    <a:pt x="241" y="331"/>
                    <a:pt x="241" y="331"/>
                  </a:cubicBezTo>
                  <a:cubicBezTo>
                    <a:pt x="242" y="332"/>
                    <a:pt x="243" y="332"/>
                    <a:pt x="243" y="333"/>
                  </a:cubicBezTo>
                  <a:cubicBezTo>
                    <a:pt x="244" y="334"/>
                    <a:pt x="243" y="334"/>
                    <a:pt x="242" y="334"/>
                  </a:cubicBezTo>
                  <a:cubicBezTo>
                    <a:pt x="241" y="335"/>
                    <a:pt x="242" y="335"/>
                    <a:pt x="243" y="336"/>
                  </a:cubicBezTo>
                  <a:cubicBezTo>
                    <a:pt x="243" y="336"/>
                    <a:pt x="243" y="337"/>
                    <a:pt x="244" y="338"/>
                  </a:cubicBezTo>
                  <a:cubicBezTo>
                    <a:pt x="244" y="338"/>
                    <a:pt x="244" y="339"/>
                    <a:pt x="245" y="339"/>
                  </a:cubicBezTo>
                  <a:cubicBezTo>
                    <a:pt x="246" y="340"/>
                    <a:pt x="246" y="340"/>
                    <a:pt x="246" y="341"/>
                  </a:cubicBezTo>
                  <a:cubicBezTo>
                    <a:pt x="247" y="342"/>
                    <a:pt x="248" y="342"/>
                    <a:pt x="248" y="343"/>
                  </a:cubicBezTo>
                  <a:cubicBezTo>
                    <a:pt x="248" y="343"/>
                    <a:pt x="249" y="344"/>
                    <a:pt x="249" y="345"/>
                  </a:cubicBezTo>
                  <a:cubicBezTo>
                    <a:pt x="250" y="347"/>
                    <a:pt x="251" y="347"/>
                    <a:pt x="252" y="348"/>
                  </a:cubicBezTo>
                  <a:cubicBezTo>
                    <a:pt x="253" y="349"/>
                    <a:pt x="254" y="350"/>
                    <a:pt x="255" y="351"/>
                  </a:cubicBezTo>
                  <a:cubicBezTo>
                    <a:pt x="256" y="351"/>
                    <a:pt x="256" y="351"/>
                    <a:pt x="257" y="351"/>
                  </a:cubicBezTo>
                  <a:cubicBezTo>
                    <a:pt x="258" y="352"/>
                    <a:pt x="258" y="352"/>
                    <a:pt x="259" y="352"/>
                  </a:cubicBezTo>
                  <a:cubicBezTo>
                    <a:pt x="260" y="353"/>
                    <a:pt x="262" y="352"/>
                    <a:pt x="263" y="352"/>
                  </a:cubicBezTo>
                  <a:cubicBezTo>
                    <a:pt x="264" y="351"/>
                    <a:pt x="264" y="350"/>
                    <a:pt x="265" y="350"/>
                  </a:cubicBezTo>
                  <a:cubicBezTo>
                    <a:pt x="265" y="350"/>
                    <a:pt x="266" y="350"/>
                    <a:pt x="267" y="350"/>
                  </a:cubicBezTo>
                  <a:cubicBezTo>
                    <a:pt x="268" y="349"/>
                    <a:pt x="268" y="347"/>
                    <a:pt x="269" y="346"/>
                  </a:cubicBezTo>
                  <a:cubicBezTo>
                    <a:pt x="269" y="345"/>
                    <a:pt x="271" y="344"/>
                    <a:pt x="272" y="343"/>
                  </a:cubicBezTo>
                  <a:cubicBezTo>
                    <a:pt x="274" y="343"/>
                    <a:pt x="275" y="342"/>
                    <a:pt x="276" y="341"/>
                  </a:cubicBezTo>
                  <a:cubicBezTo>
                    <a:pt x="278" y="341"/>
                    <a:pt x="279" y="340"/>
                    <a:pt x="281" y="339"/>
                  </a:cubicBezTo>
                  <a:cubicBezTo>
                    <a:pt x="281" y="339"/>
                    <a:pt x="282" y="338"/>
                    <a:pt x="282" y="337"/>
                  </a:cubicBezTo>
                  <a:cubicBezTo>
                    <a:pt x="283" y="337"/>
                    <a:pt x="283" y="337"/>
                    <a:pt x="284" y="337"/>
                  </a:cubicBezTo>
                  <a:cubicBezTo>
                    <a:pt x="286" y="336"/>
                    <a:pt x="286" y="335"/>
                    <a:pt x="288" y="334"/>
                  </a:cubicBezTo>
                  <a:cubicBezTo>
                    <a:pt x="291" y="334"/>
                    <a:pt x="293" y="334"/>
                    <a:pt x="296" y="334"/>
                  </a:cubicBezTo>
                  <a:cubicBezTo>
                    <a:pt x="300" y="334"/>
                    <a:pt x="303" y="334"/>
                    <a:pt x="307" y="334"/>
                  </a:cubicBezTo>
                  <a:cubicBezTo>
                    <a:pt x="309" y="334"/>
                    <a:pt x="310" y="334"/>
                    <a:pt x="312" y="334"/>
                  </a:cubicBezTo>
                  <a:cubicBezTo>
                    <a:pt x="313" y="334"/>
                    <a:pt x="315" y="334"/>
                    <a:pt x="317" y="334"/>
                  </a:cubicBezTo>
                  <a:cubicBezTo>
                    <a:pt x="318" y="334"/>
                    <a:pt x="319" y="335"/>
                    <a:pt x="321" y="336"/>
                  </a:cubicBezTo>
                  <a:cubicBezTo>
                    <a:pt x="322" y="336"/>
                    <a:pt x="324" y="336"/>
                    <a:pt x="325" y="335"/>
                  </a:cubicBezTo>
                  <a:cubicBezTo>
                    <a:pt x="327" y="334"/>
                    <a:pt x="328" y="334"/>
                    <a:pt x="329" y="333"/>
                  </a:cubicBezTo>
                  <a:cubicBezTo>
                    <a:pt x="331" y="332"/>
                    <a:pt x="332" y="333"/>
                    <a:pt x="333" y="334"/>
                  </a:cubicBezTo>
                  <a:cubicBezTo>
                    <a:pt x="335" y="334"/>
                    <a:pt x="336" y="335"/>
                    <a:pt x="338" y="333"/>
                  </a:cubicBezTo>
                  <a:cubicBezTo>
                    <a:pt x="339" y="332"/>
                    <a:pt x="339" y="331"/>
                    <a:pt x="340" y="329"/>
                  </a:cubicBezTo>
                  <a:cubicBezTo>
                    <a:pt x="341" y="328"/>
                    <a:pt x="342" y="327"/>
                    <a:pt x="343" y="325"/>
                  </a:cubicBezTo>
                  <a:cubicBezTo>
                    <a:pt x="344" y="324"/>
                    <a:pt x="345" y="323"/>
                    <a:pt x="345" y="321"/>
                  </a:cubicBezTo>
                  <a:cubicBezTo>
                    <a:pt x="346" y="320"/>
                    <a:pt x="347" y="319"/>
                    <a:pt x="348" y="318"/>
                  </a:cubicBezTo>
                  <a:cubicBezTo>
                    <a:pt x="350" y="317"/>
                    <a:pt x="351" y="316"/>
                    <a:pt x="353" y="316"/>
                  </a:cubicBezTo>
                  <a:cubicBezTo>
                    <a:pt x="355" y="316"/>
                    <a:pt x="356" y="316"/>
                    <a:pt x="357" y="315"/>
                  </a:cubicBezTo>
                  <a:cubicBezTo>
                    <a:pt x="358" y="314"/>
                    <a:pt x="359" y="313"/>
                    <a:pt x="361" y="313"/>
                  </a:cubicBezTo>
                  <a:cubicBezTo>
                    <a:pt x="361" y="314"/>
                    <a:pt x="362" y="314"/>
                    <a:pt x="362" y="314"/>
                  </a:cubicBezTo>
                  <a:cubicBezTo>
                    <a:pt x="363" y="314"/>
                    <a:pt x="364" y="314"/>
                    <a:pt x="365" y="314"/>
                  </a:cubicBezTo>
                  <a:cubicBezTo>
                    <a:pt x="365" y="314"/>
                    <a:pt x="365" y="313"/>
                    <a:pt x="366" y="313"/>
                  </a:cubicBezTo>
                  <a:cubicBezTo>
                    <a:pt x="366" y="313"/>
                    <a:pt x="367" y="313"/>
                    <a:pt x="367" y="313"/>
                  </a:cubicBezTo>
                  <a:cubicBezTo>
                    <a:pt x="367" y="312"/>
                    <a:pt x="366" y="312"/>
                    <a:pt x="365" y="311"/>
                  </a:cubicBezTo>
                  <a:cubicBezTo>
                    <a:pt x="363" y="308"/>
                    <a:pt x="366" y="305"/>
                    <a:pt x="368" y="303"/>
                  </a:cubicBezTo>
                  <a:cubicBezTo>
                    <a:pt x="368" y="303"/>
                    <a:pt x="368" y="302"/>
                    <a:pt x="369" y="301"/>
                  </a:cubicBezTo>
                  <a:cubicBezTo>
                    <a:pt x="369" y="299"/>
                    <a:pt x="370" y="298"/>
                    <a:pt x="371" y="296"/>
                  </a:cubicBezTo>
                  <a:cubicBezTo>
                    <a:pt x="371" y="295"/>
                    <a:pt x="373" y="294"/>
                    <a:pt x="374" y="293"/>
                  </a:cubicBezTo>
                  <a:cubicBezTo>
                    <a:pt x="376" y="292"/>
                    <a:pt x="377" y="291"/>
                    <a:pt x="378" y="290"/>
                  </a:cubicBezTo>
                  <a:cubicBezTo>
                    <a:pt x="380" y="289"/>
                    <a:pt x="381" y="288"/>
                    <a:pt x="383" y="287"/>
                  </a:cubicBezTo>
                  <a:cubicBezTo>
                    <a:pt x="384" y="286"/>
                    <a:pt x="385" y="285"/>
                    <a:pt x="387" y="285"/>
                  </a:cubicBezTo>
                  <a:cubicBezTo>
                    <a:pt x="388" y="284"/>
                    <a:pt x="388" y="283"/>
                    <a:pt x="387" y="282"/>
                  </a:cubicBezTo>
                  <a:cubicBezTo>
                    <a:pt x="385" y="282"/>
                    <a:pt x="385" y="281"/>
                    <a:pt x="383" y="280"/>
                  </a:cubicBezTo>
                  <a:cubicBezTo>
                    <a:pt x="381" y="278"/>
                    <a:pt x="379" y="277"/>
                    <a:pt x="378" y="274"/>
                  </a:cubicBezTo>
                  <a:cubicBezTo>
                    <a:pt x="378" y="273"/>
                    <a:pt x="378" y="273"/>
                    <a:pt x="377" y="272"/>
                  </a:cubicBezTo>
                  <a:cubicBezTo>
                    <a:pt x="376" y="270"/>
                    <a:pt x="376" y="269"/>
                    <a:pt x="376" y="267"/>
                  </a:cubicBezTo>
                  <a:cubicBezTo>
                    <a:pt x="376" y="266"/>
                    <a:pt x="376" y="264"/>
                    <a:pt x="376" y="262"/>
                  </a:cubicBezTo>
                  <a:cubicBezTo>
                    <a:pt x="377" y="260"/>
                    <a:pt x="378" y="259"/>
                    <a:pt x="379" y="257"/>
                  </a:cubicBezTo>
                  <a:cubicBezTo>
                    <a:pt x="382" y="254"/>
                    <a:pt x="384" y="252"/>
                    <a:pt x="386" y="249"/>
                  </a:cubicBezTo>
                  <a:cubicBezTo>
                    <a:pt x="387" y="248"/>
                    <a:pt x="388" y="246"/>
                    <a:pt x="389" y="245"/>
                  </a:cubicBezTo>
                  <a:cubicBezTo>
                    <a:pt x="390" y="243"/>
                    <a:pt x="391" y="243"/>
                    <a:pt x="393" y="242"/>
                  </a:cubicBezTo>
                  <a:cubicBezTo>
                    <a:pt x="395" y="240"/>
                    <a:pt x="396" y="237"/>
                    <a:pt x="397" y="234"/>
                  </a:cubicBezTo>
                  <a:cubicBezTo>
                    <a:pt x="398" y="233"/>
                    <a:pt x="398" y="232"/>
                    <a:pt x="399" y="230"/>
                  </a:cubicBezTo>
                  <a:cubicBezTo>
                    <a:pt x="400" y="229"/>
                    <a:pt x="401" y="228"/>
                    <a:pt x="402" y="227"/>
                  </a:cubicBezTo>
                  <a:cubicBezTo>
                    <a:pt x="403" y="226"/>
                    <a:pt x="403" y="226"/>
                    <a:pt x="404" y="225"/>
                  </a:cubicBezTo>
                  <a:cubicBezTo>
                    <a:pt x="406" y="224"/>
                    <a:pt x="407" y="224"/>
                    <a:pt x="409" y="223"/>
                  </a:cubicBezTo>
                  <a:cubicBezTo>
                    <a:pt x="411" y="223"/>
                    <a:pt x="413" y="222"/>
                    <a:pt x="414" y="222"/>
                  </a:cubicBezTo>
                  <a:cubicBezTo>
                    <a:pt x="416" y="222"/>
                    <a:pt x="417" y="221"/>
                    <a:pt x="419" y="221"/>
                  </a:cubicBezTo>
                  <a:cubicBezTo>
                    <a:pt x="421" y="220"/>
                    <a:pt x="424" y="219"/>
                    <a:pt x="426" y="218"/>
                  </a:cubicBezTo>
                  <a:cubicBezTo>
                    <a:pt x="428" y="217"/>
                    <a:pt x="429" y="216"/>
                    <a:pt x="430" y="215"/>
                  </a:cubicBezTo>
                  <a:cubicBezTo>
                    <a:pt x="432" y="214"/>
                    <a:pt x="434" y="213"/>
                    <a:pt x="436" y="212"/>
                  </a:cubicBezTo>
                  <a:cubicBezTo>
                    <a:pt x="438" y="212"/>
                    <a:pt x="439" y="210"/>
                    <a:pt x="441" y="209"/>
                  </a:cubicBezTo>
                  <a:cubicBezTo>
                    <a:pt x="443" y="209"/>
                    <a:pt x="445" y="208"/>
                    <a:pt x="447" y="208"/>
                  </a:cubicBezTo>
                  <a:cubicBezTo>
                    <a:pt x="448" y="207"/>
                    <a:pt x="449" y="206"/>
                    <a:pt x="451" y="205"/>
                  </a:cubicBezTo>
                  <a:cubicBezTo>
                    <a:pt x="452" y="204"/>
                    <a:pt x="452" y="202"/>
                    <a:pt x="452" y="201"/>
                  </a:cubicBezTo>
                  <a:cubicBezTo>
                    <a:pt x="452" y="199"/>
                    <a:pt x="451" y="198"/>
                    <a:pt x="451" y="197"/>
                  </a:cubicBezTo>
                  <a:cubicBezTo>
                    <a:pt x="450" y="195"/>
                    <a:pt x="451" y="194"/>
                    <a:pt x="452" y="193"/>
                  </a:cubicBezTo>
                  <a:cubicBezTo>
                    <a:pt x="453" y="193"/>
                    <a:pt x="453" y="192"/>
                    <a:pt x="454" y="192"/>
                  </a:cubicBezTo>
                  <a:cubicBezTo>
                    <a:pt x="455" y="192"/>
                    <a:pt x="456" y="192"/>
                    <a:pt x="455" y="191"/>
                  </a:cubicBezTo>
                  <a:cubicBezTo>
                    <a:pt x="455" y="190"/>
                    <a:pt x="454" y="190"/>
                    <a:pt x="454" y="190"/>
                  </a:cubicBezTo>
                  <a:cubicBezTo>
                    <a:pt x="453" y="189"/>
                    <a:pt x="453" y="189"/>
                    <a:pt x="453" y="188"/>
                  </a:cubicBezTo>
                  <a:cubicBezTo>
                    <a:pt x="452" y="188"/>
                    <a:pt x="452" y="187"/>
                    <a:pt x="452" y="186"/>
                  </a:cubicBezTo>
                  <a:cubicBezTo>
                    <a:pt x="452" y="185"/>
                    <a:pt x="451" y="185"/>
                    <a:pt x="451" y="184"/>
                  </a:cubicBezTo>
                  <a:cubicBezTo>
                    <a:pt x="451" y="183"/>
                    <a:pt x="451" y="182"/>
                    <a:pt x="451" y="181"/>
                  </a:cubicBezTo>
                  <a:cubicBezTo>
                    <a:pt x="450" y="180"/>
                    <a:pt x="450" y="180"/>
                    <a:pt x="449" y="179"/>
                  </a:cubicBezTo>
                  <a:cubicBezTo>
                    <a:pt x="449" y="178"/>
                    <a:pt x="448" y="177"/>
                    <a:pt x="449" y="176"/>
                  </a:cubicBezTo>
                  <a:cubicBezTo>
                    <a:pt x="449" y="175"/>
                    <a:pt x="450" y="174"/>
                    <a:pt x="451" y="173"/>
                  </a:cubicBezTo>
                  <a:cubicBezTo>
                    <a:pt x="451" y="172"/>
                    <a:pt x="452" y="171"/>
                    <a:pt x="452" y="171"/>
                  </a:cubicBezTo>
                  <a:cubicBezTo>
                    <a:pt x="453" y="169"/>
                    <a:pt x="454" y="168"/>
                    <a:pt x="455" y="167"/>
                  </a:cubicBezTo>
                  <a:cubicBezTo>
                    <a:pt x="456" y="167"/>
                    <a:pt x="457" y="167"/>
                    <a:pt x="457" y="166"/>
                  </a:cubicBezTo>
                  <a:cubicBezTo>
                    <a:pt x="458" y="166"/>
                    <a:pt x="458" y="165"/>
                    <a:pt x="459" y="165"/>
                  </a:cubicBezTo>
                  <a:cubicBezTo>
                    <a:pt x="461" y="164"/>
                    <a:pt x="462" y="164"/>
                    <a:pt x="464" y="163"/>
                  </a:cubicBezTo>
                  <a:cubicBezTo>
                    <a:pt x="467" y="161"/>
                    <a:pt x="469" y="158"/>
                    <a:pt x="472" y="159"/>
                  </a:cubicBezTo>
                  <a:cubicBezTo>
                    <a:pt x="474" y="159"/>
                    <a:pt x="476" y="161"/>
                    <a:pt x="477" y="161"/>
                  </a:cubicBezTo>
                  <a:cubicBezTo>
                    <a:pt x="479" y="161"/>
                    <a:pt x="481" y="161"/>
                    <a:pt x="484" y="161"/>
                  </a:cubicBezTo>
                  <a:cubicBezTo>
                    <a:pt x="485" y="161"/>
                    <a:pt x="487" y="162"/>
                    <a:pt x="488" y="162"/>
                  </a:cubicBezTo>
                  <a:cubicBezTo>
                    <a:pt x="489" y="162"/>
                    <a:pt x="490" y="162"/>
                    <a:pt x="490" y="162"/>
                  </a:cubicBezTo>
                  <a:cubicBezTo>
                    <a:pt x="491" y="163"/>
                    <a:pt x="491" y="163"/>
                    <a:pt x="492" y="164"/>
                  </a:cubicBezTo>
                  <a:cubicBezTo>
                    <a:pt x="493" y="164"/>
                    <a:pt x="495" y="164"/>
                    <a:pt x="497" y="164"/>
                  </a:cubicBezTo>
                  <a:cubicBezTo>
                    <a:pt x="498" y="163"/>
                    <a:pt x="499" y="164"/>
                    <a:pt x="499" y="166"/>
                  </a:cubicBezTo>
                  <a:cubicBezTo>
                    <a:pt x="498" y="167"/>
                    <a:pt x="498" y="167"/>
                    <a:pt x="500" y="167"/>
                  </a:cubicBezTo>
                  <a:cubicBezTo>
                    <a:pt x="500" y="167"/>
                    <a:pt x="501" y="168"/>
                    <a:pt x="502" y="169"/>
                  </a:cubicBezTo>
                  <a:cubicBezTo>
                    <a:pt x="503" y="169"/>
                    <a:pt x="503" y="168"/>
                    <a:pt x="504" y="168"/>
                  </a:cubicBezTo>
                  <a:cubicBezTo>
                    <a:pt x="505" y="168"/>
                    <a:pt x="507" y="169"/>
                    <a:pt x="508" y="170"/>
                  </a:cubicBezTo>
                  <a:cubicBezTo>
                    <a:pt x="509" y="171"/>
                    <a:pt x="510" y="172"/>
                    <a:pt x="512" y="171"/>
                  </a:cubicBezTo>
                  <a:cubicBezTo>
                    <a:pt x="513" y="171"/>
                    <a:pt x="513" y="171"/>
                    <a:pt x="514" y="171"/>
                  </a:cubicBezTo>
                  <a:cubicBezTo>
                    <a:pt x="515" y="171"/>
                    <a:pt x="515" y="171"/>
                    <a:pt x="516" y="172"/>
                  </a:cubicBezTo>
                  <a:cubicBezTo>
                    <a:pt x="517" y="172"/>
                    <a:pt x="519" y="172"/>
                    <a:pt x="521" y="172"/>
                  </a:cubicBezTo>
                  <a:cubicBezTo>
                    <a:pt x="522" y="171"/>
                    <a:pt x="523" y="170"/>
                    <a:pt x="524" y="169"/>
                  </a:cubicBezTo>
                  <a:cubicBezTo>
                    <a:pt x="525" y="168"/>
                    <a:pt x="526" y="167"/>
                    <a:pt x="528" y="166"/>
                  </a:cubicBezTo>
                  <a:cubicBezTo>
                    <a:pt x="529" y="165"/>
                    <a:pt x="529" y="164"/>
                    <a:pt x="530" y="163"/>
                  </a:cubicBezTo>
                  <a:cubicBezTo>
                    <a:pt x="531" y="161"/>
                    <a:pt x="533" y="161"/>
                    <a:pt x="534" y="160"/>
                  </a:cubicBezTo>
                  <a:cubicBezTo>
                    <a:pt x="535" y="160"/>
                    <a:pt x="535" y="160"/>
                    <a:pt x="536" y="159"/>
                  </a:cubicBezTo>
                  <a:cubicBezTo>
                    <a:pt x="537" y="159"/>
                    <a:pt x="538" y="159"/>
                    <a:pt x="540" y="158"/>
                  </a:cubicBezTo>
                  <a:cubicBezTo>
                    <a:pt x="540" y="157"/>
                    <a:pt x="540" y="157"/>
                    <a:pt x="541" y="156"/>
                  </a:cubicBezTo>
                  <a:cubicBezTo>
                    <a:pt x="542" y="156"/>
                    <a:pt x="543" y="156"/>
                    <a:pt x="543" y="155"/>
                  </a:cubicBezTo>
                  <a:cubicBezTo>
                    <a:pt x="544" y="155"/>
                    <a:pt x="544" y="154"/>
                    <a:pt x="544" y="154"/>
                  </a:cubicBezTo>
                  <a:cubicBezTo>
                    <a:pt x="545" y="154"/>
                    <a:pt x="546" y="153"/>
                    <a:pt x="546" y="153"/>
                  </a:cubicBezTo>
                  <a:cubicBezTo>
                    <a:pt x="547" y="153"/>
                    <a:pt x="547" y="152"/>
                    <a:pt x="548" y="152"/>
                  </a:cubicBezTo>
                  <a:cubicBezTo>
                    <a:pt x="549" y="152"/>
                    <a:pt x="549" y="152"/>
                    <a:pt x="550" y="152"/>
                  </a:cubicBezTo>
                  <a:cubicBezTo>
                    <a:pt x="552" y="152"/>
                    <a:pt x="553" y="151"/>
                    <a:pt x="555" y="151"/>
                  </a:cubicBezTo>
                  <a:cubicBezTo>
                    <a:pt x="556" y="151"/>
                    <a:pt x="556" y="151"/>
                    <a:pt x="557" y="151"/>
                  </a:cubicBezTo>
                  <a:cubicBezTo>
                    <a:pt x="558" y="150"/>
                    <a:pt x="558" y="150"/>
                    <a:pt x="559" y="149"/>
                  </a:cubicBezTo>
                  <a:cubicBezTo>
                    <a:pt x="560" y="148"/>
                    <a:pt x="561" y="148"/>
                    <a:pt x="562" y="147"/>
                  </a:cubicBezTo>
                  <a:cubicBezTo>
                    <a:pt x="563" y="146"/>
                    <a:pt x="563" y="146"/>
                    <a:pt x="563" y="145"/>
                  </a:cubicBezTo>
                  <a:cubicBezTo>
                    <a:pt x="564" y="144"/>
                    <a:pt x="566" y="143"/>
                    <a:pt x="566" y="141"/>
                  </a:cubicBezTo>
                  <a:cubicBezTo>
                    <a:pt x="567" y="141"/>
                    <a:pt x="567" y="140"/>
                    <a:pt x="568" y="140"/>
                  </a:cubicBezTo>
                  <a:cubicBezTo>
                    <a:pt x="569" y="139"/>
                    <a:pt x="569" y="139"/>
                    <a:pt x="570" y="138"/>
                  </a:cubicBezTo>
                  <a:cubicBezTo>
                    <a:pt x="570" y="138"/>
                    <a:pt x="570" y="137"/>
                    <a:pt x="571" y="137"/>
                  </a:cubicBezTo>
                  <a:cubicBezTo>
                    <a:pt x="572" y="137"/>
                    <a:pt x="574" y="137"/>
                    <a:pt x="576" y="137"/>
                  </a:cubicBezTo>
                  <a:cubicBezTo>
                    <a:pt x="578" y="137"/>
                    <a:pt x="579" y="138"/>
                    <a:pt x="580" y="138"/>
                  </a:cubicBezTo>
                  <a:cubicBezTo>
                    <a:pt x="582" y="139"/>
                    <a:pt x="584" y="138"/>
                    <a:pt x="585" y="139"/>
                  </a:cubicBezTo>
                  <a:cubicBezTo>
                    <a:pt x="586" y="139"/>
                    <a:pt x="586" y="140"/>
                    <a:pt x="587" y="140"/>
                  </a:cubicBezTo>
                  <a:cubicBezTo>
                    <a:pt x="587" y="141"/>
                    <a:pt x="588" y="141"/>
                    <a:pt x="589" y="141"/>
                  </a:cubicBezTo>
                  <a:cubicBezTo>
                    <a:pt x="591" y="141"/>
                    <a:pt x="592" y="142"/>
                    <a:pt x="593" y="142"/>
                  </a:cubicBezTo>
                  <a:cubicBezTo>
                    <a:pt x="595" y="143"/>
                    <a:pt x="596" y="144"/>
                    <a:pt x="597" y="144"/>
                  </a:cubicBezTo>
                  <a:cubicBezTo>
                    <a:pt x="598" y="144"/>
                    <a:pt x="599" y="144"/>
                    <a:pt x="599" y="145"/>
                  </a:cubicBezTo>
                  <a:cubicBezTo>
                    <a:pt x="600" y="145"/>
                    <a:pt x="600" y="146"/>
                    <a:pt x="601" y="146"/>
                  </a:cubicBezTo>
                  <a:cubicBezTo>
                    <a:pt x="602" y="146"/>
                    <a:pt x="603" y="147"/>
                    <a:pt x="603" y="147"/>
                  </a:cubicBezTo>
                  <a:cubicBezTo>
                    <a:pt x="604" y="148"/>
                    <a:pt x="604" y="148"/>
                    <a:pt x="604" y="149"/>
                  </a:cubicBezTo>
                  <a:cubicBezTo>
                    <a:pt x="604" y="149"/>
                    <a:pt x="605" y="149"/>
                    <a:pt x="605" y="149"/>
                  </a:cubicBezTo>
                  <a:cubicBezTo>
                    <a:pt x="606" y="150"/>
                    <a:pt x="606" y="151"/>
                    <a:pt x="606" y="151"/>
                  </a:cubicBezTo>
                  <a:cubicBezTo>
                    <a:pt x="607" y="153"/>
                    <a:pt x="606" y="154"/>
                    <a:pt x="606" y="155"/>
                  </a:cubicBezTo>
                  <a:cubicBezTo>
                    <a:pt x="606" y="156"/>
                    <a:pt x="606" y="157"/>
                    <a:pt x="607" y="158"/>
                  </a:cubicBezTo>
                  <a:cubicBezTo>
                    <a:pt x="607" y="158"/>
                    <a:pt x="608" y="159"/>
                    <a:pt x="608" y="159"/>
                  </a:cubicBezTo>
                  <a:cubicBezTo>
                    <a:pt x="608" y="160"/>
                    <a:pt x="608" y="161"/>
                    <a:pt x="608" y="161"/>
                  </a:cubicBezTo>
                  <a:cubicBezTo>
                    <a:pt x="609" y="162"/>
                    <a:pt x="609" y="162"/>
                    <a:pt x="609" y="163"/>
                  </a:cubicBezTo>
                  <a:cubicBezTo>
                    <a:pt x="609" y="164"/>
                    <a:pt x="609" y="164"/>
                    <a:pt x="610" y="165"/>
                  </a:cubicBezTo>
                  <a:cubicBezTo>
                    <a:pt x="611" y="166"/>
                    <a:pt x="610" y="166"/>
                    <a:pt x="611" y="167"/>
                  </a:cubicBezTo>
                  <a:cubicBezTo>
                    <a:pt x="611" y="168"/>
                    <a:pt x="611" y="168"/>
                    <a:pt x="611" y="169"/>
                  </a:cubicBezTo>
                  <a:cubicBezTo>
                    <a:pt x="611" y="170"/>
                    <a:pt x="611" y="171"/>
                    <a:pt x="612" y="171"/>
                  </a:cubicBezTo>
                  <a:cubicBezTo>
                    <a:pt x="612" y="172"/>
                    <a:pt x="612" y="172"/>
                    <a:pt x="612" y="173"/>
                  </a:cubicBezTo>
                  <a:cubicBezTo>
                    <a:pt x="612" y="173"/>
                    <a:pt x="611" y="173"/>
                    <a:pt x="611" y="174"/>
                  </a:cubicBezTo>
                  <a:cubicBezTo>
                    <a:pt x="611" y="174"/>
                    <a:pt x="612" y="174"/>
                    <a:pt x="612" y="175"/>
                  </a:cubicBezTo>
                  <a:cubicBezTo>
                    <a:pt x="612" y="175"/>
                    <a:pt x="613" y="176"/>
                    <a:pt x="613" y="176"/>
                  </a:cubicBezTo>
                  <a:cubicBezTo>
                    <a:pt x="614" y="176"/>
                    <a:pt x="615" y="176"/>
                    <a:pt x="616" y="176"/>
                  </a:cubicBezTo>
                  <a:cubicBezTo>
                    <a:pt x="616" y="176"/>
                    <a:pt x="617" y="176"/>
                    <a:pt x="618" y="176"/>
                  </a:cubicBezTo>
                  <a:cubicBezTo>
                    <a:pt x="619" y="177"/>
                    <a:pt x="620" y="179"/>
                    <a:pt x="621" y="181"/>
                  </a:cubicBezTo>
                  <a:cubicBezTo>
                    <a:pt x="621" y="182"/>
                    <a:pt x="622" y="182"/>
                    <a:pt x="622" y="182"/>
                  </a:cubicBezTo>
                  <a:cubicBezTo>
                    <a:pt x="623" y="183"/>
                    <a:pt x="623" y="183"/>
                    <a:pt x="623" y="184"/>
                  </a:cubicBezTo>
                  <a:cubicBezTo>
                    <a:pt x="624" y="185"/>
                    <a:pt x="624" y="185"/>
                    <a:pt x="625" y="185"/>
                  </a:cubicBezTo>
                  <a:cubicBezTo>
                    <a:pt x="625" y="186"/>
                    <a:pt x="625" y="187"/>
                    <a:pt x="625" y="187"/>
                  </a:cubicBezTo>
                  <a:cubicBezTo>
                    <a:pt x="625" y="188"/>
                    <a:pt x="624" y="189"/>
                    <a:pt x="625" y="189"/>
                  </a:cubicBezTo>
                  <a:cubicBezTo>
                    <a:pt x="626" y="190"/>
                    <a:pt x="627" y="189"/>
                    <a:pt x="627" y="189"/>
                  </a:cubicBezTo>
                  <a:cubicBezTo>
                    <a:pt x="629" y="189"/>
                    <a:pt x="629" y="190"/>
                    <a:pt x="630" y="190"/>
                  </a:cubicBezTo>
                  <a:cubicBezTo>
                    <a:pt x="632" y="190"/>
                    <a:pt x="633" y="190"/>
                    <a:pt x="634" y="191"/>
                  </a:cubicBezTo>
                  <a:cubicBezTo>
                    <a:pt x="634" y="191"/>
                    <a:pt x="635" y="192"/>
                    <a:pt x="636" y="192"/>
                  </a:cubicBezTo>
                  <a:cubicBezTo>
                    <a:pt x="637" y="193"/>
                    <a:pt x="637" y="194"/>
                    <a:pt x="638" y="194"/>
                  </a:cubicBezTo>
                  <a:cubicBezTo>
                    <a:pt x="639" y="195"/>
                    <a:pt x="639" y="196"/>
                    <a:pt x="640" y="196"/>
                  </a:cubicBezTo>
                  <a:cubicBezTo>
                    <a:pt x="641" y="198"/>
                    <a:pt x="642" y="198"/>
                    <a:pt x="643" y="199"/>
                  </a:cubicBezTo>
                  <a:cubicBezTo>
                    <a:pt x="644" y="200"/>
                    <a:pt x="645" y="202"/>
                    <a:pt x="646" y="203"/>
                  </a:cubicBezTo>
                  <a:cubicBezTo>
                    <a:pt x="648" y="203"/>
                    <a:pt x="649" y="204"/>
                    <a:pt x="650" y="205"/>
                  </a:cubicBezTo>
                  <a:cubicBezTo>
                    <a:pt x="650" y="206"/>
                    <a:pt x="651" y="206"/>
                    <a:pt x="651" y="207"/>
                  </a:cubicBezTo>
                  <a:cubicBezTo>
                    <a:pt x="652" y="207"/>
                    <a:pt x="652" y="208"/>
                    <a:pt x="653" y="208"/>
                  </a:cubicBezTo>
                  <a:cubicBezTo>
                    <a:pt x="654" y="209"/>
                    <a:pt x="655" y="209"/>
                    <a:pt x="656" y="210"/>
                  </a:cubicBezTo>
                  <a:cubicBezTo>
                    <a:pt x="657" y="211"/>
                    <a:pt x="658" y="212"/>
                    <a:pt x="659" y="213"/>
                  </a:cubicBezTo>
                  <a:cubicBezTo>
                    <a:pt x="660" y="214"/>
                    <a:pt x="661" y="215"/>
                    <a:pt x="662" y="216"/>
                  </a:cubicBezTo>
                  <a:cubicBezTo>
                    <a:pt x="663" y="217"/>
                    <a:pt x="665" y="217"/>
                    <a:pt x="666" y="217"/>
                  </a:cubicBezTo>
                  <a:cubicBezTo>
                    <a:pt x="667" y="219"/>
                    <a:pt x="667" y="220"/>
                    <a:pt x="669" y="221"/>
                  </a:cubicBezTo>
                  <a:cubicBezTo>
                    <a:pt x="670" y="221"/>
                    <a:pt x="671" y="220"/>
                    <a:pt x="673" y="220"/>
                  </a:cubicBezTo>
                  <a:cubicBezTo>
                    <a:pt x="674" y="220"/>
                    <a:pt x="675" y="220"/>
                    <a:pt x="676" y="220"/>
                  </a:cubicBezTo>
                  <a:cubicBezTo>
                    <a:pt x="676" y="220"/>
                    <a:pt x="677" y="219"/>
                    <a:pt x="677" y="219"/>
                  </a:cubicBezTo>
                  <a:cubicBezTo>
                    <a:pt x="679" y="219"/>
                    <a:pt x="680" y="219"/>
                    <a:pt x="682" y="220"/>
                  </a:cubicBezTo>
                  <a:cubicBezTo>
                    <a:pt x="682" y="220"/>
                    <a:pt x="682" y="221"/>
                    <a:pt x="683" y="221"/>
                  </a:cubicBezTo>
                  <a:cubicBezTo>
                    <a:pt x="683" y="222"/>
                    <a:pt x="684" y="222"/>
                    <a:pt x="685" y="222"/>
                  </a:cubicBezTo>
                  <a:cubicBezTo>
                    <a:pt x="685" y="223"/>
                    <a:pt x="685" y="224"/>
                    <a:pt x="686" y="224"/>
                  </a:cubicBezTo>
                  <a:cubicBezTo>
                    <a:pt x="686" y="225"/>
                    <a:pt x="687" y="225"/>
                    <a:pt x="687" y="226"/>
                  </a:cubicBezTo>
                  <a:cubicBezTo>
                    <a:pt x="688" y="227"/>
                    <a:pt x="689" y="228"/>
                    <a:pt x="690" y="228"/>
                  </a:cubicBezTo>
                  <a:cubicBezTo>
                    <a:pt x="692" y="229"/>
                    <a:pt x="693" y="229"/>
                    <a:pt x="694" y="230"/>
                  </a:cubicBezTo>
                  <a:cubicBezTo>
                    <a:pt x="695" y="231"/>
                    <a:pt x="696" y="231"/>
                    <a:pt x="697" y="232"/>
                  </a:cubicBezTo>
                  <a:cubicBezTo>
                    <a:pt x="698" y="233"/>
                    <a:pt x="696" y="234"/>
                    <a:pt x="696" y="235"/>
                  </a:cubicBezTo>
                  <a:cubicBezTo>
                    <a:pt x="696" y="235"/>
                    <a:pt x="696" y="235"/>
                    <a:pt x="695" y="236"/>
                  </a:cubicBezTo>
                  <a:cubicBezTo>
                    <a:pt x="695" y="236"/>
                    <a:pt x="695" y="236"/>
                    <a:pt x="695" y="236"/>
                  </a:cubicBezTo>
                  <a:cubicBezTo>
                    <a:pt x="694" y="238"/>
                    <a:pt x="698" y="236"/>
                    <a:pt x="698" y="236"/>
                  </a:cubicBezTo>
                  <a:cubicBezTo>
                    <a:pt x="698" y="235"/>
                    <a:pt x="700" y="235"/>
                    <a:pt x="700" y="235"/>
                  </a:cubicBezTo>
                  <a:cubicBezTo>
                    <a:pt x="701" y="235"/>
                    <a:pt x="702" y="236"/>
                    <a:pt x="702" y="236"/>
                  </a:cubicBezTo>
                  <a:cubicBezTo>
                    <a:pt x="704" y="235"/>
                    <a:pt x="704" y="235"/>
                    <a:pt x="704" y="235"/>
                  </a:cubicBezTo>
                  <a:cubicBezTo>
                    <a:pt x="705" y="234"/>
                    <a:pt x="706" y="234"/>
                    <a:pt x="706" y="235"/>
                  </a:cubicBezTo>
                  <a:cubicBezTo>
                    <a:pt x="707" y="236"/>
                    <a:pt x="707" y="236"/>
                    <a:pt x="707" y="237"/>
                  </a:cubicBezTo>
                  <a:cubicBezTo>
                    <a:pt x="708" y="237"/>
                    <a:pt x="709" y="238"/>
                    <a:pt x="709" y="239"/>
                  </a:cubicBezTo>
                  <a:cubicBezTo>
                    <a:pt x="709" y="239"/>
                    <a:pt x="708" y="240"/>
                    <a:pt x="709" y="241"/>
                  </a:cubicBezTo>
                  <a:cubicBezTo>
                    <a:pt x="709" y="242"/>
                    <a:pt x="710" y="242"/>
                    <a:pt x="709" y="243"/>
                  </a:cubicBezTo>
                  <a:cubicBezTo>
                    <a:pt x="709" y="244"/>
                    <a:pt x="708" y="244"/>
                    <a:pt x="708" y="245"/>
                  </a:cubicBezTo>
                  <a:cubicBezTo>
                    <a:pt x="709" y="246"/>
                    <a:pt x="710" y="246"/>
                    <a:pt x="710" y="247"/>
                  </a:cubicBezTo>
                  <a:cubicBezTo>
                    <a:pt x="711" y="247"/>
                    <a:pt x="711" y="248"/>
                    <a:pt x="712" y="248"/>
                  </a:cubicBezTo>
                  <a:cubicBezTo>
                    <a:pt x="713" y="249"/>
                    <a:pt x="714" y="249"/>
                    <a:pt x="714" y="250"/>
                  </a:cubicBezTo>
                  <a:cubicBezTo>
                    <a:pt x="715" y="250"/>
                    <a:pt x="715" y="251"/>
                    <a:pt x="716" y="251"/>
                  </a:cubicBezTo>
                  <a:cubicBezTo>
                    <a:pt x="716" y="252"/>
                    <a:pt x="717" y="251"/>
                    <a:pt x="718" y="251"/>
                  </a:cubicBezTo>
                  <a:cubicBezTo>
                    <a:pt x="719" y="252"/>
                    <a:pt x="719" y="251"/>
                    <a:pt x="720" y="251"/>
                  </a:cubicBezTo>
                  <a:cubicBezTo>
                    <a:pt x="721" y="250"/>
                    <a:pt x="723" y="250"/>
                    <a:pt x="725" y="251"/>
                  </a:cubicBezTo>
                  <a:cubicBezTo>
                    <a:pt x="726" y="252"/>
                    <a:pt x="726" y="253"/>
                    <a:pt x="726" y="255"/>
                  </a:cubicBezTo>
                  <a:cubicBezTo>
                    <a:pt x="727" y="256"/>
                    <a:pt x="728" y="257"/>
                    <a:pt x="728" y="259"/>
                  </a:cubicBezTo>
                  <a:cubicBezTo>
                    <a:pt x="729" y="260"/>
                    <a:pt x="728" y="262"/>
                    <a:pt x="729" y="263"/>
                  </a:cubicBezTo>
                  <a:cubicBezTo>
                    <a:pt x="729" y="265"/>
                    <a:pt x="730" y="266"/>
                    <a:pt x="731" y="267"/>
                  </a:cubicBezTo>
                  <a:cubicBezTo>
                    <a:pt x="731" y="269"/>
                    <a:pt x="731" y="271"/>
                    <a:pt x="732" y="272"/>
                  </a:cubicBezTo>
                  <a:cubicBezTo>
                    <a:pt x="732" y="273"/>
                    <a:pt x="733" y="275"/>
                    <a:pt x="734" y="276"/>
                  </a:cubicBezTo>
                  <a:cubicBezTo>
                    <a:pt x="735" y="278"/>
                    <a:pt x="736" y="278"/>
                    <a:pt x="736" y="280"/>
                  </a:cubicBezTo>
                  <a:cubicBezTo>
                    <a:pt x="736" y="281"/>
                    <a:pt x="737" y="282"/>
                    <a:pt x="736" y="282"/>
                  </a:cubicBezTo>
                  <a:cubicBezTo>
                    <a:pt x="736" y="283"/>
                    <a:pt x="735" y="282"/>
                    <a:pt x="734" y="283"/>
                  </a:cubicBezTo>
                  <a:cubicBezTo>
                    <a:pt x="734" y="283"/>
                    <a:pt x="733" y="283"/>
                    <a:pt x="732" y="284"/>
                  </a:cubicBezTo>
                  <a:cubicBezTo>
                    <a:pt x="731" y="284"/>
                    <a:pt x="730" y="284"/>
                    <a:pt x="730" y="285"/>
                  </a:cubicBezTo>
                  <a:cubicBezTo>
                    <a:pt x="729" y="285"/>
                    <a:pt x="728" y="286"/>
                    <a:pt x="729" y="287"/>
                  </a:cubicBezTo>
                  <a:cubicBezTo>
                    <a:pt x="730" y="288"/>
                    <a:pt x="730" y="290"/>
                    <a:pt x="729" y="291"/>
                  </a:cubicBezTo>
                  <a:cubicBezTo>
                    <a:pt x="728" y="291"/>
                    <a:pt x="727" y="292"/>
                    <a:pt x="727" y="292"/>
                  </a:cubicBezTo>
                  <a:cubicBezTo>
                    <a:pt x="727" y="293"/>
                    <a:pt x="727" y="294"/>
                    <a:pt x="726" y="294"/>
                  </a:cubicBezTo>
                  <a:cubicBezTo>
                    <a:pt x="725" y="297"/>
                    <a:pt x="723" y="299"/>
                    <a:pt x="724" y="302"/>
                  </a:cubicBezTo>
                  <a:cubicBezTo>
                    <a:pt x="724" y="302"/>
                    <a:pt x="724" y="304"/>
                    <a:pt x="724" y="304"/>
                  </a:cubicBezTo>
                  <a:cubicBezTo>
                    <a:pt x="725" y="304"/>
                    <a:pt x="726" y="304"/>
                    <a:pt x="727" y="304"/>
                  </a:cubicBezTo>
                  <a:cubicBezTo>
                    <a:pt x="727" y="304"/>
                    <a:pt x="728" y="305"/>
                    <a:pt x="729" y="305"/>
                  </a:cubicBezTo>
                  <a:cubicBezTo>
                    <a:pt x="730" y="305"/>
                    <a:pt x="730" y="305"/>
                    <a:pt x="731" y="305"/>
                  </a:cubicBezTo>
                  <a:cubicBezTo>
                    <a:pt x="733" y="305"/>
                    <a:pt x="734" y="305"/>
                    <a:pt x="735" y="303"/>
                  </a:cubicBezTo>
                  <a:cubicBezTo>
                    <a:pt x="736" y="301"/>
                    <a:pt x="737" y="300"/>
                    <a:pt x="738" y="299"/>
                  </a:cubicBezTo>
                  <a:cubicBezTo>
                    <a:pt x="739" y="298"/>
                    <a:pt x="740" y="296"/>
                    <a:pt x="741" y="295"/>
                  </a:cubicBezTo>
                  <a:cubicBezTo>
                    <a:pt x="742" y="294"/>
                    <a:pt x="742" y="293"/>
                    <a:pt x="743" y="292"/>
                  </a:cubicBezTo>
                  <a:cubicBezTo>
                    <a:pt x="744" y="291"/>
                    <a:pt x="745" y="290"/>
                    <a:pt x="745" y="288"/>
                  </a:cubicBezTo>
                  <a:cubicBezTo>
                    <a:pt x="744" y="288"/>
                    <a:pt x="744" y="287"/>
                    <a:pt x="743" y="286"/>
                  </a:cubicBezTo>
                  <a:cubicBezTo>
                    <a:pt x="743" y="286"/>
                    <a:pt x="744" y="285"/>
                    <a:pt x="744" y="284"/>
                  </a:cubicBezTo>
                  <a:cubicBezTo>
                    <a:pt x="745" y="283"/>
                    <a:pt x="746" y="282"/>
                    <a:pt x="747" y="281"/>
                  </a:cubicBezTo>
                  <a:cubicBezTo>
                    <a:pt x="748" y="280"/>
                    <a:pt x="749" y="279"/>
                    <a:pt x="750" y="279"/>
                  </a:cubicBezTo>
                  <a:cubicBezTo>
                    <a:pt x="751" y="279"/>
                    <a:pt x="752" y="278"/>
                    <a:pt x="753" y="279"/>
                  </a:cubicBezTo>
                  <a:cubicBezTo>
                    <a:pt x="753" y="279"/>
                    <a:pt x="753" y="279"/>
                    <a:pt x="754" y="280"/>
                  </a:cubicBezTo>
                  <a:cubicBezTo>
                    <a:pt x="756" y="280"/>
                    <a:pt x="757" y="279"/>
                    <a:pt x="757" y="278"/>
                  </a:cubicBezTo>
                  <a:cubicBezTo>
                    <a:pt x="758" y="275"/>
                    <a:pt x="757" y="273"/>
                    <a:pt x="757" y="271"/>
                  </a:cubicBezTo>
                  <a:cubicBezTo>
                    <a:pt x="757" y="269"/>
                    <a:pt x="756" y="267"/>
                    <a:pt x="755" y="265"/>
                  </a:cubicBezTo>
                  <a:cubicBezTo>
                    <a:pt x="753" y="263"/>
                    <a:pt x="750" y="262"/>
                    <a:pt x="748" y="261"/>
                  </a:cubicBezTo>
                  <a:cubicBezTo>
                    <a:pt x="747" y="260"/>
                    <a:pt x="747" y="260"/>
                    <a:pt x="746" y="260"/>
                  </a:cubicBezTo>
                  <a:cubicBezTo>
                    <a:pt x="745" y="260"/>
                    <a:pt x="744" y="260"/>
                    <a:pt x="744" y="260"/>
                  </a:cubicBezTo>
                  <a:cubicBezTo>
                    <a:pt x="742" y="258"/>
                    <a:pt x="745" y="255"/>
                    <a:pt x="745" y="253"/>
                  </a:cubicBezTo>
                  <a:cubicBezTo>
                    <a:pt x="746" y="252"/>
                    <a:pt x="746" y="250"/>
                    <a:pt x="746" y="249"/>
                  </a:cubicBezTo>
                  <a:cubicBezTo>
                    <a:pt x="747" y="247"/>
                    <a:pt x="748" y="246"/>
                    <a:pt x="749" y="244"/>
                  </a:cubicBezTo>
                  <a:cubicBezTo>
                    <a:pt x="749" y="243"/>
                    <a:pt x="750" y="242"/>
                    <a:pt x="751" y="241"/>
                  </a:cubicBezTo>
                  <a:cubicBezTo>
                    <a:pt x="752" y="240"/>
                    <a:pt x="753" y="239"/>
                    <a:pt x="755" y="238"/>
                  </a:cubicBezTo>
                  <a:cubicBezTo>
                    <a:pt x="755" y="238"/>
                    <a:pt x="758" y="238"/>
                    <a:pt x="759" y="239"/>
                  </a:cubicBezTo>
                  <a:cubicBezTo>
                    <a:pt x="759" y="240"/>
                    <a:pt x="756" y="241"/>
                    <a:pt x="759" y="241"/>
                  </a:cubicBezTo>
                  <a:cubicBezTo>
                    <a:pt x="760" y="241"/>
                    <a:pt x="761" y="241"/>
                    <a:pt x="761" y="242"/>
                  </a:cubicBezTo>
                  <a:cubicBezTo>
                    <a:pt x="762" y="242"/>
                    <a:pt x="763" y="242"/>
                    <a:pt x="763" y="242"/>
                  </a:cubicBezTo>
                  <a:cubicBezTo>
                    <a:pt x="765" y="243"/>
                    <a:pt x="767" y="242"/>
                    <a:pt x="768" y="243"/>
                  </a:cubicBezTo>
                  <a:cubicBezTo>
                    <a:pt x="769" y="244"/>
                    <a:pt x="770" y="245"/>
                    <a:pt x="771" y="246"/>
                  </a:cubicBezTo>
                  <a:cubicBezTo>
                    <a:pt x="773" y="248"/>
                    <a:pt x="774" y="251"/>
                    <a:pt x="777" y="253"/>
                  </a:cubicBezTo>
                  <a:cubicBezTo>
                    <a:pt x="778" y="253"/>
                    <a:pt x="779" y="254"/>
                    <a:pt x="780" y="255"/>
                  </a:cubicBezTo>
                  <a:cubicBezTo>
                    <a:pt x="781" y="256"/>
                    <a:pt x="782" y="257"/>
                    <a:pt x="783" y="257"/>
                  </a:cubicBezTo>
                  <a:cubicBezTo>
                    <a:pt x="785" y="257"/>
                    <a:pt x="785" y="255"/>
                    <a:pt x="785" y="254"/>
                  </a:cubicBezTo>
                  <a:cubicBezTo>
                    <a:pt x="785" y="252"/>
                    <a:pt x="787" y="251"/>
                    <a:pt x="787" y="249"/>
                  </a:cubicBezTo>
                  <a:cubicBezTo>
                    <a:pt x="787" y="248"/>
                    <a:pt x="786" y="247"/>
                    <a:pt x="786" y="246"/>
                  </a:cubicBezTo>
                  <a:cubicBezTo>
                    <a:pt x="785" y="245"/>
                    <a:pt x="784" y="245"/>
                    <a:pt x="784" y="244"/>
                  </a:cubicBezTo>
                  <a:cubicBezTo>
                    <a:pt x="783" y="243"/>
                    <a:pt x="783" y="241"/>
                    <a:pt x="781" y="241"/>
                  </a:cubicBezTo>
                  <a:cubicBezTo>
                    <a:pt x="780" y="240"/>
                    <a:pt x="779" y="240"/>
                    <a:pt x="778" y="239"/>
                  </a:cubicBezTo>
                  <a:cubicBezTo>
                    <a:pt x="777" y="239"/>
                    <a:pt x="777" y="238"/>
                    <a:pt x="776" y="237"/>
                  </a:cubicBezTo>
                  <a:cubicBezTo>
                    <a:pt x="775" y="235"/>
                    <a:pt x="774" y="234"/>
                    <a:pt x="772" y="234"/>
                  </a:cubicBezTo>
                  <a:cubicBezTo>
                    <a:pt x="770" y="234"/>
                    <a:pt x="769" y="232"/>
                    <a:pt x="767" y="231"/>
                  </a:cubicBezTo>
                  <a:cubicBezTo>
                    <a:pt x="766" y="230"/>
                    <a:pt x="764" y="230"/>
                    <a:pt x="763" y="229"/>
                  </a:cubicBezTo>
                  <a:cubicBezTo>
                    <a:pt x="761" y="228"/>
                    <a:pt x="760" y="227"/>
                    <a:pt x="758" y="227"/>
                  </a:cubicBezTo>
                  <a:cubicBezTo>
                    <a:pt x="757" y="226"/>
                    <a:pt x="756" y="226"/>
                    <a:pt x="755" y="225"/>
                  </a:cubicBezTo>
                  <a:cubicBezTo>
                    <a:pt x="754" y="224"/>
                    <a:pt x="753" y="223"/>
                    <a:pt x="752" y="223"/>
                  </a:cubicBezTo>
                  <a:cubicBezTo>
                    <a:pt x="751" y="222"/>
                    <a:pt x="749" y="222"/>
                    <a:pt x="748" y="222"/>
                  </a:cubicBezTo>
                  <a:cubicBezTo>
                    <a:pt x="746" y="221"/>
                    <a:pt x="745" y="220"/>
                    <a:pt x="743" y="219"/>
                  </a:cubicBezTo>
                  <a:cubicBezTo>
                    <a:pt x="741" y="218"/>
                    <a:pt x="739" y="217"/>
                    <a:pt x="737" y="216"/>
                  </a:cubicBezTo>
                  <a:cubicBezTo>
                    <a:pt x="736" y="215"/>
                    <a:pt x="735" y="214"/>
                    <a:pt x="734" y="214"/>
                  </a:cubicBezTo>
                  <a:cubicBezTo>
                    <a:pt x="733" y="213"/>
                    <a:pt x="730" y="211"/>
                    <a:pt x="731" y="209"/>
                  </a:cubicBezTo>
                  <a:cubicBezTo>
                    <a:pt x="731" y="208"/>
                    <a:pt x="733" y="209"/>
                    <a:pt x="734" y="208"/>
                  </a:cubicBezTo>
                  <a:cubicBezTo>
                    <a:pt x="734" y="207"/>
                    <a:pt x="734" y="207"/>
                    <a:pt x="735" y="206"/>
                  </a:cubicBezTo>
                  <a:cubicBezTo>
                    <a:pt x="735" y="206"/>
                    <a:pt x="736" y="206"/>
                    <a:pt x="736" y="205"/>
                  </a:cubicBezTo>
                  <a:cubicBezTo>
                    <a:pt x="737" y="201"/>
                    <a:pt x="734" y="199"/>
                    <a:pt x="730" y="199"/>
                  </a:cubicBezTo>
                  <a:cubicBezTo>
                    <a:pt x="729" y="200"/>
                    <a:pt x="728" y="200"/>
                    <a:pt x="726" y="200"/>
                  </a:cubicBezTo>
                  <a:cubicBezTo>
                    <a:pt x="724" y="200"/>
                    <a:pt x="723" y="200"/>
                    <a:pt x="721" y="200"/>
                  </a:cubicBezTo>
                  <a:cubicBezTo>
                    <a:pt x="720" y="200"/>
                    <a:pt x="719" y="201"/>
                    <a:pt x="717" y="201"/>
                  </a:cubicBezTo>
                  <a:cubicBezTo>
                    <a:pt x="717" y="201"/>
                    <a:pt x="716" y="201"/>
                    <a:pt x="715" y="201"/>
                  </a:cubicBezTo>
                  <a:cubicBezTo>
                    <a:pt x="713" y="201"/>
                    <a:pt x="711" y="201"/>
                    <a:pt x="710" y="200"/>
                  </a:cubicBezTo>
                  <a:cubicBezTo>
                    <a:pt x="709" y="199"/>
                    <a:pt x="707" y="199"/>
                    <a:pt x="706" y="198"/>
                  </a:cubicBezTo>
                  <a:cubicBezTo>
                    <a:pt x="705" y="198"/>
                    <a:pt x="705" y="198"/>
                    <a:pt x="704" y="197"/>
                  </a:cubicBezTo>
                  <a:cubicBezTo>
                    <a:pt x="704" y="197"/>
                    <a:pt x="704" y="196"/>
                    <a:pt x="703" y="196"/>
                  </a:cubicBezTo>
                  <a:cubicBezTo>
                    <a:pt x="702" y="195"/>
                    <a:pt x="701" y="195"/>
                    <a:pt x="700" y="194"/>
                  </a:cubicBezTo>
                  <a:cubicBezTo>
                    <a:pt x="699" y="193"/>
                    <a:pt x="699" y="191"/>
                    <a:pt x="697" y="190"/>
                  </a:cubicBezTo>
                  <a:cubicBezTo>
                    <a:pt x="697" y="190"/>
                    <a:pt x="696" y="190"/>
                    <a:pt x="696" y="189"/>
                  </a:cubicBezTo>
                  <a:cubicBezTo>
                    <a:pt x="695" y="189"/>
                    <a:pt x="695" y="188"/>
                    <a:pt x="694" y="187"/>
                  </a:cubicBezTo>
                  <a:cubicBezTo>
                    <a:pt x="693" y="187"/>
                    <a:pt x="693" y="186"/>
                    <a:pt x="692" y="186"/>
                  </a:cubicBezTo>
                  <a:cubicBezTo>
                    <a:pt x="691" y="185"/>
                    <a:pt x="691" y="184"/>
                    <a:pt x="691" y="183"/>
                  </a:cubicBezTo>
                  <a:cubicBezTo>
                    <a:pt x="691" y="182"/>
                    <a:pt x="690" y="181"/>
                    <a:pt x="689" y="180"/>
                  </a:cubicBezTo>
                  <a:cubicBezTo>
                    <a:pt x="688" y="179"/>
                    <a:pt x="687" y="178"/>
                    <a:pt x="687" y="177"/>
                  </a:cubicBezTo>
                  <a:cubicBezTo>
                    <a:pt x="686" y="176"/>
                    <a:pt x="686" y="175"/>
                    <a:pt x="686" y="174"/>
                  </a:cubicBezTo>
                  <a:cubicBezTo>
                    <a:pt x="686" y="174"/>
                    <a:pt x="685" y="173"/>
                    <a:pt x="685" y="173"/>
                  </a:cubicBezTo>
                  <a:cubicBezTo>
                    <a:pt x="684" y="171"/>
                    <a:pt x="684" y="170"/>
                    <a:pt x="684" y="168"/>
                  </a:cubicBezTo>
                  <a:cubicBezTo>
                    <a:pt x="684" y="166"/>
                    <a:pt x="683" y="165"/>
                    <a:pt x="682" y="164"/>
                  </a:cubicBezTo>
                  <a:cubicBezTo>
                    <a:pt x="681" y="163"/>
                    <a:pt x="681" y="161"/>
                    <a:pt x="680" y="160"/>
                  </a:cubicBezTo>
                  <a:cubicBezTo>
                    <a:pt x="679" y="159"/>
                    <a:pt x="678" y="159"/>
                    <a:pt x="676" y="158"/>
                  </a:cubicBezTo>
                  <a:cubicBezTo>
                    <a:pt x="675" y="158"/>
                    <a:pt x="674" y="156"/>
                    <a:pt x="673" y="155"/>
                  </a:cubicBezTo>
                  <a:cubicBezTo>
                    <a:pt x="672" y="154"/>
                    <a:pt x="671" y="154"/>
                    <a:pt x="670" y="153"/>
                  </a:cubicBezTo>
                  <a:cubicBezTo>
                    <a:pt x="668" y="152"/>
                    <a:pt x="668" y="151"/>
                    <a:pt x="666" y="151"/>
                  </a:cubicBezTo>
                  <a:cubicBezTo>
                    <a:pt x="665" y="150"/>
                    <a:pt x="664" y="149"/>
                    <a:pt x="663" y="148"/>
                  </a:cubicBezTo>
                  <a:cubicBezTo>
                    <a:pt x="663" y="148"/>
                    <a:pt x="662" y="147"/>
                    <a:pt x="661" y="147"/>
                  </a:cubicBezTo>
                  <a:cubicBezTo>
                    <a:pt x="661" y="147"/>
                    <a:pt x="660" y="146"/>
                    <a:pt x="660" y="146"/>
                  </a:cubicBezTo>
                  <a:cubicBezTo>
                    <a:pt x="658" y="145"/>
                    <a:pt x="657" y="144"/>
                    <a:pt x="655" y="143"/>
                  </a:cubicBezTo>
                  <a:cubicBezTo>
                    <a:pt x="655" y="142"/>
                    <a:pt x="654" y="141"/>
                    <a:pt x="653" y="140"/>
                  </a:cubicBezTo>
                  <a:cubicBezTo>
                    <a:pt x="653" y="138"/>
                    <a:pt x="652" y="137"/>
                    <a:pt x="651" y="136"/>
                  </a:cubicBezTo>
                  <a:cubicBezTo>
                    <a:pt x="651" y="135"/>
                    <a:pt x="651" y="133"/>
                    <a:pt x="651" y="131"/>
                  </a:cubicBezTo>
                  <a:cubicBezTo>
                    <a:pt x="651" y="130"/>
                    <a:pt x="650" y="129"/>
                    <a:pt x="650" y="127"/>
                  </a:cubicBezTo>
                  <a:cubicBezTo>
                    <a:pt x="650" y="126"/>
                    <a:pt x="651" y="124"/>
                    <a:pt x="652" y="125"/>
                  </a:cubicBezTo>
                  <a:cubicBezTo>
                    <a:pt x="653" y="125"/>
                    <a:pt x="654" y="126"/>
                    <a:pt x="655" y="125"/>
                  </a:cubicBezTo>
                  <a:cubicBezTo>
                    <a:pt x="654" y="124"/>
                    <a:pt x="654" y="124"/>
                    <a:pt x="655" y="123"/>
                  </a:cubicBezTo>
                  <a:cubicBezTo>
                    <a:pt x="656" y="121"/>
                    <a:pt x="655" y="119"/>
                    <a:pt x="654" y="118"/>
                  </a:cubicBezTo>
                  <a:cubicBezTo>
                    <a:pt x="653" y="117"/>
                    <a:pt x="652" y="117"/>
                    <a:pt x="652" y="116"/>
                  </a:cubicBezTo>
                  <a:cubicBezTo>
                    <a:pt x="651" y="115"/>
                    <a:pt x="651" y="115"/>
                    <a:pt x="650" y="114"/>
                  </a:cubicBezTo>
                  <a:cubicBezTo>
                    <a:pt x="650" y="113"/>
                    <a:pt x="647" y="113"/>
                    <a:pt x="648" y="111"/>
                  </a:cubicBezTo>
                  <a:cubicBezTo>
                    <a:pt x="648" y="110"/>
                    <a:pt x="649" y="110"/>
                    <a:pt x="649" y="110"/>
                  </a:cubicBezTo>
                  <a:cubicBezTo>
                    <a:pt x="650" y="109"/>
                    <a:pt x="650" y="108"/>
                    <a:pt x="650" y="108"/>
                  </a:cubicBezTo>
                  <a:cubicBezTo>
                    <a:pt x="651" y="107"/>
                    <a:pt x="653" y="105"/>
                    <a:pt x="654" y="105"/>
                  </a:cubicBezTo>
                  <a:cubicBezTo>
                    <a:pt x="654" y="106"/>
                    <a:pt x="652" y="109"/>
                    <a:pt x="654" y="108"/>
                  </a:cubicBezTo>
                  <a:cubicBezTo>
                    <a:pt x="655" y="108"/>
                    <a:pt x="655" y="107"/>
                    <a:pt x="656" y="107"/>
                  </a:cubicBezTo>
                  <a:cubicBezTo>
                    <a:pt x="657" y="107"/>
                    <a:pt x="657" y="108"/>
                    <a:pt x="658" y="107"/>
                  </a:cubicBezTo>
                  <a:cubicBezTo>
                    <a:pt x="660" y="106"/>
                    <a:pt x="661" y="105"/>
                    <a:pt x="662" y="105"/>
                  </a:cubicBezTo>
                  <a:cubicBezTo>
                    <a:pt x="664" y="104"/>
                    <a:pt x="665" y="104"/>
                    <a:pt x="667" y="103"/>
                  </a:cubicBezTo>
                  <a:cubicBezTo>
                    <a:pt x="667" y="103"/>
                    <a:pt x="668" y="103"/>
                    <a:pt x="668" y="102"/>
                  </a:cubicBezTo>
                  <a:cubicBezTo>
                    <a:pt x="669" y="101"/>
                    <a:pt x="669" y="101"/>
                    <a:pt x="669" y="100"/>
                  </a:cubicBezTo>
                  <a:cubicBezTo>
                    <a:pt x="669" y="99"/>
                    <a:pt x="671" y="99"/>
                    <a:pt x="671" y="99"/>
                  </a:cubicBezTo>
                  <a:cubicBezTo>
                    <a:pt x="672" y="99"/>
                    <a:pt x="672" y="99"/>
                    <a:pt x="673" y="100"/>
                  </a:cubicBezTo>
                  <a:cubicBezTo>
                    <a:pt x="675" y="100"/>
                    <a:pt x="676" y="99"/>
                    <a:pt x="678" y="99"/>
                  </a:cubicBezTo>
                  <a:cubicBezTo>
                    <a:pt x="679" y="100"/>
                    <a:pt x="680" y="101"/>
                    <a:pt x="680" y="102"/>
                  </a:cubicBezTo>
                  <a:cubicBezTo>
                    <a:pt x="680" y="103"/>
                    <a:pt x="682" y="103"/>
                    <a:pt x="681" y="104"/>
                  </a:cubicBezTo>
                  <a:cubicBezTo>
                    <a:pt x="680" y="104"/>
                    <a:pt x="680" y="104"/>
                    <a:pt x="680" y="105"/>
                  </a:cubicBezTo>
                  <a:cubicBezTo>
                    <a:pt x="680" y="105"/>
                    <a:pt x="680" y="105"/>
                    <a:pt x="679" y="105"/>
                  </a:cubicBezTo>
                  <a:cubicBezTo>
                    <a:pt x="679" y="106"/>
                    <a:pt x="679" y="106"/>
                    <a:pt x="679" y="106"/>
                  </a:cubicBezTo>
                  <a:cubicBezTo>
                    <a:pt x="678" y="106"/>
                    <a:pt x="679" y="107"/>
                    <a:pt x="678" y="107"/>
                  </a:cubicBezTo>
                  <a:cubicBezTo>
                    <a:pt x="678" y="107"/>
                    <a:pt x="679" y="107"/>
                    <a:pt x="679" y="107"/>
                  </a:cubicBezTo>
                  <a:cubicBezTo>
                    <a:pt x="678" y="107"/>
                    <a:pt x="678" y="107"/>
                    <a:pt x="678" y="108"/>
                  </a:cubicBezTo>
                  <a:cubicBezTo>
                    <a:pt x="678" y="108"/>
                    <a:pt x="677" y="109"/>
                    <a:pt x="678" y="109"/>
                  </a:cubicBezTo>
                  <a:cubicBezTo>
                    <a:pt x="678" y="110"/>
                    <a:pt x="678" y="111"/>
                    <a:pt x="678" y="112"/>
                  </a:cubicBezTo>
                  <a:cubicBezTo>
                    <a:pt x="678" y="113"/>
                    <a:pt x="678" y="113"/>
                    <a:pt x="679" y="114"/>
                  </a:cubicBezTo>
                  <a:cubicBezTo>
                    <a:pt x="680" y="115"/>
                    <a:pt x="679" y="117"/>
                    <a:pt x="679" y="118"/>
                  </a:cubicBezTo>
                  <a:cubicBezTo>
                    <a:pt x="680" y="119"/>
                    <a:pt x="680" y="119"/>
                    <a:pt x="681" y="119"/>
                  </a:cubicBezTo>
                  <a:cubicBezTo>
                    <a:pt x="681" y="120"/>
                    <a:pt x="682" y="121"/>
                    <a:pt x="682" y="121"/>
                  </a:cubicBezTo>
                  <a:cubicBezTo>
                    <a:pt x="683" y="121"/>
                    <a:pt x="683" y="121"/>
                    <a:pt x="684" y="122"/>
                  </a:cubicBezTo>
                  <a:cubicBezTo>
                    <a:pt x="684" y="123"/>
                    <a:pt x="684" y="124"/>
                    <a:pt x="684" y="125"/>
                  </a:cubicBezTo>
                  <a:cubicBezTo>
                    <a:pt x="685" y="126"/>
                    <a:pt x="687" y="126"/>
                    <a:pt x="687" y="124"/>
                  </a:cubicBezTo>
                  <a:cubicBezTo>
                    <a:pt x="687" y="122"/>
                    <a:pt x="687" y="121"/>
                    <a:pt x="688" y="120"/>
                  </a:cubicBezTo>
                  <a:cubicBezTo>
                    <a:pt x="689" y="119"/>
                    <a:pt x="689" y="119"/>
                    <a:pt x="690" y="119"/>
                  </a:cubicBezTo>
                  <a:cubicBezTo>
                    <a:pt x="691" y="119"/>
                    <a:pt x="691" y="120"/>
                    <a:pt x="692" y="119"/>
                  </a:cubicBezTo>
                  <a:cubicBezTo>
                    <a:pt x="693" y="118"/>
                    <a:pt x="692" y="117"/>
                    <a:pt x="692" y="116"/>
                  </a:cubicBezTo>
                  <a:cubicBezTo>
                    <a:pt x="693" y="116"/>
                    <a:pt x="693" y="115"/>
                    <a:pt x="693" y="115"/>
                  </a:cubicBezTo>
                  <a:cubicBezTo>
                    <a:pt x="694" y="113"/>
                    <a:pt x="693" y="112"/>
                    <a:pt x="695" y="111"/>
                  </a:cubicBezTo>
                  <a:cubicBezTo>
                    <a:pt x="696" y="111"/>
                    <a:pt x="697" y="111"/>
                    <a:pt x="697" y="112"/>
                  </a:cubicBezTo>
                  <a:cubicBezTo>
                    <a:pt x="698" y="112"/>
                    <a:pt x="698" y="113"/>
                    <a:pt x="699" y="114"/>
                  </a:cubicBezTo>
                  <a:cubicBezTo>
                    <a:pt x="699" y="114"/>
                    <a:pt x="700" y="114"/>
                    <a:pt x="701" y="115"/>
                  </a:cubicBezTo>
                  <a:cubicBezTo>
                    <a:pt x="702" y="115"/>
                    <a:pt x="702" y="116"/>
                    <a:pt x="703" y="116"/>
                  </a:cubicBezTo>
                  <a:cubicBezTo>
                    <a:pt x="703" y="116"/>
                    <a:pt x="704" y="116"/>
                    <a:pt x="705" y="117"/>
                  </a:cubicBezTo>
                  <a:cubicBezTo>
                    <a:pt x="706" y="118"/>
                    <a:pt x="707" y="119"/>
                    <a:pt x="707" y="120"/>
                  </a:cubicBezTo>
                  <a:cubicBezTo>
                    <a:pt x="708" y="122"/>
                    <a:pt x="707" y="123"/>
                    <a:pt x="708" y="125"/>
                  </a:cubicBezTo>
                  <a:cubicBezTo>
                    <a:pt x="708" y="125"/>
                    <a:pt x="709" y="126"/>
                    <a:pt x="709" y="127"/>
                  </a:cubicBezTo>
                  <a:cubicBezTo>
                    <a:pt x="709" y="127"/>
                    <a:pt x="709" y="128"/>
                    <a:pt x="709" y="129"/>
                  </a:cubicBezTo>
                  <a:cubicBezTo>
                    <a:pt x="709" y="130"/>
                    <a:pt x="711" y="131"/>
                    <a:pt x="711" y="132"/>
                  </a:cubicBezTo>
                  <a:cubicBezTo>
                    <a:pt x="712" y="134"/>
                    <a:pt x="713" y="134"/>
                    <a:pt x="714" y="135"/>
                  </a:cubicBezTo>
                  <a:cubicBezTo>
                    <a:pt x="715" y="136"/>
                    <a:pt x="716" y="137"/>
                    <a:pt x="717" y="138"/>
                  </a:cubicBezTo>
                  <a:cubicBezTo>
                    <a:pt x="718" y="138"/>
                    <a:pt x="719" y="138"/>
                    <a:pt x="719" y="139"/>
                  </a:cubicBezTo>
                  <a:cubicBezTo>
                    <a:pt x="720" y="141"/>
                    <a:pt x="718" y="139"/>
                    <a:pt x="717" y="139"/>
                  </a:cubicBezTo>
                  <a:cubicBezTo>
                    <a:pt x="717" y="139"/>
                    <a:pt x="716" y="139"/>
                    <a:pt x="716" y="139"/>
                  </a:cubicBezTo>
                  <a:cubicBezTo>
                    <a:pt x="715" y="139"/>
                    <a:pt x="715" y="138"/>
                    <a:pt x="715" y="138"/>
                  </a:cubicBezTo>
                  <a:cubicBezTo>
                    <a:pt x="714" y="138"/>
                    <a:pt x="714" y="139"/>
                    <a:pt x="714" y="139"/>
                  </a:cubicBezTo>
                  <a:cubicBezTo>
                    <a:pt x="713" y="139"/>
                    <a:pt x="713" y="139"/>
                    <a:pt x="712" y="139"/>
                  </a:cubicBezTo>
                  <a:cubicBezTo>
                    <a:pt x="712" y="141"/>
                    <a:pt x="714" y="141"/>
                    <a:pt x="715" y="141"/>
                  </a:cubicBezTo>
                  <a:cubicBezTo>
                    <a:pt x="715" y="142"/>
                    <a:pt x="715" y="144"/>
                    <a:pt x="716" y="145"/>
                  </a:cubicBezTo>
                  <a:cubicBezTo>
                    <a:pt x="717" y="145"/>
                    <a:pt x="718" y="146"/>
                    <a:pt x="718" y="147"/>
                  </a:cubicBezTo>
                  <a:cubicBezTo>
                    <a:pt x="719" y="147"/>
                    <a:pt x="719" y="148"/>
                    <a:pt x="719" y="148"/>
                  </a:cubicBezTo>
                  <a:cubicBezTo>
                    <a:pt x="720" y="149"/>
                    <a:pt x="721" y="149"/>
                    <a:pt x="722" y="150"/>
                  </a:cubicBezTo>
                  <a:cubicBezTo>
                    <a:pt x="722" y="150"/>
                    <a:pt x="723" y="151"/>
                    <a:pt x="724" y="151"/>
                  </a:cubicBezTo>
                  <a:cubicBezTo>
                    <a:pt x="724" y="151"/>
                    <a:pt x="725" y="152"/>
                    <a:pt x="725" y="152"/>
                  </a:cubicBezTo>
                  <a:cubicBezTo>
                    <a:pt x="726" y="152"/>
                    <a:pt x="727" y="152"/>
                    <a:pt x="728" y="153"/>
                  </a:cubicBezTo>
                  <a:cubicBezTo>
                    <a:pt x="728" y="153"/>
                    <a:pt x="729" y="153"/>
                    <a:pt x="729" y="154"/>
                  </a:cubicBezTo>
                  <a:cubicBezTo>
                    <a:pt x="729" y="154"/>
                    <a:pt x="729" y="155"/>
                    <a:pt x="730" y="155"/>
                  </a:cubicBezTo>
                  <a:cubicBezTo>
                    <a:pt x="730" y="155"/>
                    <a:pt x="730" y="155"/>
                    <a:pt x="731" y="156"/>
                  </a:cubicBezTo>
                  <a:cubicBezTo>
                    <a:pt x="732" y="156"/>
                    <a:pt x="731" y="158"/>
                    <a:pt x="733" y="159"/>
                  </a:cubicBezTo>
                  <a:cubicBezTo>
                    <a:pt x="734" y="159"/>
                    <a:pt x="736" y="159"/>
                    <a:pt x="737" y="159"/>
                  </a:cubicBezTo>
                  <a:cubicBezTo>
                    <a:pt x="739" y="159"/>
                    <a:pt x="741" y="159"/>
                    <a:pt x="742" y="159"/>
                  </a:cubicBezTo>
                  <a:cubicBezTo>
                    <a:pt x="743" y="159"/>
                    <a:pt x="743" y="160"/>
                    <a:pt x="744" y="160"/>
                  </a:cubicBezTo>
                  <a:cubicBezTo>
                    <a:pt x="744" y="161"/>
                    <a:pt x="745" y="160"/>
                    <a:pt x="746" y="161"/>
                  </a:cubicBezTo>
                  <a:cubicBezTo>
                    <a:pt x="747" y="161"/>
                    <a:pt x="747" y="162"/>
                    <a:pt x="747" y="162"/>
                  </a:cubicBezTo>
                  <a:cubicBezTo>
                    <a:pt x="748" y="163"/>
                    <a:pt x="748" y="162"/>
                    <a:pt x="749" y="163"/>
                  </a:cubicBezTo>
                  <a:cubicBezTo>
                    <a:pt x="749" y="164"/>
                    <a:pt x="749" y="164"/>
                    <a:pt x="750" y="165"/>
                  </a:cubicBezTo>
                  <a:cubicBezTo>
                    <a:pt x="751" y="165"/>
                    <a:pt x="752" y="165"/>
                    <a:pt x="752" y="165"/>
                  </a:cubicBezTo>
                  <a:cubicBezTo>
                    <a:pt x="753" y="165"/>
                    <a:pt x="753" y="166"/>
                    <a:pt x="754" y="167"/>
                  </a:cubicBezTo>
                  <a:cubicBezTo>
                    <a:pt x="754" y="167"/>
                    <a:pt x="755" y="167"/>
                    <a:pt x="756" y="168"/>
                  </a:cubicBezTo>
                  <a:cubicBezTo>
                    <a:pt x="756" y="168"/>
                    <a:pt x="757" y="169"/>
                    <a:pt x="757" y="169"/>
                  </a:cubicBezTo>
                  <a:cubicBezTo>
                    <a:pt x="758" y="170"/>
                    <a:pt x="759" y="170"/>
                    <a:pt x="759" y="170"/>
                  </a:cubicBezTo>
                  <a:cubicBezTo>
                    <a:pt x="760" y="170"/>
                    <a:pt x="760" y="171"/>
                    <a:pt x="761" y="171"/>
                  </a:cubicBezTo>
                  <a:cubicBezTo>
                    <a:pt x="762" y="172"/>
                    <a:pt x="762" y="172"/>
                    <a:pt x="763" y="172"/>
                  </a:cubicBezTo>
                  <a:cubicBezTo>
                    <a:pt x="764" y="173"/>
                    <a:pt x="764" y="174"/>
                    <a:pt x="765" y="174"/>
                  </a:cubicBezTo>
                  <a:cubicBezTo>
                    <a:pt x="765" y="175"/>
                    <a:pt x="766" y="175"/>
                    <a:pt x="767" y="175"/>
                  </a:cubicBezTo>
                  <a:cubicBezTo>
                    <a:pt x="767" y="176"/>
                    <a:pt x="769" y="177"/>
                    <a:pt x="769" y="178"/>
                  </a:cubicBezTo>
                  <a:cubicBezTo>
                    <a:pt x="770" y="178"/>
                    <a:pt x="770" y="179"/>
                    <a:pt x="770" y="179"/>
                  </a:cubicBezTo>
                  <a:cubicBezTo>
                    <a:pt x="771" y="180"/>
                    <a:pt x="771" y="180"/>
                    <a:pt x="772" y="180"/>
                  </a:cubicBezTo>
                  <a:cubicBezTo>
                    <a:pt x="773" y="181"/>
                    <a:pt x="773" y="182"/>
                    <a:pt x="773" y="182"/>
                  </a:cubicBezTo>
                  <a:cubicBezTo>
                    <a:pt x="774" y="182"/>
                    <a:pt x="775" y="182"/>
                    <a:pt x="775" y="183"/>
                  </a:cubicBezTo>
                  <a:cubicBezTo>
                    <a:pt x="776" y="183"/>
                    <a:pt x="777" y="183"/>
                    <a:pt x="778" y="184"/>
                  </a:cubicBezTo>
                  <a:cubicBezTo>
                    <a:pt x="779" y="184"/>
                    <a:pt x="780" y="184"/>
                    <a:pt x="781" y="185"/>
                  </a:cubicBezTo>
                  <a:cubicBezTo>
                    <a:pt x="783" y="186"/>
                    <a:pt x="784" y="186"/>
                    <a:pt x="786" y="187"/>
                  </a:cubicBezTo>
                  <a:cubicBezTo>
                    <a:pt x="786" y="188"/>
                    <a:pt x="787" y="190"/>
                    <a:pt x="788" y="190"/>
                  </a:cubicBezTo>
                  <a:cubicBezTo>
                    <a:pt x="789" y="189"/>
                    <a:pt x="787" y="188"/>
                    <a:pt x="788" y="188"/>
                  </a:cubicBezTo>
                  <a:cubicBezTo>
                    <a:pt x="789" y="187"/>
                    <a:pt x="789" y="189"/>
                    <a:pt x="790" y="187"/>
                  </a:cubicBezTo>
                  <a:cubicBezTo>
                    <a:pt x="790" y="187"/>
                    <a:pt x="790" y="186"/>
                    <a:pt x="791" y="186"/>
                  </a:cubicBezTo>
                  <a:cubicBezTo>
                    <a:pt x="791" y="186"/>
                    <a:pt x="792" y="187"/>
                    <a:pt x="792" y="187"/>
                  </a:cubicBezTo>
                  <a:cubicBezTo>
                    <a:pt x="791" y="189"/>
                    <a:pt x="790" y="188"/>
                    <a:pt x="789" y="189"/>
                  </a:cubicBezTo>
                  <a:cubicBezTo>
                    <a:pt x="788" y="189"/>
                    <a:pt x="789" y="191"/>
                    <a:pt x="790" y="191"/>
                  </a:cubicBezTo>
                  <a:cubicBezTo>
                    <a:pt x="790" y="191"/>
                    <a:pt x="791" y="192"/>
                    <a:pt x="792" y="193"/>
                  </a:cubicBezTo>
                  <a:cubicBezTo>
                    <a:pt x="793" y="193"/>
                    <a:pt x="794" y="193"/>
                    <a:pt x="794" y="194"/>
                  </a:cubicBezTo>
                  <a:cubicBezTo>
                    <a:pt x="795" y="195"/>
                    <a:pt x="796" y="197"/>
                    <a:pt x="797" y="197"/>
                  </a:cubicBezTo>
                  <a:cubicBezTo>
                    <a:pt x="798" y="198"/>
                    <a:pt x="798" y="198"/>
                    <a:pt x="799" y="199"/>
                  </a:cubicBezTo>
                  <a:cubicBezTo>
                    <a:pt x="799" y="200"/>
                    <a:pt x="799" y="201"/>
                    <a:pt x="800" y="201"/>
                  </a:cubicBezTo>
                  <a:cubicBezTo>
                    <a:pt x="801" y="201"/>
                    <a:pt x="802" y="201"/>
                    <a:pt x="803" y="201"/>
                  </a:cubicBezTo>
                  <a:cubicBezTo>
                    <a:pt x="804" y="202"/>
                    <a:pt x="804" y="204"/>
                    <a:pt x="805" y="204"/>
                  </a:cubicBezTo>
                  <a:cubicBezTo>
                    <a:pt x="806" y="204"/>
                    <a:pt x="806" y="203"/>
                    <a:pt x="807" y="203"/>
                  </a:cubicBezTo>
                  <a:cubicBezTo>
                    <a:pt x="808" y="204"/>
                    <a:pt x="808" y="204"/>
                    <a:pt x="808" y="205"/>
                  </a:cubicBezTo>
                  <a:cubicBezTo>
                    <a:pt x="808" y="206"/>
                    <a:pt x="809" y="206"/>
                    <a:pt x="809" y="207"/>
                  </a:cubicBezTo>
                  <a:cubicBezTo>
                    <a:pt x="809" y="208"/>
                    <a:pt x="810" y="210"/>
                    <a:pt x="809" y="211"/>
                  </a:cubicBezTo>
                  <a:cubicBezTo>
                    <a:pt x="808" y="211"/>
                    <a:pt x="807" y="211"/>
                    <a:pt x="807" y="211"/>
                  </a:cubicBezTo>
                  <a:cubicBezTo>
                    <a:pt x="806" y="212"/>
                    <a:pt x="806" y="213"/>
                    <a:pt x="806" y="213"/>
                  </a:cubicBezTo>
                  <a:cubicBezTo>
                    <a:pt x="806" y="214"/>
                    <a:pt x="805" y="216"/>
                    <a:pt x="806" y="217"/>
                  </a:cubicBezTo>
                  <a:cubicBezTo>
                    <a:pt x="806" y="217"/>
                    <a:pt x="807" y="217"/>
                    <a:pt x="808" y="217"/>
                  </a:cubicBezTo>
                  <a:cubicBezTo>
                    <a:pt x="808" y="218"/>
                    <a:pt x="808" y="218"/>
                    <a:pt x="808" y="219"/>
                  </a:cubicBezTo>
                  <a:cubicBezTo>
                    <a:pt x="808" y="221"/>
                    <a:pt x="807" y="223"/>
                    <a:pt x="807" y="224"/>
                  </a:cubicBezTo>
                  <a:cubicBezTo>
                    <a:pt x="806" y="226"/>
                    <a:pt x="807" y="228"/>
                    <a:pt x="806" y="229"/>
                  </a:cubicBezTo>
                  <a:cubicBezTo>
                    <a:pt x="805" y="230"/>
                    <a:pt x="805" y="230"/>
                    <a:pt x="805" y="231"/>
                  </a:cubicBezTo>
                  <a:cubicBezTo>
                    <a:pt x="805" y="231"/>
                    <a:pt x="805" y="232"/>
                    <a:pt x="805" y="233"/>
                  </a:cubicBezTo>
                  <a:cubicBezTo>
                    <a:pt x="804" y="233"/>
                    <a:pt x="803" y="234"/>
                    <a:pt x="803" y="234"/>
                  </a:cubicBezTo>
                  <a:cubicBezTo>
                    <a:pt x="803" y="236"/>
                    <a:pt x="804" y="235"/>
                    <a:pt x="804" y="236"/>
                  </a:cubicBezTo>
                  <a:cubicBezTo>
                    <a:pt x="805" y="237"/>
                    <a:pt x="804" y="238"/>
                    <a:pt x="805" y="239"/>
                  </a:cubicBezTo>
                  <a:cubicBezTo>
                    <a:pt x="805" y="239"/>
                    <a:pt x="805" y="240"/>
                    <a:pt x="806" y="240"/>
                  </a:cubicBezTo>
                  <a:cubicBezTo>
                    <a:pt x="806" y="241"/>
                    <a:pt x="806" y="242"/>
                    <a:pt x="805" y="241"/>
                  </a:cubicBezTo>
                  <a:cubicBezTo>
                    <a:pt x="804" y="241"/>
                    <a:pt x="805" y="241"/>
                    <a:pt x="804" y="240"/>
                  </a:cubicBezTo>
                  <a:cubicBezTo>
                    <a:pt x="803" y="239"/>
                    <a:pt x="803" y="241"/>
                    <a:pt x="804" y="242"/>
                  </a:cubicBezTo>
                  <a:cubicBezTo>
                    <a:pt x="804" y="243"/>
                    <a:pt x="805" y="244"/>
                    <a:pt x="805" y="244"/>
                  </a:cubicBezTo>
                  <a:cubicBezTo>
                    <a:pt x="806" y="245"/>
                    <a:pt x="807" y="245"/>
                    <a:pt x="807" y="245"/>
                  </a:cubicBezTo>
                  <a:cubicBezTo>
                    <a:pt x="808" y="246"/>
                    <a:pt x="809" y="246"/>
                    <a:pt x="810" y="247"/>
                  </a:cubicBezTo>
                  <a:cubicBezTo>
                    <a:pt x="810" y="247"/>
                    <a:pt x="811" y="248"/>
                    <a:pt x="811" y="248"/>
                  </a:cubicBezTo>
                  <a:cubicBezTo>
                    <a:pt x="812" y="249"/>
                    <a:pt x="812" y="249"/>
                    <a:pt x="813" y="249"/>
                  </a:cubicBezTo>
                  <a:cubicBezTo>
                    <a:pt x="814" y="249"/>
                    <a:pt x="814" y="250"/>
                    <a:pt x="815" y="251"/>
                  </a:cubicBezTo>
                  <a:cubicBezTo>
                    <a:pt x="816" y="251"/>
                    <a:pt x="816" y="251"/>
                    <a:pt x="816" y="252"/>
                  </a:cubicBezTo>
                  <a:cubicBezTo>
                    <a:pt x="816" y="253"/>
                    <a:pt x="816" y="254"/>
                    <a:pt x="817" y="254"/>
                  </a:cubicBezTo>
                  <a:cubicBezTo>
                    <a:pt x="817" y="255"/>
                    <a:pt x="817" y="255"/>
                    <a:pt x="818" y="256"/>
                  </a:cubicBezTo>
                  <a:cubicBezTo>
                    <a:pt x="818" y="257"/>
                    <a:pt x="818" y="257"/>
                    <a:pt x="819" y="258"/>
                  </a:cubicBezTo>
                  <a:cubicBezTo>
                    <a:pt x="819" y="258"/>
                    <a:pt x="819" y="259"/>
                    <a:pt x="819" y="259"/>
                  </a:cubicBezTo>
                  <a:cubicBezTo>
                    <a:pt x="820" y="260"/>
                    <a:pt x="820" y="260"/>
                    <a:pt x="820" y="261"/>
                  </a:cubicBezTo>
                  <a:cubicBezTo>
                    <a:pt x="820" y="262"/>
                    <a:pt x="820" y="262"/>
                    <a:pt x="821" y="263"/>
                  </a:cubicBezTo>
                  <a:cubicBezTo>
                    <a:pt x="821" y="263"/>
                    <a:pt x="822" y="264"/>
                    <a:pt x="822" y="264"/>
                  </a:cubicBezTo>
                  <a:cubicBezTo>
                    <a:pt x="823" y="265"/>
                    <a:pt x="823" y="267"/>
                    <a:pt x="824" y="267"/>
                  </a:cubicBezTo>
                  <a:cubicBezTo>
                    <a:pt x="825" y="268"/>
                    <a:pt x="825" y="267"/>
                    <a:pt x="825" y="269"/>
                  </a:cubicBezTo>
                  <a:cubicBezTo>
                    <a:pt x="826" y="271"/>
                    <a:pt x="827" y="270"/>
                    <a:pt x="828" y="271"/>
                  </a:cubicBezTo>
                  <a:cubicBezTo>
                    <a:pt x="829" y="271"/>
                    <a:pt x="829" y="272"/>
                    <a:pt x="830" y="272"/>
                  </a:cubicBezTo>
                  <a:cubicBezTo>
                    <a:pt x="830" y="273"/>
                    <a:pt x="831" y="273"/>
                    <a:pt x="832" y="273"/>
                  </a:cubicBezTo>
                  <a:cubicBezTo>
                    <a:pt x="832" y="274"/>
                    <a:pt x="832" y="275"/>
                    <a:pt x="833" y="275"/>
                  </a:cubicBezTo>
                  <a:cubicBezTo>
                    <a:pt x="833" y="276"/>
                    <a:pt x="834" y="276"/>
                    <a:pt x="834" y="277"/>
                  </a:cubicBezTo>
                  <a:cubicBezTo>
                    <a:pt x="834" y="277"/>
                    <a:pt x="835" y="278"/>
                    <a:pt x="835" y="277"/>
                  </a:cubicBezTo>
                  <a:cubicBezTo>
                    <a:pt x="835" y="276"/>
                    <a:pt x="836" y="276"/>
                    <a:pt x="836" y="275"/>
                  </a:cubicBezTo>
                  <a:cubicBezTo>
                    <a:pt x="837" y="275"/>
                    <a:pt x="837" y="274"/>
                    <a:pt x="837" y="274"/>
                  </a:cubicBezTo>
                  <a:cubicBezTo>
                    <a:pt x="838" y="274"/>
                    <a:pt x="838" y="275"/>
                    <a:pt x="839" y="275"/>
                  </a:cubicBezTo>
                  <a:cubicBezTo>
                    <a:pt x="840" y="276"/>
                    <a:pt x="841" y="274"/>
                    <a:pt x="842" y="276"/>
                  </a:cubicBezTo>
                  <a:cubicBezTo>
                    <a:pt x="843" y="277"/>
                    <a:pt x="843" y="277"/>
                    <a:pt x="843" y="278"/>
                  </a:cubicBezTo>
                  <a:cubicBezTo>
                    <a:pt x="843" y="278"/>
                    <a:pt x="843" y="280"/>
                    <a:pt x="842" y="280"/>
                  </a:cubicBezTo>
                  <a:cubicBezTo>
                    <a:pt x="842" y="281"/>
                    <a:pt x="842" y="279"/>
                    <a:pt x="841" y="279"/>
                  </a:cubicBezTo>
                  <a:cubicBezTo>
                    <a:pt x="841" y="278"/>
                    <a:pt x="840" y="279"/>
                    <a:pt x="839" y="278"/>
                  </a:cubicBezTo>
                  <a:cubicBezTo>
                    <a:pt x="838" y="278"/>
                    <a:pt x="838" y="278"/>
                    <a:pt x="837" y="278"/>
                  </a:cubicBezTo>
                  <a:cubicBezTo>
                    <a:pt x="837" y="279"/>
                    <a:pt x="836" y="279"/>
                    <a:pt x="835" y="279"/>
                  </a:cubicBezTo>
                  <a:cubicBezTo>
                    <a:pt x="834" y="280"/>
                    <a:pt x="835" y="280"/>
                    <a:pt x="835" y="281"/>
                  </a:cubicBezTo>
                  <a:cubicBezTo>
                    <a:pt x="835" y="282"/>
                    <a:pt x="833" y="281"/>
                    <a:pt x="833" y="282"/>
                  </a:cubicBezTo>
                  <a:cubicBezTo>
                    <a:pt x="832" y="282"/>
                    <a:pt x="832" y="283"/>
                    <a:pt x="832" y="283"/>
                  </a:cubicBezTo>
                  <a:cubicBezTo>
                    <a:pt x="831" y="284"/>
                    <a:pt x="831" y="284"/>
                    <a:pt x="831" y="285"/>
                  </a:cubicBezTo>
                  <a:cubicBezTo>
                    <a:pt x="831" y="286"/>
                    <a:pt x="831" y="286"/>
                    <a:pt x="831" y="286"/>
                  </a:cubicBezTo>
                  <a:cubicBezTo>
                    <a:pt x="831" y="287"/>
                    <a:pt x="831" y="287"/>
                    <a:pt x="831" y="287"/>
                  </a:cubicBezTo>
                  <a:cubicBezTo>
                    <a:pt x="830" y="288"/>
                    <a:pt x="831" y="288"/>
                    <a:pt x="832" y="288"/>
                  </a:cubicBezTo>
                  <a:cubicBezTo>
                    <a:pt x="832" y="288"/>
                    <a:pt x="833" y="287"/>
                    <a:pt x="833" y="287"/>
                  </a:cubicBezTo>
                  <a:cubicBezTo>
                    <a:pt x="834" y="286"/>
                    <a:pt x="835" y="286"/>
                    <a:pt x="835" y="285"/>
                  </a:cubicBezTo>
                  <a:cubicBezTo>
                    <a:pt x="835" y="285"/>
                    <a:pt x="834" y="284"/>
                    <a:pt x="834" y="284"/>
                  </a:cubicBezTo>
                  <a:cubicBezTo>
                    <a:pt x="834" y="283"/>
                    <a:pt x="834" y="282"/>
                    <a:pt x="835" y="282"/>
                  </a:cubicBezTo>
                  <a:cubicBezTo>
                    <a:pt x="836" y="283"/>
                    <a:pt x="836" y="284"/>
                    <a:pt x="836" y="284"/>
                  </a:cubicBezTo>
                  <a:cubicBezTo>
                    <a:pt x="837" y="285"/>
                    <a:pt x="838" y="285"/>
                    <a:pt x="838" y="285"/>
                  </a:cubicBezTo>
                  <a:cubicBezTo>
                    <a:pt x="839" y="286"/>
                    <a:pt x="839" y="286"/>
                    <a:pt x="839" y="287"/>
                  </a:cubicBezTo>
                  <a:cubicBezTo>
                    <a:pt x="840" y="288"/>
                    <a:pt x="840" y="288"/>
                    <a:pt x="841" y="288"/>
                  </a:cubicBezTo>
                  <a:cubicBezTo>
                    <a:pt x="841" y="289"/>
                    <a:pt x="842" y="290"/>
                    <a:pt x="842" y="291"/>
                  </a:cubicBezTo>
                  <a:cubicBezTo>
                    <a:pt x="842" y="292"/>
                    <a:pt x="842" y="293"/>
                    <a:pt x="843" y="294"/>
                  </a:cubicBezTo>
                  <a:cubicBezTo>
                    <a:pt x="843" y="294"/>
                    <a:pt x="844" y="294"/>
                    <a:pt x="845" y="293"/>
                  </a:cubicBezTo>
                  <a:cubicBezTo>
                    <a:pt x="845" y="292"/>
                    <a:pt x="845" y="292"/>
                    <a:pt x="846" y="292"/>
                  </a:cubicBezTo>
                  <a:cubicBezTo>
                    <a:pt x="847" y="293"/>
                    <a:pt x="847" y="292"/>
                    <a:pt x="848" y="292"/>
                  </a:cubicBezTo>
                  <a:cubicBezTo>
                    <a:pt x="848" y="291"/>
                    <a:pt x="849" y="290"/>
                    <a:pt x="850" y="291"/>
                  </a:cubicBezTo>
                  <a:cubicBezTo>
                    <a:pt x="850" y="292"/>
                    <a:pt x="850" y="292"/>
                    <a:pt x="850" y="293"/>
                  </a:cubicBezTo>
                  <a:cubicBezTo>
                    <a:pt x="850" y="294"/>
                    <a:pt x="851" y="294"/>
                    <a:pt x="852" y="295"/>
                  </a:cubicBezTo>
                  <a:cubicBezTo>
                    <a:pt x="852" y="295"/>
                    <a:pt x="852" y="295"/>
                    <a:pt x="853" y="295"/>
                  </a:cubicBezTo>
                  <a:cubicBezTo>
                    <a:pt x="855" y="293"/>
                    <a:pt x="857" y="295"/>
                    <a:pt x="858" y="294"/>
                  </a:cubicBezTo>
                  <a:cubicBezTo>
                    <a:pt x="860" y="292"/>
                    <a:pt x="861" y="293"/>
                    <a:pt x="862" y="293"/>
                  </a:cubicBezTo>
                  <a:cubicBezTo>
                    <a:pt x="864" y="294"/>
                    <a:pt x="865" y="293"/>
                    <a:pt x="867" y="293"/>
                  </a:cubicBezTo>
                  <a:cubicBezTo>
                    <a:pt x="869" y="293"/>
                    <a:pt x="870" y="293"/>
                    <a:pt x="871" y="293"/>
                  </a:cubicBezTo>
                  <a:cubicBezTo>
                    <a:pt x="872" y="293"/>
                    <a:pt x="874" y="292"/>
                    <a:pt x="874" y="293"/>
                  </a:cubicBezTo>
                  <a:cubicBezTo>
                    <a:pt x="875" y="293"/>
                    <a:pt x="875" y="294"/>
                    <a:pt x="875" y="294"/>
                  </a:cubicBezTo>
                  <a:cubicBezTo>
                    <a:pt x="876" y="294"/>
                    <a:pt x="876" y="294"/>
                    <a:pt x="877" y="294"/>
                  </a:cubicBezTo>
                  <a:cubicBezTo>
                    <a:pt x="877" y="294"/>
                    <a:pt x="878" y="294"/>
                    <a:pt x="878" y="294"/>
                  </a:cubicBezTo>
                  <a:cubicBezTo>
                    <a:pt x="879" y="294"/>
                    <a:pt x="879" y="294"/>
                    <a:pt x="880" y="295"/>
                  </a:cubicBezTo>
                  <a:cubicBezTo>
                    <a:pt x="880" y="295"/>
                    <a:pt x="881" y="295"/>
                    <a:pt x="881" y="295"/>
                  </a:cubicBezTo>
                  <a:cubicBezTo>
                    <a:pt x="882" y="296"/>
                    <a:pt x="882" y="296"/>
                    <a:pt x="882" y="296"/>
                  </a:cubicBezTo>
                  <a:cubicBezTo>
                    <a:pt x="883" y="297"/>
                    <a:pt x="884" y="297"/>
                    <a:pt x="885" y="297"/>
                  </a:cubicBezTo>
                  <a:cubicBezTo>
                    <a:pt x="885" y="297"/>
                    <a:pt x="886" y="298"/>
                    <a:pt x="886" y="298"/>
                  </a:cubicBezTo>
                  <a:cubicBezTo>
                    <a:pt x="887" y="298"/>
                    <a:pt x="888" y="298"/>
                    <a:pt x="888" y="299"/>
                  </a:cubicBezTo>
                  <a:cubicBezTo>
                    <a:pt x="888" y="300"/>
                    <a:pt x="887" y="300"/>
                    <a:pt x="887" y="300"/>
                  </a:cubicBezTo>
                  <a:cubicBezTo>
                    <a:pt x="886" y="301"/>
                    <a:pt x="886" y="302"/>
                    <a:pt x="885" y="302"/>
                  </a:cubicBezTo>
                  <a:cubicBezTo>
                    <a:pt x="884" y="303"/>
                    <a:pt x="883" y="304"/>
                    <a:pt x="882" y="303"/>
                  </a:cubicBezTo>
                  <a:cubicBezTo>
                    <a:pt x="881" y="303"/>
                    <a:pt x="879" y="303"/>
                    <a:pt x="878" y="302"/>
                  </a:cubicBezTo>
                  <a:cubicBezTo>
                    <a:pt x="878" y="302"/>
                    <a:pt x="877" y="301"/>
                    <a:pt x="876" y="301"/>
                  </a:cubicBezTo>
                  <a:cubicBezTo>
                    <a:pt x="876" y="301"/>
                    <a:pt x="875" y="300"/>
                    <a:pt x="875" y="300"/>
                  </a:cubicBezTo>
                  <a:cubicBezTo>
                    <a:pt x="874" y="299"/>
                    <a:pt x="873" y="299"/>
                    <a:pt x="872" y="299"/>
                  </a:cubicBezTo>
                  <a:cubicBezTo>
                    <a:pt x="871" y="298"/>
                    <a:pt x="871" y="298"/>
                    <a:pt x="870" y="298"/>
                  </a:cubicBezTo>
                  <a:cubicBezTo>
                    <a:pt x="869" y="297"/>
                    <a:pt x="869" y="298"/>
                    <a:pt x="868" y="297"/>
                  </a:cubicBezTo>
                  <a:cubicBezTo>
                    <a:pt x="867" y="297"/>
                    <a:pt x="866" y="296"/>
                    <a:pt x="865" y="295"/>
                  </a:cubicBezTo>
                  <a:cubicBezTo>
                    <a:pt x="865" y="295"/>
                    <a:pt x="864" y="295"/>
                    <a:pt x="864" y="295"/>
                  </a:cubicBezTo>
                  <a:cubicBezTo>
                    <a:pt x="862" y="295"/>
                    <a:pt x="861" y="294"/>
                    <a:pt x="859" y="294"/>
                  </a:cubicBezTo>
                  <a:cubicBezTo>
                    <a:pt x="858" y="295"/>
                    <a:pt x="857" y="295"/>
                    <a:pt x="856" y="295"/>
                  </a:cubicBezTo>
                  <a:cubicBezTo>
                    <a:pt x="855" y="296"/>
                    <a:pt x="855" y="295"/>
                    <a:pt x="854" y="295"/>
                  </a:cubicBezTo>
                  <a:cubicBezTo>
                    <a:pt x="852" y="295"/>
                    <a:pt x="853" y="297"/>
                    <a:pt x="851" y="298"/>
                  </a:cubicBezTo>
                  <a:cubicBezTo>
                    <a:pt x="850" y="298"/>
                    <a:pt x="850" y="298"/>
                    <a:pt x="849" y="299"/>
                  </a:cubicBezTo>
                  <a:cubicBezTo>
                    <a:pt x="848" y="299"/>
                    <a:pt x="848" y="300"/>
                    <a:pt x="848" y="301"/>
                  </a:cubicBezTo>
                  <a:cubicBezTo>
                    <a:pt x="847" y="302"/>
                    <a:pt x="846" y="303"/>
                    <a:pt x="845" y="304"/>
                  </a:cubicBezTo>
                  <a:cubicBezTo>
                    <a:pt x="844" y="304"/>
                    <a:pt x="842" y="305"/>
                    <a:pt x="843" y="306"/>
                  </a:cubicBezTo>
                  <a:cubicBezTo>
                    <a:pt x="844" y="307"/>
                    <a:pt x="844" y="307"/>
                    <a:pt x="845" y="307"/>
                  </a:cubicBezTo>
                  <a:cubicBezTo>
                    <a:pt x="845" y="308"/>
                    <a:pt x="845" y="309"/>
                    <a:pt x="846" y="309"/>
                  </a:cubicBezTo>
                  <a:cubicBezTo>
                    <a:pt x="847" y="311"/>
                    <a:pt x="849" y="310"/>
                    <a:pt x="850" y="312"/>
                  </a:cubicBezTo>
                  <a:cubicBezTo>
                    <a:pt x="850" y="313"/>
                    <a:pt x="850" y="314"/>
                    <a:pt x="851" y="314"/>
                  </a:cubicBezTo>
                  <a:cubicBezTo>
                    <a:pt x="851" y="315"/>
                    <a:pt x="852" y="315"/>
                    <a:pt x="853" y="315"/>
                  </a:cubicBezTo>
                  <a:cubicBezTo>
                    <a:pt x="854" y="316"/>
                    <a:pt x="855" y="318"/>
                    <a:pt x="855" y="319"/>
                  </a:cubicBezTo>
                  <a:cubicBezTo>
                    <a:pt x="855" y="322"/>
                    <a:pt x="851" y="324"/>
                    <a:pt x="854" y="327"/>
                  </a:cubicBezTo>
                  <a:cubicBezTo>
                    <a:pt x="854" y="328"/>
                    <a:pt x="855" y="328"/>
                    <a:pt x="856" y="329"/>
                  </a:cubicBezTo>
                  <a:cubicBezTo>
                    <a:pt x="856" y="330"/>
                    <a:pt x="855" y="333"/>
                    <a:pt x="856" y="333"/>
                  </a:cubicBezTo>
                  <a:cubicBezTo>
                    <a:pt x="857" y="333"/>
                    <a:pt x="858" y="332"/>
                    <a:pt x="858" y="332"/>
                  </a:cubicBezTo>
                  <a:cubicBezTo>
                    <a:pt x="859" y="331"/>
                    <a:pt x="860" y="331"/>
                    <a:pt x="861" y="330"/>
                  </a:cubicBezTo>
                  <a:cubicBezTo>
                    <a:pt x="862" y="328"/>
                    <a:pt x="862" y="327"/>
                    <a:pt x="864" y="327"/>
                  </a:cubicBezTo>
                  <a:cubicBezTo>
                    <a:pt x="866" y="327"/>
                    <a:pt x="866" y="329"/>
                    <a:pt x="867" y="330"/>
                  </a:cubicBezTo>
                  <a:cubicBezTo>
                    <a:pt x="868" y="331"/>
                    <a:pt x="869" y="332"/>
                    <a:pt x="870" y="333"/>
                  </a:cubicBezTo>
                  <a:cubicBezTo>
                    <a:pt x="870" y="335"/>
                    <a:pt x="870" y="336"/>
                    <a:pt x="871" y="338"/>
                  </a:cubicBezTo>
                  <a:cubicBezTo>
                    <a:pt x="872" y="339"/>
                    <a:pt x="872" y="340"/>
                    <a:pt x="873" y="341"/>
                  </a:cubicBezTo>
                  <a:cubicBezTo>
                    <a:pt x="873" y="342"/>
                    <a:pt x="873" y="343"/>
                    <a:pt x="873" y="343"/>
                  </a:cubicBezTo>
                  <a:cubicBezTo>
                    <a:pt x="874" y="343"/>
                    <a:pt x="874" y="342"/>
                    <a:pt x="874" y="341"/>
                  </a:cubicBezTo>
                  <a:cubicBezTo>
                    <a:pt x="874" y="340"/>
                    <a:pt x="872" y="338"/>
                    <a:pt x="873" y="337"/>
                  </a:cubicBezTo>
                  <a:cubicBezTo>
                    <a:pt x="873" y="337"/>
                    <a:pt x="874" y="337"/>
                    <a:pt x="875" y="336"/>
                  </a:cubicBezTo>
                  <a:cubicBezTo>
                    <a:pt x="875" y="335"/>
                    <a:pt x="875" y="334"/>
                    <a:pt x="875" y="334"/>
                  </a:cubicBezTo>
                  <a:cubicBezTo>
                    <a:pt x="875" y="331"/>
                    <a:pt x="877" y="333"/>
                    <a:pt x="878" y="334"/>
                  </a:cubicBezTo>
                  <a:cubicBezTo>
                    <a:pt x="879" y="335"/>
                    <a:pt x="881" y="334"/>
                    <a:pt x="882" y="335"/>
                  </a:cubicBezTo>
                  <a:cubicBezTo>
                    <a:pt x="882" y="336"/>
                    <a:pt x="883" y="337"/>
                    <a:pt x="883" y="337"/>
                  </a:cubicBezTo>
                  <a:cubicBezTo>
                    <a:pt x="884" y="337"/>
                    <a:pt x="884" y="337"/>
                    <a:pt x="885" y="338"/>
                  </a:cubicBezTo>
                  <a:cubicBezTo>
                    <a:pt x="886" y="339"/>
                    <a:pt x="887" y="340"/>
                    <a:pt x="887" y="341"/>
                  </a:cubicBezTo>
                  <a:cubicBezTo>
                    <a:pt x="888" y="341"/>
                    <a:pt x="888" y="342"/>
                    <a:pt x="889" y="342"/>
                  </a:cubicBezTo>
                  <a:cubicBezTo>
                    <a:pt x="889" y="341"/>
                    <a:pt x="889" y="340"/>
                    <a:pt x="888" y="339"/>
                  </a:cubicBezTo>
                  <a:cubicBezTo>
                    <a:pt x="887" y="338"/>
                    <a:pt x="887" y="337"/>
                    <a:pt x="886" y="336"/>
                  </a:cubicBezTo>
                  <a:cubicBezTo>
                    <a:pt x="885" y="334"/>
                    <a:pt x="886" y="332"/>
                    <a:pt x="885" y="331"/>
                  </a:cubicBezTo>
                  <a:cubicBezTo>
                    <a:pt x="885" y="329"/>
                    <a:pt x="884" y="329"/>
                    <a:pt x="884" y="327"/>
                  </a:cubicBezTo>
                  <a:cubicBezTo>
                    <a:pt x="884" y="325"/>
                    <a:pt x="883" y="324"/>
                    <a:pt x="882" y="323"/>
                  </a:cubicBezTo>
                  <a:cubicBezTo>
                    <a:pt x="882" y="322"/>
                    <a:pt x="881" y="322"/>
                    <a:pt x="881" y="321"/>
                  </a:cubicBezTo>
                  <a:cubicBezTo>
                    <a:pt x="881" y="320"/>
                    <a:pt x="881" y="319"/>
                    <a:pt x="881" y="319"/>
                  </a:cubicBezTo>
                  <a:cubicBezTo>
                    <a:pt x="881" y="318"/>
                    <a:pt x="879" y="316"/>
                    <a:pt x="880" y="315"/>
                  </a:cubicBezTo>
                  <a:cubicBezTo>
                    <a:pt x="882" y="315"/>
                    <a:pt x="882" y="316"/>
                    <a:pt x="882" y="317"/>
                  </a:cubicBezTo>
                  <a:cubicBezTo>
                    <a:pt x="883" y="317"/>
                    <a:pt x="883" y="318"/>
                    <a:pt x="884" y="318"/>
                  </a:cubicBezTo>
                  <a:cubicBezTo>
                    <a:pt x="885" y="319"/>
                    <a:pt x="887" y="319"/>
                    <a:pt x="888" y="320"/>
                  </a:cubicBezTo>
                  <a:cubicBezTo>
                    <a:pt x="888" y="320"/>
                    <a:pt x="888" y="321"/>
                    <a:pt x="889" y="321"/>
                  </a:cubicBezTo>
                  <a:cubicBezTo>
                    <a:pt x="890" y="320"/>
                    <a:pt x="890" y="319"/>
                    <a:pt x="890" y="319"/>
                  </a:cubicBezTo>
                  <a:cubicBezTo>
                    <a:pt x="891" y="317"/>
                    <a:pt x="895" y="317"/>
                    <a:pt x="894" y="315"/>
                  </a:cubicBezTo>
                  <a:cubicBezTo>
                    <a:pt x="894" y="314"/>
                    <a:pt x="894" y="314"/>
                    <a:pt x="893" y="313"/>
                  </a:cubicBezTo>
                  <a:cubicBezTo>
                    <a:pt x="893" y="313"/>
                    <a:pt x="893" y="312"/>
                    <a:pt x="893" y="312"/>
                  </a:cubicBezTo>
                  <a:cubicBezTo>
                    <a:pt x="892" y="310"/>
                    <a:pt x="891" y="312"/>
                    <a:pt x="890" y="312"/>
                  </a:cubicBezTo>
                  <a:cubicBezTo>
                    <a:pt x="888" y="312"/>
                    <a:pt x="889" y="311"/>
                    <a:pt x="888" y="310"/>
                  </a:cubicBezTo>
                  <a:cubicBezTo>
                    <a:pt x="888" y="310"/>
                    <a:pt x="888" y="309"/>
                    <a:pt x="887" y="309"/>
                  </a:cubicBezTo>
                  <a:cubicBezTo>
                    <a:pt x="887" y="308"/>
                    <a:pt x="887" y="308"/>
                    <a:pt x="886" y="307"/>
                  </a:cubicBezTo>
                  <a:cubicBezTo>
                    <a:pt x="886" y="306"/>
                    <a:pt x="883" y="305"/>
                    <a:pt x="886" y="304"/>
                  </a:cubicBezTo>
                  <a:cubicBezTo>
                    <a:pt x="887" y="304"/>
                    <a:pt x="887" y="304"/>
                    <a:pt x="888" y="304"/>
                  </a:cubicBezTo>
                  <a:cubicBezTo>
                    <a:pt x="888" y="303"/>
                    <a:pt x="889" y="303"/>
                    <a:pt x="890" y="303"/>
                  </a:cubicBezTo>
                  <a:cubicBezTo>
                    <a:pt x="891" y="303"/>
                    <a:pt x="891" y="303"/>
                    <a:pt x="892" y="303"/>
                  </a:cubicBezTo>
                  <a:cubicBezTo>
                    <a:pt x="893" y="303"/>
                    <a:pt x="893" y="303"/>
                    <a:pt x="893" y="303"/>
                  </a:cubicBezTo>
                  <a:cubicBezTo>
                    <a:pt x="894" y="304"/>
                    <a:pt x="894" y="304"/>
                    <a:pt x="894" y="304"/>
                  </a:cubicBezTo>
                  <a:cubicBezTo>
                    <a:pt x="895" y="305"/>
                    <a:pt x="895" y="302"/>
                    <a:pt x="896" y="301"/>
                  </a:cubicBezTo>
                  <a:cubicBezTo>
                    <a:pt x="898" y="300"/>
                    <a:pt x="897" y="304"/>
                    <a:pt x="898" y="305"/>
                  </a:cubicBezTo>
                  <a:cubicBezTo>
                    <a:pt x="898" y="305"/>
                    <a:pt x="899" y="304"/>
                    <a:pt x="900" y="304"/>
                  </a:cubicBezTo>
                  <a:cubicBezTo>
                    <a:pt x="901" y="305"/>
                    <a:pt x="900" y="306"/>
                    <a:pt x="900" y="307"/>
                  </a:cubicBezTo>
                  <a:cubicBezTo>
                    <a:pt x="901" y="308"/>
                    <a:pt x="903" y="307"/>
                    <a:pt x="904" y="308"/>
                  </a:cubicBezTo>
                  <a:cubicBezTo>
                    <a:pt x="904" y="309"/>
                    <a:pt x="904" y="310"/>
                    <a:pt x="904" y="310"/>
                  </a:cubicBezTo>
                  <a:cubicBezTo>
                    <a:pt x="905" y="311"/>
                    <a:pt x="906" y="310"/>
                    <a:pt x="906" y="310"/>
                  </a:cubicBezTo>
                  <a:cubicBezTo>
                    <a:pt x="907" y="310"/>
                    <a:pt x="907" y="311"/>
                    <a:pt x="908" y="310"/>
                  </a:cubicBezTo>
                  <a:cubicBezTo>
                    <a:pt x="909" y="309"/>
                    <a:pt x="909" y="309"/>
                    <a:pt x="909" y="308"/>
                  </a:cubicBezTo>
                  <a:cubicBezTo>
                    <a:pt x="909" y="307"/>
                    <a:pt x="908" y="307"/>
                    <a:pt x="908" y="306"/>
                  </a:cubicBezTo>
                  <a:cubicBezTo>
                    <a:pt x="907" y="305"/>
                    <a:pt x="907" y="305"/>
                    <a:pt x="907" y="304"/>
                  </a:cubicBezTo>
                  <a:cubicBezTo>
                    <a:pt x="907" y="302"/>
                    <a:pt x="906" y="301"/>
                    <a:pt x="907" y="300"/>
                  </a:cubicBezTo>
                  <a:cubicBezTo>
                    <a:pt x="907" y="299"/>
                    <a:pt x="908" y="299"/>
                    <a:pt x="907" y="298"/>
                  </a:cubicBezTo>
                  <a:cubicBezTo>
                    <a:pt x="907" y="297"/>
                    <a:pt x="906" y="297"/>
                    <a:pt x="906" y="297"/>
                  </a:cubicBezTo>
                  <a:cubicBezTo>
                    <a:pt x="905" y="296"/>
                    <a:pt x="904" y="295"/>
                    <a:pt x="903" y="294"/>
                  </a:cubicBezTo>
                  <a:cubicBezTo>
                    <a:pt x="902" y="294"/>
                    <a:pt x="899" y="293"/>
                    <a:pt x="900" y="292"/>
                  </a:cubicBezTo>
                  <a:cubicBezTo>
                    <a:pt x="900" y="291"/>
                    <a:pt x="903" y="292"/>
                    <a:pt x="903" y="292"/>
                  </a:cubicBezTo>
                  <a:cubicBezTo>
                    <a:pt x="904" y="292"/>
                    <a:pt x="905" y="292"/>
                    <a:pt x="906" y="293"/>
                  </a:cubicBezTo>
                  <a:cubicBezTo>
                    <a:pt x="907" y="293"/>
                    <a:pt x="906" y="294"/>
                    <a:pt x="907" y="294"/>
                  </a:cubicBezTo>
                  <a:cubicBezTo>
                    <a:pt x="907" y="295"/>
                    <a:pt x="909" y="296"/>
                    <a:pt x="909" y="297"/>
                  </a:cubicBezTo>
                  <a:cubicBezTo>
                    <a:pt x="909" y="298"/>
                    <a:pt x="909" y="298"/>
                    <a:pt x="910" y="299"/>
                  </a:cubicBezTo>
                  <a:cubicBezTo>
                    <a:pt x="910" y="300"/>
                    <a:pt x="911" y="300"/>
                    <a:pt x="911" y="300"/>
                  </a:cubicBezTo>
                  <a:cubicBezTo>
                    <a:pt x="912" y="300"/>
                    <a:pt x="912" y="300"/>
                    <a:pt x="913" y="301"/>
                  </a:cubicBezTo>
                  <a:cubicBezTo>
                    <a:pt x="913" y="301"/>
                    <a:pt x="913" y="302"/>
                    <a:pt x="914" y="302"/>
                  </a:cubicBezTo>
                  <a:cubicBezTo>
                    <a:pt x="915" y="303"/>
                    <a:pt x="918" y="304"/>
                    <a:pt x="918" y="303"/>
                  </a:cubicBezTo>
                  <a:cubicBezTo>
                    <a:pt x="919" y="302"/>
                    <a:pt x="919" y="299"/>
                    <a:pt x="918" y="298"/>
                  </a:cubicBezTo>
                  <a:cubicBezTo>
                    <a:pt x="917" y="298"/>
                    <a:pt x="916" y="298"/>
                    <a:pt x="916" y="298"/>
                  </a:cubicBezTo>
                  <a:cubicBezTo>
                    <a:pt x="915" y="298"/>
                    <a:pt x="914" y="298"/>
                    <a:pt x="914" y="298"/>
                  </a:cubicBezTo>
                  <a:cubicBezTo>
                    <a:pt x="912" y="297"/>
                    <a:pt x="912" y="295"/>
                    <a:pt x="911" y="294"/>
                  </a:cubicBezTo>
                  <a:cubicBezTo>
                    <a:pt x="911" y="293"/>
                    <a:pt x="910" y="292"/>
                    <a:pt x="910" y="290"/>
                  </a:cubicBezTo>
                  <a:cubicBezTo>
                    <a:pt x="910" y="290"/>
                    <a:pt x="910" y="289"/>
                    <a:pt x="910" y="289"/>
                  </a:cubicBezTo>
                  <a:cubicBezTo>
                    <a:pt x="910" y="288"/>
                    <a:pt x="909" y="288"/>
                    <a:pt x="908" y="288"/>
                  </a:cubicBezTo>
                  <a:cubicBezTo>
                    <a:pt x="908" y="287"/>
                    <a:pt x="908" y="286"/>
                    <a:pt x="908" y="286"/>
                  </a:cubicBezTo>
                  <a:cubicBezTo>
                    <a:pt x="907" y="284"/>
                    <a:pt x="905" y="285"/>
                    <a:pt x="903" y="285"/>
                  </a:cubicBezTo>
                  <a:cubicBezTo>
                    <a:pt x="902" y="285"/>
                    <a:pt x="902" y="285"/>
                    <a:pt x="902" y="284"/>
                  </a:cubicBezTo>
                  <a:cubicBezTo>
                    <a:pt x="901" y="283"/>
                    <a:pt x="900" y="283"/>
                    <a:pt x="899" y="283"/>
                  </a:cubicBezTo>
                  <a:cubicBezTo>
                    <a:pt x="898" y="282"/>
                    <a:pt x="897" y="282"/>
                    <a:pt x="896" y="282"/>
                  </a:cubicBezTo>
                  <a:cubicBezTo>
                    <a:pt x="895" y="281"/>
                    <a:pt x="894" y="280"/>
                    <a:pt x="894" y="280"/>
                  </a:cubicBezTo>
                  <a:cubicBezTo>
                    <a:pt x="893" y="279"/>
                    <a:pt x="893" y="278"/>
                    <a:pt x="893" y="278"/>
                  </a:cubicBezTo>
                  <a:cubicBezTo>
                    <a:pt x="893" y="277"/>
                    <a:pt x="892" y="276"/>
                    <a:pt x="891" y="276"/>
                  </a:cubicBezTo>
                  <a:cubicBezTo>
                    <a:pt x="890" y="275"/>
                    <a:pt x="888" y="276"/>
                    <a:pt x="887" y="277"/>
                  </a:cubicBezTo>
                  <a:cubicBezTo>
                    <a:pt x="886" y="277"/>
                    <a:pt x="886" y="278"/>
                    <a:pt x="886" y="278"/>
                  </a:cubicBezTo>
                  <a:cubicBezTo>
                    <a:pt x="885" y="279"/>
                    <a:pt x="884" y="279"/>
                    <a:pt x="884" y="279"/>
                  </a:cubicBezTo>
                  <a:cubicBezTo>
                    <a:pt x="883" y="279"/>
                    <a:pt x="882" y="280"/>
                    <a:pt x="881" y="280"/>
                  </a:cubicBezTo>
                  <a:cubicBezTo>
                    <a:pt x="882" y="281"/>
                    <a:pt x="883" y="280"/>
                    <a:pt x="883" y="280"/>
                  </a:cubicBezTo>
                  <a:cubicBezTo>
                    <a:pt x="884" y="280"/>
                    <a:pt x="885" y="280"/>
                    <a:pt x="886" y="280"/>
                  </a:cubicBezTo>
                  <a:cubicBezTo>
                    <a:pt x="886" y="280"/>
                    <a:pt x="887" y="280"/>
                    <a:pt x="887" y="281"/>
                  </a:cubicBezTo>
                  <a:cubicBezTo>
                    <a:pt x="888" y="282"/>
                    <a:pt x="888" y="282"/>
                    <a:pt x="889" y="283"/>
                  </a:cubicBezTo>
                  <a:cubicBezTo>
                    <a:pt x="890" y="283"/>
                    <a:pt x="891" y="283"/>
                    <a:pt x="891" y="284"/>
                  </a:cubicBezTo>
                  <a:cubicBezTo>
                    <a:pt x="891" y="284"/>
                    <a:pt x="891" y="285"/>
                    <a:pt x="892" y="286"/>
                  </a:cubicBezTo>
                  <a:cubicBezTo>
                    <a:pt x="893" y="286"/>
                    <a:pt x="893" y="286"/>
                    <a:pt x="894" y="287"/>
                  </a:cubicBezTo>
                  <a:cubicBezTo>
                    <a:pt x="895" y="287"/>
                    <a:pt x="895" y="288"/>
                    <a:pt x="895" y="289"/>
                  </a:cubicBezTo>
                  <a:cubicBezTo>
                    <a:pt x="896" y="290"/>
                    <a:pt x="899" y="290"/>
                    <a:pt x="899" y="292"/>
                  </a:cubicBezTo>
                  <a:cubicBezTo>
                    <a:pt x="898" y="292"/>
                    <a:pt x="897" y="292"/>
                    <a:pt x="897" y="291"/>
                  </a:cubicBezTo>
                  <a:cubicBezTo>
                    <a:pt x="896" y="291"/>
                    <a:pt x="895" y="291"/>
                    <a:pt x="895" y="291"/>
                  </a:cubicBezTo>
                  <a:cubicBezTo>
                    <a:pt x="894" y="290"/>
                    <a:pt x="894" y="290"/>
                    <a:pt x="893" y="290"/>
                  </a:cubicBezTo>
                  <a:cubicBezTo>
                    <a:pt x="892" y="289"/>
                    <a:pt x="891" y="289"/>
                    <a:pt x="891" y="289"/>
                  </a:cubicBezTo>
                  <a:cubicBezTo>
                    <a:pt x="890" y="288"/>
                    <a:pt x="889" y="288"/>
                    <a:pt x="888" y="287"/>
                  </a:cubicBezTo>
                  <a:cubicBezTo>
                    <a:pt x="888" y="286"/>
                    <a:pt x="887" y="286"/>
                    <a:pt x="887" y="286"/>
                  </a:cubicBezTo>
                  <a:cubicBezTo>
                    <a:pt x="885" y="285"/>
                    <a:pt x="885" y="284"/>
                    <a:pt x="884" y="283"/>
                  </a:cubicBezTo>
                  <a:cubicBezTo>
                    <a:pt x="883" y="282"/>
                    <a:pt x="881" y="283"/>
                    <a:pt x="880" y="282"/>
                  </a:cubicBezTo>
                  <a:cubicBezTo>
                    <a:pt x="879" y="282"/>
                    <a:pt x="879" y="282"/>
                    <a:pt x="878" y="281"/>
                  </a:cubicBezTo>
                  <a:cubicBezTo>
                    <a:pt x="877" y="281"/>
                    <a:pt x="876" y="282"/>
                    <a:pt x="876" y="281"/>
                  </a:cubicBezTo>
                  <a:cubicBezTo>
                    <a:pt x="876" y="281"/>
                    <a:pt x="876" y="281"/>
                    <a:pt x="875" y="281"/>
                  </a:cubicBezTo>
                  <a:cubicBezTo>
                    <a:pt x="876" y="280"/>
                    <a:pt x="877" y="281"/>
                    <a:pt x="878" y="280"/>
                  </a:cubicBezTo>
                  <a:cubicBezTo>
                    <a:pt x="878" y="280"/>
                    <a:pt x="879" y="279"/>
                    <a:pt x="880" y="279"/>
                  </a:cubicBezTo>
                  <a:cubicBezTo>
                    <a:pt x="880" y="279"/>
                    <a:pt x="881" y="279"/>
                    <a:pt x="882" y="279"/>
                  </a:cubicBezTo>
                  <a:cubicBezTo>
                    <a:pt x="882" y="279"/>
                    <a:pt x="883" y="278"/>
                    <a:pt x="884" y="278"/>
                  </a:cubicBezTo>
                  <a:cubicBezTo>
                    <a:pt x="885" y="277"/>
                    <a:pt x="884" y="276"/>
                    <a:pt x="883" y="275"/>
                  </a:cubicBezTo>
                  <a:cubicBezTo>
                    <a:pt x="883" y="274"/>
                    <a:pt x="883" y="274"/>
                    <a:pt x="883" y="273"/>
                  </a:cubicBezTo>
                  <a:cubicBezTo>
                    <a:pt x="882" y="272"/>
                    <a:pt x="881" y="272"/>
                    <a:pt x="881" y="272"/>
                  </a:cubicBezTo>
                  <a:cubicBezTo>
                    <a:pt x="881" y="271"/>
                    <a:pt x="880" y="271"/>
                    <a:pt x="881" y="270"/>
                  </a:cubicBezTo>
                  <a:cubicBezTo>
                    <a:pt x="882" y="270"/>
                    <a:pt x="882" y="270"/>
                    <a:pt x="883" y="270"/>
                  </a:cubicBezTo>
                  <a:cubicBezTo>
                    <a:pt x="884" y="269"/>
                    <a:pt x="885" y="268"/>
                    <a:pt x="886" y="269"/>
                  </a:cubicBezTo>
                  <a:cubicBezTo>
                    <a:pt x="887" y="270"/>
                    <a:pt x="887" y="270"/>
                    <a:pt x="887" y="271"/>
                  </a:cubicBezTo>
                  <a:cubicBezTo>
                    <a:pt x="887" y="271"/>
                    <a:pt x="888" y="271"/>
                    <a:pt x="888" y="272"/>
                  </a:cubicBezTo>
                  <a:cubicBezTo>
                    <a:pt x="889" y="274"/>
                    <a:pt x="887" y="273"/>
                    <a:pt x="887" y="275"/>
                  </a:cubicBezTo>
                  <a:cubicBezTo>
                    <a:pt x="888" y="275"/>
                    <a:pt x="888" y="275"/>
                    <a:pt x="889" y="274"/>
                  </a:cubicBezTo>
                  <a:cubicBezTo>
                    <a:pt x="889" y="273"/>
                    <a:pt x="890" y="273"/>
                    <a:pt x="891" y="273"/>
                  </a:cubicBezTo>
                  <a:cubicBezTo>
                    <a:pt x="893" y="272"/>
                    <a:pt x="890" y="271"/>
                    <a:pt x="889" y="270"/>
                  </a:cubicBezTo>
                  <a:cubicBezTo>
                    <a:pt x="888" y="269"/>
                    <a:pt x="889" y="267"/>
                    <a:pt x="887" y="266"/>
                  </a:cubicBezTo>
                  <a:cubicBezTo>
                    <a:pt x="886" y="265"/>
                    <a:pt x="884" y="266"/>
                    <a:pt x="884" y="264"/>
                  </a:cubicBezTo>
                  <a:cubicBezTo>
                    <a:pt x="884" y="263"/>
                    <a:pt x="884" y="262"/>
                    <a:pt x="884" y="261"/>
                  </a:cubicBezTo>
                  <a:cubicBezTo>
                    <a:pt x="883" y="260"/>
                    <a:pt x="883" y="260"/>
                    <a:pt x="883" y="260"/>
                  </a:cubicBezTo>
                  <a:cubicBezTo>
                    <a:pt x="882" y="259"/>
                    <a:pt x="881" y="258"/>
                    <a:pt x="881" y="257"/>
                  </a:cubicBezTo>
                  <a:cubicBezTo>
                    <a:pt x="880" y="256"/>
                    <a:pt x="880" y="255"/>
                    <a:pt x="879" y="255"/>
                  </a:cubicBezTo>
                  <a:cubicBezTo>
                    <a:pt x="878" y="254"/>
                    <a:pt x="878" y="254"/>
                    <a:pt x="877" y="253"/>
                  </a:cubicBezTo>
                  <a:cubicBezTo>
                    <a:pt x="877" y="252"/>
                    <a:pt x="877" y="252"/>
                    <a:pt x="877" y="251"/>
                  </a:cubicBezTo>
                  <a:cubicBezTo>
                    <a:pt x="876" y="250"/>
                    <a:pt x="876" y="250"/>
                    <a:pt x="875" y="249"/>
                  </a:cubicBezTo>
                  <a:cubicBezTo>
                    <a:pt x="875" y="249"/>
                    <a:pt x="875" y="248"/>
                    <a:pt x="875" y="247"/>
                  </a:cubicBezTo>
                  <a:cubicBezTo>
                    <a:pt x="875" y="245"/>
                    <a:pt x="875" y="244"/>
                    <a:pt x="876" y="242"/>
                  </a:cubicBezTo>
                  <a:cubicBezTo>
                    <a:pt x="876" y="242"/>
                    <a:pt x="876" y="241"/>
                    <a:pt x="876" y="240"/>
                  </a:cubicBezTo>
                  <a:cubicBezTo>
                    <a:pt x="877" y="240"/>
                    <a:pt x="877" y="239"/>
                    <a:pt x="877" y="239"/>
                  </a:cubicBezTo>
                  <a:cubicBezTo>
                    <a:pt x="878" y="238"/>
                    <a:pt x="878" y="238"/>
                    <a:pt x="879" y="238"/>
                  </a:cubicBezTo>
                  <a:cubicBezTo>
                    <a:pt x="880" y="237"/>
                    <a:pt x="880" y="236"/>
                    <a:pt x="881" y="236"/>
                  </a:cubicBezTo>
                  <a:cubicBezTo>
                    <a:pt x="882" y="236"/>
                    <a:pt x="882" y="236"/>
                    <a:pt x="882" y="237"/>
                  </a:cubicBezTo>
                  <a:cubicBezTo>
                    <a:pt x="882" y="238"/>
                    <a:pt x="881" y="238"/>
                    <a:pt x="880" y="239"/>
                  </a:cubicBezTo>
                  <a:cubicBezTo>
                    <a:pt x="879" y="241"/>
                    <a:pt x="881" y="240"/>
                    <a:pt x="882" y="241"/>
                  </a:cubicBezTo>
                  <a:cubicBezTo>
                    <a:pt x="883" y="242"/>
                    <a:pt x="883" y="242"/>
                    <a:pt x="884" y="243"/>
                  </a:cubicBezTo>
                  <a:cubicBezTo>
                    <a:pt x="884" y="243"/>
                    <a:pt x="885" y="243"/>
                    <a:pt x="886" y="243"/>
                  </a:cubicBezTo>
                  <a:cubicBezTo>
                    <a:pt x="886" y="243"/>
                    <a:pt x="887" y="244"/>
                    <a:pt x="887" y="244"/>
                  </a:cubicBezTo>
                  <a:cubicBezTo>
                    <a:pt x="888" y="245"/>
                    <a:pt x="889" y="245"/>
                    <a:pt x="890" y="245"/>
                  </a:cubicBezTo>
                  <a:cubicBezTo>
                    <a:pt x="891" y="245"/>
                    <a:pt x="892" y="247"/>
                    <a:pt x="891" y="248"/>
                  </a:cubicBezTo>
                  <a:cubicBezTo>
                    <a:pt x="891" y="251"/>
                    <a:pt x="891" y="252"/>
                    <a:pt x="894" y="252"/>
                  </a:cubicBezTo>
                  <a:cubicBezTo>
                    <a:pt x="894" y="252"/>
                    <a:pt x="895" y="253"/>
                    <a:pt x="896" y="253"/>
                  </a:cubicBezTo>
                  <a:cubicBezTo>
                    <a:pt x="896" y="253"/>
                    <a:pt x="897" y="253"/>
                    <a:pt x="898" y="253"/>
                  </a:cubicBezTo>
                  <a:cubicBezTo>
                    <a:pt x="899" y="253"/>
                    <a:pt x="899" y="254"/>
                    <a:pt x="900" y="254"/>
                  </a:cubicBezTo>
                  <a:cubicBezTo>
                    <a:pt x="901" y="254"/>
                    <a:pt x="901" y="253"/>
                    <a:pt x="900" y="253"/>
                  </a:cubicBezTo>
                  <a:cubicBezTo>
                    <a:pt x="899" y="253"/>
                    <a:pt x="899" y="253"/>
                    <a:pt x="898" y="252"/>
                  </a:cubicBezTo>
                  <a:cubicBezTo>
                    <a:pt x="897" y="251"/>
                    <a:pt x="897" y="251"/>
                    <a:pt x="897" y="250"/>
                  </a:cubicBezTo>
                  <a:cubicBezTo>
                    <a:pt x="895" y="249"/>
                    <a:pt x="894" y="250"/>
                    <a:pt x="893" y="248"/>
                  </a:cubicBezTo>
                  <a:cubicBezTo>
                    <a:pt x="892" y="248"/>
                    <a:pt x="892" y="247"/>
                    <a:pt x="892" y="246"/>
                  </a:cubicBezTo>
                  <a:cubicBezTo>
                    <a:pt x="893" y="245"/>
                    <a:pt x="894" y="246"/>
                    <a:pt x="894" y="246"/>
                  </a:cubicBezTo>
                  <a:cubicBezTo>
                    <a:pt x="895" y="246"/>
                    <a:pt x="896" y="245"/>
                    <a:pt x="897" y="245"/>
                  </a:cubicBezTo>
                  <a:cubicBezTo>
                    <a:pt x="898" y="245"/>
                    <a:pt x="898" y="246"/>
                    <a:pt x="899" y="247"/>
                  </a:cubicBezTo>
                  <a:cubicBezTo>
                    <a:pt x="899" y="247"/>
                    <a:pt x="899" y="248"/>
                    <a:pt x="900" y="248"/>
                  </a:cubicBezTo>
                  <a:cubicBezTo>
                    <a:pt x="901" y="249"/>
                    <a:pt x="901" y="249"/>
                    <a:pt x="902" y="249"/>
                  </a:cubicBezTo>
                  <a:cubicBezTo>
                    <a:pt x="902" y="250"/>
                    <a:pt x="902" y="251"/>
                    <a:pt x="903" y="251"/>
                  </a:cubicBezTo>
                  <a:cubicBezTo>
                    <a:pt x="903" y="252"/>
                    <a:pt x="904" y="252"/>
                    <a:pt x="905" y="252"/>
                  </a:cubicBezTo>
                  <a:cubicBezTo>
                    <a:pt x="905" y="252"/>
                    <a:pt x="906" y="253"/>
                    <a:pt x="906" y="252"/>
                  </a:cubicBezTo>
                  <a:cubicBezTo>
                    <a:pt x="906" y="251"/>
                    <a:pt x="905" y="251"/>
                    <a:pt x="905" y="251"/>
                  </a:cubicBezTo>
                  <a:cubicBezTo>
                    <a:pt x="904" y="251"/>
                    <a:pt x="904" y="250"/>
                    <a:pt x="904" y="249"/>
                  </a:cubicBezTo>
                  <a:cubicBezTo>
                    <a:pt x="903" y="248"/>
                    <a:pt x="901" y="248"/>
                    <a:pt x="901" y="246"/>
                  </a:cubicBezTo>
                  <a:cubicBezTo>
                    <a:pt x="900" y="245"/>
                    <a:pt x="900" y="242"/>
                    <a:pt x="902" y="242"/>
                  </a:cubicBezTo>
                  <a:cubicBezTo>
                    <a:pt x="902" y="242"/>
                    <a:pt x="903" y="243"/>
                    <a:pt x="904" y="243"/>
                  </a:cubicBezTo>
                  <a:cubicBezTo>
                    <a:pt x="905" y="242"/>
                    <a:pt x="905" y="242"/>
                    <a:pt x="906" y="243"/>
                  </a:cubicBezTo>
                  <a:cubicBezTo>
                    <a:pt x="906" y="243"/>
                    <a:pt x="906" y="244"/>
                    <a:pt x="907" y="244"/>
                  </a:cubicBezTo>
                  <a:cubicBezTo>
                    <a:pt x="908" y="244"/>
                    <a:pt x="908" y="244"/>
                    <a:pt x="907" y="243"/>
                  </a:cubicBezTo>
                  <a:cubicBezTo>
                    <a:pt x="906" y="242"/>
                    <a:pt x="905" y="241"/>
                    <a:pt x="904" y="241"/>
                  </a:cubicBezTo>
                  <a:cubicBezTo>
                    <a:pt x="903" y="240"/>
                    <a:pt x="903" y="238"/>
                    <a:pt x="902" y="237"/>
                  </a:cubicBezTo>
                  <a:cubicBezTo>
                    <a:pt x="902" y="235"/>
                    <a:pt x="900" y="234"/>
                    <a:pt x="901" y="232"/>
                  </a:cubicBezTo>
                  <a:cubicBezTo>
                    <a:pt x="902" y="231"/>
                    <a:pt x="904" y="232"/>
                    <a:pt x="905" y="231"/>
                  </a:cubicBezTo>
                  <a:cubicBezTo>
                    <a:pt x="906" y="231"/>
                    <a:pt x="907" y="230"/>
                    <a:pt x="907" y="230"/>
                  </a:cubicBezTo>
                  <a:cubicBezTo>
                    <a:pt x="908" y="229"/>
                    <a:pt x="909" y="229"/>
                    <a:pt x="910" y="229"/>
                  </a:cubicBezTo>
                  <a:cubicBezTo>
                    <a:pt x="911" y="228"/>
                    <a:pt x="913" y="227"/>
                    <a:pt x="914" y="227"/>
                  </a:cubicBezTo>
                  <a:cubicBezTo>
                    <a:pt x="915" y="227"/>
                    <a:pt x="915" y="228"/>
                    <a:pt x="916" y="228"/>
                  </a:cubicBezTo>
                  <a:cubicBezTo>
                    <a:pt x="917" y="227"/>
                    <a:pt x="918" y="227"/>
                    <a:pt x="919" y="227"/>
                  </a:cubicBezTo>
                  <a:cubicBezTo>
                    <a:pt x="920" y="227"/>
                    <a:pt x="921" y="228"/>
                    <a:pt x="922" y="229"/>
                  </a:cubicBezTo>
                  <a:cubicBezTo>
                    <a:pt x="924" y="230"/>
                    <a:pt x="925" y="229"/>
                    <a:pt x="927" y="228"/>
                  </a:cubicBezTo>
                  <a:cubicBezTo>
                    <a:pt x="928" y="228"/>
                    <a:pt x="929" y="226"/>
                    <a:pt x="930" y="226"/>
                  </a:cubicBezTo>
                  <a:cubicBezTo>
                    <a:pt x="932" y="226"/>
                    <a:pt x="933" y="227"/>
                    <a:pt x="934" y="227"/>
                  </a:cubicBezTo>
                  <a:cubicBezTo>
                    <a:pt x="936" y="227"/>
                    <a:pt x="937" y="227"/>
                    <a:pt x="939" y="228"/>
                  </a:cubicBezTo>
                  <a:cubicBezTo>
                    <a:pt x="940" y="229"/>
                    <a:pt x="942" y="229"/>
                    <a:pt x="943" y="229"/>
                  </a:cubicBezTo>
                  <a:cubicBezTo>
                    <a:pt x="944" y="230"/>
                    <a:pt x="944" y="230"/>
                    <a:pt x="945" y="231"/>
                  </a:cubicBezTo>
                  <a:cubicBezTo>
                    <a:pt x="946" y="232"/>
                    <a:pt x="947" y="232"/>
                    <a:pt x="948" y="232"/>
                  </a:cubicBezTo>
                  <a:cubicBezTo>
                    <a:pt x="949" y="232"/>
                    <a:pt x="950" y="233"/>
                    <a:pt x="950" y="234"/>
                  </a:cubicBezTo>
                  <a:cubicBezTo>
                    <a:pt x="951" y="236"/>
                    <a:pt x="952" y="236"/>
                    <a:pt x="953" y="236"/>
                  </a:cubicBezTo>
                  <a:cubicBezTo>
                    <a:pt x="955" y="236"/>
                    <a:pt x="956" y="237"/>
                    <a:pt x="958" y="236"/>
                  </a:cubicBezTo>
                  <a:cubicBezTo>
                    <a:pt x="959" y="236"/>
                    <a:pt x="961" y="235"/>
                    <a:pt x="962" y="235"/>
                  </a:cubicBezTo>
                  <a:cubicBezTo>
                    <a:pt x="963" y="235"/>
                    <a:pt x="963" y="235"/>
                    <a:pt x="964" y="235"/>
                  </a:cubicBezTo>
                  <a:cubicBezTo>
                    <a:pt x="965" y="234"/>
                    <a:pt x="965" y="235"/>
                    <a:pt x="965" y="236"/>
                  </a:cubicBezTo>
                  <a:cubicBezTo>
                    <a:pt x="966" y="237"/>
                    <a:pt x="966" y="237"/>
                    <a:pt x="965" y="237"/>
                  </a:cubicBezTo>
                  <a:cubicBezTo>
                    <a:pt x="965" y="238"/>
                    <a:pt x="964" y="238"/>
                    <a:pt x="963" y="238"/>
                  </a:cubicBezTo>
                  <a:cubicBezTo>
                    <a:pt x="961" y="238"/>
                    <a:pt x="961" y="240"/>
                    <a:pt x="959" y="240"/>
                  </a:cubicBezTo>
                  <a:cubicBezTo>
                    <a:pt x="958" y="241"/>
                    <a:pt x="956" y="241"/>
                    <a:pt x="955" y="242"/>
                  </a:cubicBezTo>
                  <a:cubicBezTo>
                    <a:pt x="954" y="243"/>
                    <a:pt x="953" y="245"/>
                    <a:pt x="953" y="247"/>
                  </a:cubicBezTo>
                  <a:cubicBezTo>
                    <a:pt x="953" y="248"/>
                    <a:pt x="953" y="248"/>
                    <a:pt x="955" y="248"/>
                  </a:cubicBezTo>
                  <a:cubicBezTo>
                    <a:pt x="957" y="247"/>
                    <a:pt x="959" y="246"/>
                    <a:pt x="961" y="245"/>
                  </a:cubicBezTo>
                  <a:cubicBezTo>
                    <a:pt x="962" y="244"/>
                    <a:pt x="963" y="244"/>
                    <a:pt x="963" y="243"/>
                  </a:cubicBezTo>
                  <a:cubicBezTo>
                    <a:pt x="964" y="242"/>
                    <a:pt x="965" y="241"/>
                    <a:pt x="966" y="241"/>
                  </a:cubicBezTo>
                  <a:cubicBezTo>
                    <a:pt x="967" y="241"/>
                    <a:pt x="968" y="240"/>
                    <a:pt x="968" y="240"/>
                  </a:cubicBezTo>
                  <a:cubicBezTo>
                    <a:pt x="969" y="239"/>
                    <a:pt x="969" y="238"/>
                    <a:pt x="970" y="238"/>
                  </a:cubicBezTo>
                  <a:cubicBezTo>
                    <a:pt x="971" y="237"/>
                    <a:pt x="972" y="236"/>
                    <a:pt x="974" y="235"/>
                  </a:cubicBezTo>
                  <a:cubicBezTo>
                    <a:pt x="975" y="235"/>
                    <a:pt x="976" y="234"/>
                    <a:pt x="977" y="233"/>
                  </a:cubicBezTo>
                  <a:cubicBezTo>
                    <a:pt x="978" y="231"/>
                    <a:pt x="980" y="231"/>
                    <a:pt x="981" y="230"/>
                  </a:cubicBezTo>
                  <a:cubicBezTo>
                    <a:pt x="982" y="229"/>
                    <a:pt x="982" y="228"/>
                    <a:pt x="984" y="227"/>
                  </a:cubicBezTo>
                  <a:cubicBezTo>
                    <a:pt x="985" y="225"/>
                    <a:pt x="986" y="226"/>
                    <a:pt x="988" y="226"/>
                  </a:cubicBezTo>
                  <a:cubicBezTo>
                    <a:pt x="989" y="226"/>
                    <a:pt x="991" y="225"/>
                    <a:pt x="992" y="225"/>
                  </a:cubicBezTo>
                  <a:cubicBezTo>
                    <a:pt x="994" y="225"/>
                    <a:pt x="996" y="225"/>
                    <a:pt x="997" y="225"/>
                  </a:cubicBezTo>
                  <a:cubicBezTo>
                    <a:pt x="998" y="225"/>
                    <a:pt x="998" y="224"/>
                    <a:pt x="999" y="224"/>
                  </a:cubicBezTo>
                  <a:cubicBezTo>
                    <a:pt x="1000" y="223"/>
                    <a:pt x="1000" y="224"/>
                    <a:pt x="1000" y="224"/>
                  </a:cubicBezTo>
                  <a:cubicBezTo>
                    <a:pt x="1001" y="225"/>
                    <a:pt x="1003" y="225"/>
                    <a:pt x="1004" y="225"/>
                  </a:cubicBezTo>
                  <a:cubicBezTo>
                    <a:pt x="1006" y="225"/>
                    <a:pt x="1006" y="226"/>
                    <a:pt x="1007" y="226"/>
                  </a:cubicBezTo>
                  <a:cubicBezTo>
                    <a:pt x="1008" y="227"/>
                    <a:pt x="1009" y="226"/>
                    <a:pt x="1010" y="226"/>
                  </a:cubicBezTo>
                  <a:cubicBezTo>
                    <a:pt x="1012" y="227"/>
                    <a:pt x="1013" y="227"/>
                    <a:pt x="1014" y="226"/>
                  </a:cubicBezTo>
                  <a:cubicBezTo>
                    <a:pt x="1016" y="224"/>
                    <a:pt x="1016" y="226"/>
                    <a:pt x="1017" y="227"/>
                  </a:cubicBezTo>
                  <a:cubicBezTo>
                    <a:pt x="1018" y="228"/>
                    <a:pt x="1018" y="228"/>
                    <a:pt x="1019" y="228"/>
                  </a:cubicBezTo>
                  <a:cubicBezTo>
                    <a:pt x="1020" y="228"/>
                    <a:pt x="1020" y="229"/>
                    <a:pt x="1021" y="229"/>
                  </a:cubicBezTo>
                  <a:cubicBezTo>
                    <a:pt x="1021" y="230"/>
                    <a:pt x="1022" y="230"/>
                    <a:pt x="1023" y="230"/>
                  </a:cubicBezTo>
                  <a:cubicBezTo>
                    <a:pt x="1024" y="231"/>
                    <a:pt x="1025" y="231"/>
                    <a:pt x="1026" y="231"/>
                  </a:cubicBezTo>
                  <a:cubicBezTo>
                    <a:pt x="1027" y="232"/>
                    <a:pt x="1027" y="232"/>
                    <a:pt x="1029" y="232"/>
                  </a:cubicBezTo>
                  <a:cubicBezTo>
                    <a:pt x="1030" y="232"/>
                    <a:pt x="1031" y="232"/>
                    <a:pt x="1032" y="233"/>
                  </a:cubicBezTo>
                  <a:cubicBezTo>
                    <a:pt x="1031" y="233"/>
                    <a:pt x="1030" y="233"/>
                    <a:pt x="1029" y="233"/>
                  </a:cubicBezTo>
                  <a:cubicBezTo>
                    <a:pt x="1029" y="233"/>
                    <a:pt x="1028" y="233"/>
                    <a:pt x="1027" y="233"/>
                  </a:cubicBezTo>
                  <a:cubicBezTo>
                    <a:pt x="1026" y="233"/>
                    <a:pt x="1024" y="233"/>
                    <a:pt x="1023" y="233"/>
                  </a:cubicBezTo>
                  <a:cubicBezTo>
                    <a:pt x="1021" y="234"/>
                    <a:pt x="1020" y="235"/>
                    <a:pt x="1018" y="235"/>
                  </a:cubicBezTo>
                  <a:cubicBezTo>
                    <a:pt x="1017" y="235"/>
                    <a:pt x="1017" y="235"/>
                    <a:pt x="1016" y="235"/>
                  </a:cubicBezTo>
                  <a:cubicBezTo>
                    <a:pt x="1015" y="235"/>
                    <a:pt x="1015" y="235"/>
                    <a:pt x="1014" y="235"/>
                  </a:cubicBezTo>
                  <a:cubicBezTo>
                    <a:pt x="1013" y="236"/>
                    <a:pt x="1011" y="236"/>
                    <a:pt x="1011" y="237"/>
                  </a:cubicBezTo>
                  <a:cubicBezTo>
                    <a:pt x="1011" y="238"/>
                    <a:pt x="1012" y="238"/>
                    <a:pt x="1013" y="239"/>
                  </a:cubicBezTo>
                  <a:cubicBezTo>
                    <a:pt x="1014" y="239"/>
                    <a:pt x="1014" y="239"/>
                    <a:pt x="1015" y="239"/>
                  </a:cubicBezTo>
                  <a:cubicBezTo>
                    <a:pt x="1015" y="239"/>
                    <a:pt x="1016" y="239"/>
                    <a:pt x="1016" y="239"/>
                  </a:cubicBezTo>
                  <a:cubicBezTo>
                    <a:pt x="1019" y="240"/>
                    <a:pt x="1016" y="242"/>
                    <a:pt x="1014" y="242"/>
                  </a:cubicBezTo>
                  <a:cubicBezTo>
                    <a:pt x="1013" y="242"/>
                    <a:pt x="1012" y="242"/>
                    <a:pt x="1011" y="242"/>
                  </a:cubicBezTo>
                  <a:cubicBezTo>
                    <a:pt x="1010" y="242"/>
                    <a:pt x="1008" y="243"/>
                    <a:pt x="1007" y="242"/>
                  </a:cubicBezTo>
                  <a:cubicBezTo>
                    <a:pt x="1006" y="242"/>
                    <a:pt x="1006" y="241"/>
                    <a:pt x="1006" y="241"/>
                  </a:cubicBezTo>
                  <a:cubicBezTo>
                    <a:pt x="1005" y="241"/>
                    <a:pt x="1004" y="241"/>
                    <a:pt x="1004" y="241"/>
                  </a:cubicBezTo>
                  <a:cubicBezTo>
                    <a:pt x="1002" y="241"/>
                    <a:pt x="1001" y="242"/>
                    <a:pt x="999" y="241"/>
                  </a:cubicBezTo>
                  <a:cubicBezTo>
                    <a:pt x="998" y="241"/>
                    <a:pt x="996" y="241"/>
                    <a:pt x="995" y="241"/>
                  </a:cubicBezTo>
                  <a:cubicBezTo>
                    <a:pt x="994" y="241"/>
                    <a:pt x="993" y="242"/>
                    <a:pt x="992" y="241"/>
                  </a:cubicBezTo>
                  <a:cubicBezTo>
                    <a:pt x="991" y="241"/>
                    <a:pt x="992" y="240"/>
                    <a:pt x="992" y="240"/>
                  </a:cubicBezTo>
                  <a:cubicBezTo>
                    <a:pt x="992" y="239"/>
                    <a:pt x="991" y="238"/>
                    <a:pt x="990" y="238"/>
                  </a:cubicBezTo>
                  <a:cubicBezTo>
                    <a:pt x="990" y="238"/>
                    <a:pt x="990" y="238"/>
                    <a:pt x="989" y="238"/>
                  </a:cubicBezTo>
                  <a:cubicBezTo>
                    <a:pt x="989" y="238"/>
                    <a:pt x="989" y="238"/>
                    <a:pt x="989" y="238"/>
                  </a:cubicBezTo>
                  <a:cubicBezTo>
                    <a:pt x="986" y="237"/>
                    <a:pt x="989" y="240"/>
                    <a:pt x="989" y="241"/>
                  </a:cubicBezTo>
                  <a:cubicBezTo>
                    <a:pt x="990" y="243"/>
                    <a:pt x="987" y="243"/>
                    <a:pt x="986" y="243"/>
                  </a:cubicBezTo>
                  <a:cubicBezTo>
                    <a:pt x="985" y="243"/>
                    <a:pt x="984" y="244"/>
                    <a:pt x="982" y="243"/>
                  </a:cubicBezTo>
                  <a:cubicBezTo>
                    <a:pt x="982" y="242"/>
                    <a:pt x="982" y="242"/>
                    <a:pt x="981" y="241"/>
                  </a:cubicBezTo>
                  <a:cubicBezTo>
                    <a:pt x="980" y="241"/>
                    <a:pt x="980" y="241"/>
                    <a:pt x="979" y="240"/>
                  </a:cubicBezTo>
                  <a:cubicBezTo>
                    <a:pt x="978" y="239"/>
                    <a:pt x="977" y="240"/>
                    <a:pt x="975" y="240"/>
                  </a:cubicBezTo>
                  <a:cubicBezTo>
                    <a:pt x="974" y="240"/>
                    <a:pt x="974" y="240"/>
                    <a:pt x="973" y="240"/>
                  </a:cubicBezTo>
                  <a:cubicBezTo>
                    <a:pt x="972" y="241"/>
                    <a:pt x="972" y="241"/>
                    <a:pt x="972" y="242"/>
                  </a:cubicBezTo>
                  <a:cubicBezTo>
                    <a:pt x="971" y="242"/>
                    <a:pt x="970" y="241"/>
                    <a:pt x="969" y="242"/>
                  </a:cubicBezTo>
                  <a:cubicBezTo>
                    <a:pt x="969" y="242"/>
                    <a:pt x="968" y="243"/>
                    <a:pt x="968" y="243"/>
                  </a:cubicBezTo>
                  <a:cubicBezTo>
                    <a:pt x="967" y="243"/>
                    <a:pt x="966" y="243"/>
                    <a:pt x="965" y="244"/>
                  </a:cubicBezTo>
                  <a:cubicBezTo>
                    <a:pt x="964" y="245"/>
                    <a:pt x="963" y="245"/>
                    <a:pt x="962" y="246"/>
                  </a:cubicBezTo>
                  <a:cubicBezTo>
                    <a:pt x="961" y="246"/>
                    <a:pt x="960" y="247"/>
                    <a:pt x="959" y="247"/>
                  </a:cubicBezTo>
                  <a:cubicBezTo>
                    <a:pt x="957" y="248"/>
                    <a:pt x="956" y="248"/>
                    <a:pt x="954" y="248"/>
                  </a:cubicBezTo>
                  <a:cubicBezTo>
                    <a:pt x="952" y="250"/>
                    <a:pt x="954" y="251"/>
                    <a:pt x="954" y="252"/>
                  </a:cubicBezTo>
                  <a:cubicBezTo>
                    <a:pt x="953" y="253"/>
                    <a:pt x="953" y="254"/>
                    <a:pt x="953" y="254"/>
                  </a:cubicBezTo>
                  <a:cubicBezTo>
                    <a:pt x="952" y="255"/>
                    <a:pt x="952" y="256"/>
                    <a:pt x="952" y="257"/>
                  </a:cubicBezTo>
                  <a:cubicBezTo>
                    <a:pt x="953" y="257"/>
                    <a:pt x="953" y="258"/>
                    <a:pt x="953" y="258"/>
                  </a:cubicBezTo>
                  <a:cubicBezTo>
                    <a:pt x="954" y="260"/>
                    <a:pt x="953" y="261"/>
                    <a:pt x="952" y="262"/>
                  </a:cubicBezTo>
                  <a:cubicBezTo>
                    <a:pt x="951" y="263"/>
                    <a:pt x="951" y="264"/>
                    <a:pt x="953" y="265"/>
                  </a:cubicBezTo>
                  <a:cubicBezTo>
                    <a:pt x="954" y="266"/>
                    <a:pt x="955" y="265"/>
                    <a:pt x="956" y="265"/>
                  </a:cubicBezTo>
                  <a:cubicBezTo>
                    <a:pt x="958" y="265"/>
                    <a:pt x="959" y="264"/>
                    <a:pt x="961" y="264"/>
                  </a:cubicBezTo>
                  <a:cubicBezTo>
                    <a:pt x="963" y="263"/>
                    <a:pt x="964" y="264"/>
                    <a:pt x="966" y="264"/>
                  </a:cubicBezTo>
                  <a:cubicBezTo>
                    <a:pt x="967" y="264"/>
                    <a:pt x="970" y="263"/>
                    <a:pt x="970" y="265"/>
                  </a:cubicBezTo>
                  <a:cubicBezTo>
                    <a:pt x="969" y="266"/>
                    <a:pt x="968" y="266"/>
                    <a:pt x="968" y="266"/>
                  </a:cubicBezTo>
                  <a:cubicBezTo>
                    <a:pt x="967" y="266"/>
                    <a:pt x="967" y="267"/>
                    <a:pt x="966" y="268"/>
                  </a:cubicBezTo>
                  <a:cubicBezTo>
                    <a:pt x="965" y="268"/>
                    <a:pt x="963" y="270"/>
                    <a:pt x="964" y="271"/>
                  </a:cubicBezTo>
                  <a:cubicBezTo>
                    <a:pt x="965" y="271"/>
                    <a:pt x="965" y="271"/>
                    <a:pt x="966" y="272"/>
                  </a:cubicBezTo>
                  <a:cubicBezTo>
                    <a:pt x="966" y="272"/>
                    <a:pt x="966" y="273"/>
                    <a:pt x="966" y="273"/>
                  </a:cubicBezTo>
                  <a:cubicBezTo>
                    <a:pt x="966" y="274"/>
                    <a:pt x="966" y="274"/>
                    <a:pt x="966" y="274"/>
                  </a:cubicBezTo>
                  <a:cubicBezTo>
                    <a:pt x="967" y="275"/>
                    <a:pt x="966" y="278"/>
                    <a:pt x="968" y="278"/>
                  </a:cubicBezTo>
                  <a:cubicBezTo>
                    <a:pt x="969" y="279"/>
                    <a:pt x="971" y="278"/>
                    <a:pt x="972" y="280"/>
                  </a:cubicBezTo>
                  <a:cubicBezTo>
                    <a:pt x="972" y="281"/>
                    <a:pt x="970" y="282"/>
                    <a:pt x="969" y="283"/>
                  </a:cubicBezTo>
                  <a:cubicBezTo>
                    <a:pt x="968" y="283"/>
                    <a:pt x="968" y="284"/>
                    <a:pt x="967" y="284"/>
                  </a:cubicBezTo>
                  <a:cubicBezTo>
                    <a:pt x="967" y="284"/>
                    <a:pt x="966" y="284"/>
                    <a:pt x="966" y="285"/>
                  </a:cubicBezTo>
                  <a:cubicBezTo>
                    <a:pt x="965" y="286"/>
                    <a:pt x="966" y="286"/>
                    <a:pt x="967" y="287"/>
                  </a:cubicBezTo>
                  <a:cubicBezTo>
                    <a:pt x="967" y="287"/>
                    <a:pt x="967" y="288"/>
                    <a:pt x="968" y="289"/>
                  </a:cubicBezTo>
                  <a:cubicBezTo>
                    <a:pt x="969" y="290"/>
                    <a:pt x="970" y="290"/>
                    <a:pt x="971" y="291"/>
                  </a:cubicBezTo>
                  <a:cubicBezTo>
                    <a:pt x="972" y="291"/>
                    <a:pt x="973" y="292"/>
                    <a:pt x="973" y="292"/>
                  </a:cubicBezTo>
                  <a:cubicBezTo>
                    <a:pt x="973" y="293"/>
                    <a:pt x="971" y="293"/>
                    <a:pt x="971" y="293"/>
                  </a:cubicBezTo>
                  <a:cubicBezTo>
                    <a:pt x="969" y="292"/>
                    <a:pt x="968" y="293"/>
                    <a:pt x="966" y="293"/>
                  </a:cubicBezTo>
                  <a:cubicBezTo>
                    <a:pt x="965" y="293"/>
                    <a:pt x="965" y="292"/>
                    <a:pt x="964" y="292"/>
                  </a:cubicBezTo>
                  <a:cubicBezTo>
                    <a:pt x="964" y="291"/>
                    <a:pt x="963" y="292"/>
                    <a:pt x="963" y="291"/>
                  </a:cubicBezTo>
                  <a:cubicBezTo>
                    <a:pt x="962" y="290"/>
                    <a:pt x="963" y="289"/>
                    <a:pt x="963" y="288"/>
                  </a:cubicBezTo>
                  <a:cubicBezTo>
                    <a:pt x="962" y="287"/>
                    <a:pt x="962" y="287"/>
                    <a:pt x="961" y="287"/>
                  </a:cubicBezTo>
                  <a:cubicBezTo>
                    <a:pt x="961" y="287"/>
                    <a:pt x="960" y="286"/>
                    <a:pt x="960" y="285"/>
                  </a:cubicBezTo>
                  <a:cubicBezTo>
                    <a:pt x="959" y="285"/>
                    <a:pt x="958" y="286"/>
                    <a:pt x="958" y="287"/>
                  </a:cubicBezTo>
                  <a:cubicBezTo>
                    <a:pt x="958" y="288"/>
                    <a:pt x="959" y="288"/>
                    <a:pt x="959" y="289"/>
                  </a:cubicBezTo>
                  <a:cubicBezTo>
                    <a:pt x="960" y="289"/>
                    <a:pt x="960" y="290"/>
                    <a:pt x="960" y="290"/>
                  </a:cubicBezTo>
                  <a:cubicBezTo>
                    <a:pt x="960" y="292"/>
                    <a:pt x="961" y="293"/>
                    <a:pt x="959" y="293"/>
                  </a:cubicBezTo>
                  <a:cubicBezTo>
                    <a:pt x="959" y="294"/>
                    <a:pt x="958" y="293"/>
                    <a:pt x="957" y="293"/>
                  </a:cubicBezTo>
                  <a:cubicBezTo>
                    <a:pt x="956" y="293"/>
                    <a:pt x="956" y="294"/>
                    <a:pt x="956" y="295"/>
                  </a:cubicBezTo>
                  <a:cubicBezTo>
                    <a:pt x="955" y="295"/>
                    <a:pt x="955" y="295"/>
                    <a:pt x="955" y="295"/>
                  </a:cubicBezTo>
                  <a:cubicBezTo>
                    <a:pt x="954" y="296"/>
                    <a:pt x="955" y="297"/>
                    <a:pt x="956" y="297"/>
                  </a:cubicBezTo>
                  <a:cubicBezTo>
                    <a:pt x="957" y="297"/>
                    <a:pt x="957" y="297"/>
                    <a:pt x="958" y="297"/>
                  </a:cubicBezTo>
                  <a:cubicBezTo>
                    <a:pt x="959" y="298"/>
                    <a:pt x="960" y="298"/>
                    <a:pt x="960" y="298"/>
                  </a:cubicBezTo>
                  <a:cubicBezTo>
                    <a:pt x="962" y="298"/>
                    <a:pt x="964" y="297"/>
                    <a:pt x="965" y="298"/>
                  </a:cubicBezTo>
                  <a:cubicBezTo>
                    <a:pt x="967" y="298"/>
                    <a:pt x="968" y="299"/>
                    <a:pt x="970" y="300"/>
                  </a:cubicBezTo>
                  <a:cubicBezTo>
                    <a:pt x="970" y="300"/>
                    <a:pt x="971" y="301"/>
                    <a:pt x="972" y="301"/>
                  </a:cubicBezTo>
                  <a:cubicBezTo>
                    <a:pt x="972" y="302"/>
                    <a:pt x="973" y="302"/>
                    <a:pt x="974" y="302"/>
                  </a:cubicBezTo>
                  <a:cubicBezTo>
                    <a:pt x="975" y="302"/>
                    <a:pt x="975" y="303"/>
                    <a:pt x="975" y="303"/>
                  </a:cubicBezTo>
                  <a:cubicBezTo>
                    <a:pt x="975" y="303"/>
                    <a:pt x="975" y="304"/>
                    <a:pt x="976" y="304"/>
                  </a:cubicBezTo>
                  <a:cubicBezTo>
                    <a:pt x="976" y="304"/>
                    <a:pt x="976" y="304"/>
                    <a:pt x="977" y="305"/>
                  </a:cubicBezTo>
                  <a:cubicBezTo>
                    <a:pt x="977" y="305"/>
                    <a:pt x="977" y="306"/>
                    <a:pt x="977" y="306"/>
                  </a:cubicBezTo>
                  <a:cubicBezTo>
                    <a:pt x="977" y="307"/>
                    <a:pt x="978" y="307"/>
                    <a:pt x="977" y="308"/>
                  </a:cubicBezTo>
                  <a:cubicBezTo>
                    <a:pt x="977" y="309"/>
                    <a:pt x="976" y="309"/>
                    <a:pt x="976" y="310"/>
                  </a:cubicBezTo>
                  <a:cubicBezTo>
                    <a:pt x="975" y="310"/>
                    <a:pt x="975" y="310"/>
                    <a:pt x="974" y="310"/>
                  </a:cubicBezTo>
                  <a:cubicBezTo>
                    <a:pt x="973" y="310"/>
                    <a:pt x="972" y="310"/>
                    <a:pt x="972" y="311"/>
                  </a:cubicBezTo>
                  <a:cubicBezTo>
                    <a:pt x="972" y="312"/>
                    <a:pt x="973" y="312"/>
                    <a:pt x="973" y="312"/>
                  </a:cubicBezTo>
                  <a:cubicBezTo>
                    <a:pt x="974" y="313"/>
                    <a:pt x="974" y="313"/>
                    <a:pt x="975" y="314"/>
                  </a:cubicBezTo>
                  <a:cubicBezTo>
                    <a:pt x="976" y="314"/>
                    <a:pt x="976" y="314"/>
                    <a:pt x="977" y="315"/>
                  </a:cubicBezTo>
                  <a:cubicBezTo>
                    <a:pt x="977" y="316"/>
                    <a:pt x="976" y="317"/>
                    <a:pt x="976" y="318"/>
                  </a:cubicBezTo>
                  <a:cubicBezTo>
                    <a:pt x="975" y="320"/>
                    <a:pt x="978" y="319"/>
                    <a:pt x="980" y="319"/>
                  </a:cubicBezTo>
                  <a:cubicBezTo>
                    <a:pt x="981" y="319"/>
                    <a:pt x="982" y="320"/>
                    <a:pt x="984" y="320"/>
                  </a:cubicBezTo>
                  <a:cubicBezTo>
                    <a:pt x="986" y="322"/>
                    <a:pt x="985" y="323"/>
                    <a:pt x="983" y="324"/>
                  </a:cubicBezTo>
                  <a:cubicBezTo>
                    <a:pt x="983" y="325"/>
                    <a:pt x="983" y="325"/>
                    <a:pt x="982" y="326"/>
                  </a:cubicBezTo>
                  <a:cubicBezTo>
                    <a:pt x="981" y="326"/>
                    <a:pt x="981" y="326"/>
                    <a:pt x="980" y="325"/>
                  </a:cubicBezTo>
                  <a:cubicBezTo>
                    <a:pt x="980" y="325"/>
                    <a:pt x="976" y="325"/>
                    <a:pt x="976" y="326"/>
                  </a:cubicBezTo>
                  <a:cubicBezTo>
                    <a:pt x="977" y="327"/>
                    <a:pt x="977" y="326"/>
                    <a:pt x="977" y="327"/>
                  </a:cubicBezTo>
                  <a:cubicBezTo>
                    <a:pt x="978" y="327"/>
                    <a:pt x="978" y="327"/>
                    <a:pt x="978" y="328"/>
                  </a:cubicBezTo>
                  <a:cubicBezTo>
                    <a:pt x="979" y="328"/>
                    <a:pt x="978" y="329"/>
                    <a:pt x="980" y="329"/>
                  </a:cubicBezTo>
                  <a:cubicBezTo>
                    <a:pt x="980" y="329"/>
                    <a:pt x="981" y="328"/>
                    <a:pt x="982" y="328"/>
                  </a:cubicBezTo>
                  <a:cubicBezTo>
                    <a:pt x="983" y="328"/>
                    <a:pt x="984" y="328"/>
                    <a:pt x="985" y="328"/>
                  </a:cubicBezTo>
                  <a:cubicBezTo>
                    <a:pt x="985" y="328"/>
                    <a:pt x="986" y="328"/>
                    <a:pt x="987" y="328"/>
                  </a:cubicBezTo>
                  <a:cubicBezTo>
                    <a:pt x="987" y="328"/>
                    <a:pt x="988" y="328"/>
                    <a:pt x="989" y="328"/>
                  </a:cubicBezTo>
                  <a:cubicBezTo>
                    <a:pt x="990" y="328"/>
                    <a:pt x="991" y="327"/>
                    <a:pt x="992" y="327"/>
                  </a:cubicBezTo>
                  <a:cubicBezTo>
                    <a:pt x="993" y="327"/>
                    <a:pt x="994" y="327"/>
                    <a:pt x="995" y="327"/>
                  </a:cubicBezTo>
                  <a:cubicBezTo>
                    <a:pt x="996" y="327"/>
                    <a:pt x="1000" y="326"/>
                    <a:pt x="998" y="329"/>
                  </a:cubicBezTo>
                  <a:cubicBezTo>
                    <a:pt x="998" y="329"/>
                    <a:pt x="997" y="329"/>
                    <a:pt x="996" y="330"/>
                  </a:cubicBezTo>
                  <a:cubicBezTo>
                    <a:pt x="995" y="330"/>
                    <a:pt x="995" y="331"/>
                    <a:pt x="994" y="331"/>
                  </a:cubicBezTo>
                  <a:cubicBezTo>
                    <a:pt x="993" y="332"/>
                    <a:pt x="991" y="332"/>
                    <a:pt x="990" y="332"/>
                  </a:cubicBezTo>
                  <a:cubicBezTo>
                    <a:pt x="988" y="332"/>
                    <a:pt x="987" y="333"/>
                    <a:pt x="985" y="333"/>
                  </a:cubicBezTo>
                  <a:cubicBezTo>
                    <a:pt x="984" y="334"/>
                    <a:pt x="982" y="333"/>
                    <a:pt x="981" y="335"/>
                  </a:cubicBezTo>
                  <a:cubicBezTo>
                    <a:pt x="979" y="336"/>
                    <a:pt x="984" y="335"/>
                    <a:pt x="984" y="335"/>
                  </a:cubicBezTo>
                  <a:cubicBezTo>
                    <a:pt x="985" y="335"/>
                    <a:pt x="986" y="335"/>
                    <a:pt x="987" y="335"/>
                  </a:cubicBezTo>
                  <a:cubicBezTo>
                    <a:pt x="987" y="335"/>
                    <a:pt x="988" y="335"/>
                    <a:pt x="989" y="334"/>
                  </a:cubicBezTo>
                  <a:cubicBezTo>
                    <a:pt x="989" y="334"/>
                    <a:pt x="990" y="334"/>
                    <a:pt x="990" y="334"/>
                  </a:cubicBezTo>
                  <a:cubicBezTo>
                    <a:pt x="991" y="333"/>
                    <a:pt x="992" y="333"/>
                    <a:pt x="993" y="334"/>
                  </a:cubicBezTo>
                  <a:cubicBezTo>
                    <a:pt x="993" y="334"/>
                    <a:pt x="993" y="334"/>
                    <a:pt x="993" y="335"/>
                  </a:cubicBezTo>
                  <a:cubicBezTo>
                    <a:pt x="993" y="335"/>
                    <a:pt x="992" y="335"/>
                    <a:pt x="993" y="336"/>
                  </a:cubicBezTo>
                  <a:cubicBezTo>
                    <a:pt x="993" y="336"/>
                    <a:pt x="993" y="336"/>
                    <a:pt x="993" y="336"/>
                  </a:cubicBezTo>
                  <a:cubicBezTo>
                    <a:pt x="994" y="337"/>
                    <a:pt x="994" y="336"/>
                    <a:pt x="994" y="337"/>
                  </a:cubicBezTo>
                  <a:cubicBezTo>
                    <a:pt x="994" y="338"/>
                    <a:pt x="993" y="337"/>
                    <a:pt x="993" y="338"/>
                  </a:cubicBezTo>
                  <a:cubicBezTo>
                    <a:pt x="995" y="339"/>
                    <a:pt x="996" y="337"/>
                    <a:pt x="997" y="336"/>
                  </a:cubicBezTo>
                  <a:cubicBezTo>
                    <a:pt x="998" y="335"/>
                    <a:pt x="1000" y="334"/>
                    <a:pt x="1001" y="333"/>
                  </a:cubicBezTo>
                  <a:cubicBezTo>
                    <a:pt x="1002" y="332"/>
                    <a:pt x="1003" y="332"/>
                    <a:pt x="1005" y="332"/>
                  </a:cubicBezTo>
                  <a:cubicBezTo>
                    <a:pt x="1006" y="333"/>
                    <a:pt x="1006" y="333"/>
                    <a:pt x="1007" y="334"/>
                  </a:cubicBezTo>
                  <a:cubicBezTo>
                    <a:pt x="1007" y="334"/>
                    <a:pt x="1007" y="335"/>
                    <a:pt x="1008" y="335"/>
                  </a:cubicBezTo>
                  <a:cubicBezTo>
                    <a:pt x="1009" y="336"/>
                    <a:pt x="1010" y="335"/>
                    <a:pt x="1011" y="336"/>
                  </a:cubicBezTo>
                  <a:cubicBezTo>
                    <a:pt x="1012" y="337"/>
                    <a:pt x="1012" y="338"/>
                    <a:pt x="1013" y="336"/>
                  </a:cubicBezTo>
                  <a:cubicBezTo>
                    <a:pt x="1014" y="335"/>
                    <a:pt x="1014" y="335"/>
                    <a:pt x="1015" y="337"/>
                  </a:cubicBezTo>
                  <a:cubicBezTo>
                    <a:pt x="1015" y="337"/>
                    <a:pt x="1015" y="338"/>
                    <a:pt x="1015" y="339"/>
                  </a:cubicBezTo>
                  <a:cubicBezTo>
                    <a:pt x="1016" y="340"/>
                    <a:pt x="1017" y="340"/>
                    <a:pt x="1017" y="341"/>
                  </a:cubicBezTo>
                  <a:cubicBezTo>
                    <a:pt x="1018" y="342"/>
                    <a:pt x="1018" y="343"/>
                    <a:pt x="1019" y="344"/>
                  </a:cubicBezTo>
                  <a:cubicBezTo>
                    <a:pt x="1019" y="344"/>
                    <a:pt x="1020" y="344"/>
                    <a:pt x="1020" y="345"/>
                  </a:cubicBezTo>
                  <a:cubicBezTo>
                    <a:pt x="1020" y="345"/>
                    <a:pt x="1020" y="346"/>
                    <a:pt x="1021" y="346"/>
                  </a:cubicBezTo>
                  <a:cubicBezTo>
                    <a:pt x="1022" y="347"/>
                    <a:pt x="1023" y="346"/>
                    <a:pt x="1023" y="346"/>
                  </a:cubicBezTo>
                  <a:cubicBezTo>
                    <a:pt x="1025" y="346"/>
                    <a:pt x="1026" y="347"/>
                    <a:pt x="1027" y="347"/>
                  </a:cubicBezTo>
                  <a:cubicBezTo>
                    <a:pt x="1028" y="348"/>
                    <a:pt x="1029" y="348"/>
                    <a:pt x="1029" y="348"/>
                  </a:cubicBezTo>
                  <a:cubicBezTo>
                    <a:pt x="1030" y="348"/>
                    <a:pt x="1030" y="348"/>
                    <a:pt x="1031" y="349"/>
                  </a:cubicBezTo>
                  <a:cubicBezTo>
                    <a:pt x="1031" y="349"/>
                    <a:pt x="1032" y="349"/>
                    <a:pt x="1033" y="349"/>
                  </a:cubicBezTo>
                  <a:cubicBezTo>
                    <a:pt x="1034" y="349"/>
                    <a:pt x="1034" y="349"/>
                    <a:pt x="1034" y="348"/>
                  </a:cubicBezTo>
                  <a:cubicBezTo>
                    <a:pt x="1036" y="347"/>
                    <a:pt x="1037" y="348"/>
                    <a:pt x="1039" y="347"/>
                  </a:cubicBezTo>
                  <a:cubicBezTo>
                    <a:pt x="1040" y="346"/>
                    <a:pt x="1041" y="345"/>
                    <a:pt x="1043" y="346"/>
                  </a:cubicBezTo>
                  <a:cubicBezTo>
                    <a:pt x="1043" y="346"/>
                    <a:pt x="1043" y="347"/>
                    <a:pt x="1044" y="347"/>
                  </a:cubicBezTo>
                  <a:cubicBezTo>
                    <a:pt x="1044" y="348"/>
                    <a:pt x="1046" y="347"/>
                    <a:pt x="1046" y="347"/>
                  </a:cubicBezTo>
                  <a:cubicBezTo>
                    <a:pt x="1047" y="347"/>
                    <a:pt x="1047" y="347"/>
                    <a:pt x="1047" y="346"/>
                  </a:cubicBezTo>
                  <a:cubicBezTo>
                    <a:pt x="1048" y="345"/>
                    <a:pt x="1048" y="344"/>
                    <a:pt x="1048" y="344"/>
                  </a:cubicBezTo>
                  <a:cubicBezTo>
                    <a:pt x="1049" y="342"/>
                    <a:pt x="1049" y="340"/>
                    <a:pt x="1049" y="339"/>
                  </a:cubicBezTo>
                  <a:cubicBezTo>
                    <a:pt x="1049" y="337"/>
                    <a:pt x="1049" y="336"/>
                    <a:pt x="1050" y="335"/>
                  </a:cubicBezTo>
                  <a:cubicBezTo>
                    <a:pt x="1050" y="333"/>
                    <a:pt x="1050" y="332"/>
                    <a:pt x="1051" y="331"/>
                  </a:cubicBezTo>
                  <a:cubicBezTo>
                    <a:pt x="1053" y="330"/>
                    <a:pt x="1054" y="332"/>
                    <a:pt x="1055" y="332"/>
                  </a:cubicBezTo>
                  <a:cubicBezTo>
                    <a:pt x="1057" y="332"/>
                    <a:pt x="1059" y="331"/>
                    <a:pt x="1061" y="332"/>
                  </a:cubicBezTo>
                  <a:cubicBezTo>
                    <a:pt x="1063" y="332"/>
                    <a:pt x="1064" y="333"/>
                    <a:pt x="1065" y="333"/>
                  </a:cubicBezTo>
                  <a:cubicBezTo>
                    <a:pt x="1067" y="334"/>
                    <a:pt x="1068" y="334"/>
                    <a:pt x="1069" y="335"/>
                  </a:cubicBezTo>
                  <a:cubicBezTo>
                    <a:pt x="1071" y="337"/>
                    <a:pt x="1072" y="337"/>
                    <a:pt x="1074" y="337"/>
                  </a:cubicBezTo>
                  <a:cubicBezTo>
                    <a:pt x="1075" y="338"/>
                    <a:pt x="1075" y="338"/>
                    <a:pt x="1076" y="339"/>
                  </a:cubicBezTo>
                  <a:cubicBezTo>
                    <a:pt x="1076" y="339"/>
                    <a:pt x="1077" y="339"/>
                    <a:pt x="1078" y="340"/>
                  </a:cubicBezTo>
                  <a:cubicBezTo>
                    <a:pt x="1079" y="340"/>
                    <a:pt x="1081" y="341"/>
                    <a:pt x="1082" y="342"/>
                  </a:cubicBezTo>
                  <a:cubicBezTo>
                    <a:pt x="1083" y="343"/>
                    <a:pt x="1084" y="344"/>
                    <a:pt x="1086" y="345"/>
                  </a:cubicBezTo>
                  <a:cubicBezTo>
                    <a:pt x="1087" y="346"/>
                    <a:pt x="1088" y="347"/>
                    <a:pt x="1089" y="348"/>
                  </a:cubicBezTo>
                  <a:cubicBezTo>
                    <a:pt x="1091" y="350"/>
                    <a:pt x="1094" y="350"/>
                    <a:pt x="1098" y="350"/>
                  </a:cubicBezTo>
                  <a:cubicBezTo>
                    <a:pt x="1099" y="350"/>
                    <a:pt x="1101" y="350"/>
                    <a:pt x="1102" y="350"/>
                  </a:cubicBezTo>
                  <a:cubicBezTo>
                    <a:pt x="1104" y="349"/>
                    <a:pt x="1106" y="349"/>
                    <a:pt x="1108" y="349"/>
                  </a:cubicBezTo>
                  <a:cubicBezTo>
                    <a:pt x="1112" y="350"/>
                    <a:pt x="1116" y="350"/>
                    <a:pt x="1120" y="349"/>
                  </a:cubicBezTo>
                  <a:cubicBezTo>
                    <a:pt x="1122" y="348"/>
                    <a:pt x="1124" y="348"/>
                    <a:pt x="1125" y="346"/>
                  </a:cubicBezTo>
                  <a:cubicBezTo>
                    <a:pt x="1126" y="344"/>
                    <a:pt x="1126" y="343"/>
                    <a:pt x="1128" y="342"/>
                  </a:cubicBezTo>
                  <a:cubicBezTo>
                    <a:pt x="1129" y="341"/>
                    <a:pt x="1130" y="339"/>
                    <a:pt x="1132" y="338"/>
                  </a:cubicBezTo>
                  <a:cubicBezTo>
                    <a:pt x="1133" y="337"/>
                    <a:pt x="1135" y="336"/>
                    <a:pt x="1137" y="335"/>
                  </a:cubicBezTo>
                  <a:cubicBezTo>
                    <a:pt x="1138" y="335"/>
                    <a:pt x="1140" y="333"/>
                    <a:pt x="1141" y="333"/>
                  </a:cubicBezTo>
                  <a:cubicBezTo>
                    <a:pt x="1143" y="333"/>
                    <a:pt x="1144" y="335"/>
                    <a:pt x="1145" y="335"/>
                  </a:cubicBezTo>
                  <a:cubicBezTo>
                    <a:pt x="1146" y="335"/>
                    <a:pt x="1147" y="335"/>
                    <a:pt x="1147" y="336"/>
                  </a:cubicBezTo>
                  <a:cubicBezTo>
                    <a:pt x="1148" y="336"/>
                    <a:pt x="1148" y="337"/>
                    <a:pt x="1149" y="337"/>
                  </a:cubicBezTo>
                  <a:cubicBezTo>
                    <a:pt x="1150" y="337"/>
                    <a:pt x="1151" y="337"/>
                    <a:pt x="1151" y="338"/>
                  </a:cubicBezTo>
                  <a:cubicBezTo>
                    <a:pt x="1152" y="338"/>
                    <a:pt x="1152" y="339"/>
                    <a:pt x="1153" y="339"/>
                  </a:cubicBezTo>
                  <a:cubicBezTo>
                    <a:pt x="1155" y="340"/>
                    <a:pt x="1157" y="339"/>
                    <a:pt x="1158" y="338"/>
                  </a:cubicBezTo>
                  <a:cubicBezTo>
                    <a:pt x="1158" y="337"/>
                    <a:pt x="1159" y="336"/>
                    <a:pt x="1160" y="336"/>
                  </a:cubicBezTo>
                  <a:cubicBezTo>
                    <a:pt x="1160" y="335"/>
                    <a:pt x="1161" y="335"/>
                    <a:pt x="1162" y="335"/>
                  </a:cubicBezTo>
                  <a:cubicBezTo>
                    <a:pt x="1163" y="334"/>
                    <a:pt x="1163" y="333"/>
                    <a:pt x="1164" y="332"/>
                  </a:cubicBezTo>
                  <a:cubicBezTo>
                    <a:pt x="1165" y="331"/>
                    <a:pt x="1167" y="330"/>
                    <a:pt x="1168" y="330"/>
                  </a:cubicBezTo>
                  <a:cubicBezTo>
                    <a:pt x="1169" y="330"/>
                    <a:pt x="1169" y="331"/>
                    <a:pt x="1169" y="331"/>
                  </a:cubicBezTo>
                  <a:cubicBezTo>
                    <a:pt x="1170" y="332"/>
                    <a:pt x="1171" y="332"/>
                    <a:pt x="1171" y="332"/>
                  </a:cubicBezTo>
                  <a:cubicBezTo>
                    <a:pt x="1172" y="333"/>
                    <a:pt x="1172" y="335"/>
                    <a:pt x="1171" y="336"/>
                  </a:cubicBezTo>
                  <a:cubicBezTo>
                    <a:pt x="1171" y="336"/>
                    <a:pt x="1170" y="336"/>
                    <a:pt x="1170" y="337"/>
                  </a:cubicBezTo>
                  <a:cubicBezTo>
                    <a:pt x="1169" y="337"/>
                    <a:pt x="1170" y="338"/>
                    <a:pt x="1169" y="339"/>
                  </a:cubicBezTo>
                  <a:cubicBezTo>
                    <a:pt x="1168" y="340"/>
                    <a:pt x="1167" y="340"/>
                    <a:pt x="1167" y="341"/>
                  </a:cubicBezTo>
                  <a:cubicBezTo>
                    <a:pt x="1166" y="342"/>
                    <a:pt x="1166" y="343"/>
                    <a:pt x="1166" y="343"/>
                  </a:cubicBezTo>
                  <a:cubicBezTo>
                    <a:pt x="1165" y="344"/>
                    <a:pt x="1165" y="344"/>
                    <a:pt x="1164" y="345"/>
                  </a:cubicBezTo>
                  <a:cubicBezTo>
                    <a:pt x="1163" y="346"/>
                    <a:pt x="1163" y="348"/>
                    <a:pt x="1164" y="349"/>
                  </a:cubicBezTo>
                  <a:cubicBezTo>
                    <a:pt x="1166" y="350"/>
                    <a:pt x="1167" y="350"/>
                    <a:pt x="1167" y="352"/>
                  </a:cubicBezTo>
                  <a:cubicBezTo>
                    <a:pt x="1167" y="354"/>
                    <a:pt x="1166" y="354"/>
                    <a:pt x="1165" y="355"/>
                  </a:cubicBezTo>
                  <a:cubicBezTo>
                    <a:pt x="1163" y="356"/>
                    <a:pt x="1163" y="358"/>
                    <a:pt x="1163" y="359"/>
                  </a:cubicBezTo>
                  <a:cubicBezTo>
                    <a:pt x="1163" y="360"/>
                    <a:pt x="1163" y="361"/>
                    <a:pt x="1163" y="362"/>
                  </a:cubicBezTo>
                  <a:cubicBezTo>
                    <a:pt x="1163" y="362"/>
                    <a:pt x="1162" y="363"/>
                    <a:pt x="1162" y="364"/>
                  </a:cubicBezTo>
                  <a:cubicBezTo>
                    <a:pt x="1163" y="365"/>
                    <a:pt x="1164" y="365"/>
                    <a:pt x="1165" y="366"/>
                  </a:cubicBezTo>
                  <a:cubicBezTo>
                    <a:pt x="1166" y="368"/>
                    <a:pt x="1166" y="372"/>
                    <a:pt x="1165" y="374"/>
                  </a:cubicBezTo>
                  <a:cubicBezTo>
                    <a:pt x="1165" y="376"/>
                    <a:pt x="1166" y="377"/>
                    <a:pt x="1166" y="379"/>
                  </a:cubicBezTo>
                  <a:cubicBezTo>
                    <a:pt x="1166" y="381"/>
                    <a:pt x="1165" y="382"/>
                    <a:pt x="1166" y="383"/>
                  </a:cubicBezTo>
                  <a:cubicBezTo>
                    <a:pt x="1167" y="385"/>
                    <a:pt x="1167" y="386"/>
                    <a:pt x="1167" y="388"/>
                  </a:cubicBezTo>
                  <a:cubicBezTo>
                    <a:pt x="1166" y="389"/>
                    <a:pt x="1165" y="390"/>
                    <a:pt x="1164" y="391"/>
                  </a:cubicBezTo>
                  <a:cubicBezTo>
                    <a:pt x="1163" y="392"/>
                    <a:pt x="1162" y="393"/>
                    <a:pt x="1161" y="394"/>
                  </a:cubicBezTo>
                  <a:cubicBezTo>
                    <a:pt x="1161" y="395"/>
                    <a:pt x="1160" y="397"/>
                    <a:pt x="1160" y="398"/>
                  </a:cubicBezTo>
                  <a:cubicBezTo>
                    <a:pt x="1160" y="399"/>
                    <a:pt x="1160" y="402"/>
                    <a:pt x="1159" y="403"/>
                  </a:cubicBezTo>
                  <a:cubicBezTo>
                    <a:pt x="1158" y="403"/>
                    <a:pt x="1158" y="404"/>
                    <a:pt x="1157" y="405"/>
                  </a:cubicBezTo>
                  <a:cubicBezTo>
                    <a:pt x="1157" y="405"/>
                    <a:pt x="1157" y="406"/>
                    <a:pt x="1156" y="407"/>
                  </a:cubicBezTo>
                  <a:cubicBezTo>
                    <a:pt x="1156" y="407"/>
                    <a:pt x="1155" y="408"/>
                    <a:pt x="1155" y="409"/>
                  </a:cubicBezTo>
                  <a:cubicBezTo>
                    <a:pt x="1155" y="409"/>
                    <a:pt x="1155" y="410"/>
                    <a:pt x="1154" y="411"/>
                  </a:cubicBezTo>
                  <a:cubicBezTo>
                    <a:pt x="1154" y="412"/>
                    <a:pt x="1154" y="412"/>
                    <a:pt x="1153" y="413"/>
                  </a:cubicBezTo>
                  <a:cubicBezTo>
                    <a:pt x="1153" y="414"/>
                    <a:pt x="1153" y="415"/>
                    <a:pt x="1153" y="415"/>
                  </a:cubicBezTo>
                  <a:cubicBezTo>
                    <a:pt x="1152" y="416"/>
                    <a:pt x="1152" y="417"/>
                    <a:pt x="1151" y="417"/>
                  </a:cubicBezTo>
                  <a:cubicBezTo>
                    <a:pt x="1151" y="418"/>
                    <a:pt x="1151" y="418"/>
                    <a:pt x="1151" y="419"/>
                  </a:cubicBezTo>
                  <a:cubicBezTo>
                    <a:pt x="1150" y="421"/>
                    <a:pt x="1149" y="421"/>
                    <a:pt x="1149" y="423"/>
                  </a:cubicBezTo>
                  <a:cubicBezTo>
                    <a:pt x="1148" y="424"/>
                    <a:pt x="1148" y="425"/>
                    <a:pt x="1148" y="427"/>
                  </a:cubicBezTo>
                  <a:cubicBezTo>
                    <a:pt x="1148" y="428"/>
                    <a:pt x="1148" y="430"/>
                    <a:pt x="1147" y="431"/>
                  </a:cubicBezTo>
                  <a:cubicBezTo>
                    <a:pt x="1147" y="432"/>
                    <a:pt x="1146" y="432"/>
                    <a:pt x="1146" y="433"/>
                  </a:cubicBezTo>
                  <a:cubicBezTo>
                    <a:pt x="1145" y="434"/>
                    <a:pt x="1146" y="435"/>
                    <a:pt x="1145" y="436"/>
                  </a:cubicBezTo>
                  <a:cubicBezTo>
                    <a:pt x="1145" y="437"/>
                    <a:pt x="1144" y="438"/>
                    <a:pt x="1144" y="438"/>
                  </a:cubicBezTo>
                  <a:cubicBezTo>
                    <a:pt x="1143" y="440"/>
                    <a:pt x="1143" y="441"/>
                    <a:pt x="1143" y="443"/>
                  </a:cubicBezTo>
                  <a:cubicBezTo>
                    <a:pt x="1142" y="444"/>
                    <a:pt x="1141" y="445"/>
                    <a:pt x="1141" y="447"/>
                  </a:cubicBezTo>
                  <a:cubicBezTo>
                    <a:pt x="1141" y="448"/>
                    <a:pt x="1140" y="449"/>
                    <a:pt x="1140" y="451"/>
                  </a:cubicBezTo>
                  <a:cubicBezTo>
                    <a:pt x="1138" y="453"/>
                    <a:pt x="1137" y="456"/>
                    <a:pt x="1136" y="459"/>
                  </a:cubicBezTo>
                  <a:cubicBezTo>
                    <a:pt x="1135" y="460"/>
                    <a:pt x="1135" y="460"/>
                    <a:pt x="1134" y="461"/>
                  </a:cubicBezTo>
                  <a:cubicBezTo>
                    <a:pt x="1133" y="462"/>
                    <a:pt x="1132" y="464"/>
                    <a:pt x="1131" y="464"/>
                  </a:cubicBezTo>
                  <a:cubicBezTo>
                    <a:pt x="1129" y="466"/>
                    <a:pt x="1127" y="467"/>
                    <a:pt x="1125" y="468"/>
                  </a:cubicBezTo>
                  <a:cubicBezTo>
                    <a:pt x="1124" y="469"/>
                    <a:pt x="1123" y="470"/>
                    <a:pt x="1122" y="470"/>
                  </a:cubicBezTo>
                  <a:cubicBezTo>
                    <a:pt x="1121" y="470"/>
                    <a:pt x="1120" y="470"/>
                    <a:pt x="1120" y="470"/>
                  </a:cubicBezTo>
                  <a:cubicBezTo>
                    <a:pt x="1119" y="471"/>
                    <a:pt x="1119" y="471"/>
                    <a:pt x="1118" y="471"/>
                  </a:cubicBezTo>
                  <a:cubicBezTo>
                    <a:pt x="1116" y="472"/>
                    <a:pt x="1115" y="473"/>
                    <a:pt x="1112" y="472"/>
                  </a:cubicBezTo>
                  <a:cubicBezTo>
                    <a:pt x="1110" y="471"/>
                    <a:pt x="1108" y="469"/>
                    <a:pt x="1105" y="469"/>
                  </a:cubicBezTo>
                  <a:cubicBezTo>
                    <a:pt x="1104" y="469"/>
                    <a:pt x="1099" y="470"/>
                    <a:pt x="1099" y="473"/>
                  </a:cubicBezTo>
                  <a:cubicBezTo>
                    <a:pt x="1101" y="472"/>
                    <a:pt x="1103" y="471"/>
                    <a:pt x="1104" y="470"/>
                  </a:cubicBezTo>
                  <a:cubicBezTo>
                    <a:pt x="1107" y="470"/>
                    <a:pt x="1108" y="471"/>
                    <a:pt x="1110" y="472"/>
                  </a:cubicBezTo>
                  <a:cubicBezTo>
                    <a:pt x="1110" y="474"/>
                    <a:pt x="1107" y="473"/>
                    <a:pt x="1106" y="473"/>
                  </a:cubicBezTo>
                  <a:cubicBezTo>
                    <a:pt x="1104" y="473"/>
                    <a:pt x="1104" y="473"/>
                    <a:pt x="1102" y="474"/>
                  </a:cubicBezTo>
                  <a:cubicBezTo>
                    <a:pt x="1100" y="474"/>
                    <a:pt x="1095" y="474"/>
                    <a:pt x="1093" y="473"/>
                  </a:cubicBezTo>
                  <a:cubicBezTo>
                    <a:pt x="1091" y="472"/>
                    <a:pt x="1090" y="471"/>
                    <a:pt x="1089" y="469"/>
                  </a:cubicBezTo>
                  <a:cubicBezTo>
                    <a:pt x="1087" y="468"/>
                    <a:pt x="1085" y="467"/>
                    <a:pt x="1083" y="466"/>
                  </a:cubicBezTo>
                  <a:cubicBezTo>
                    <a:pt x="1081" y="464"/>
                    <a:pt x="1080" y="461"/>
                    <a:pt x="1077" y="462"/>
                  </a:cubicBezTo>
                  <a:cubicBezTo>
                    <a:pt x="1074" y="463"/>
                    <a:pt x="1072" y="465"/>
                    <a:pt x="1069" y="463"/>
                  </a:cubicBezTo>
                  <a:cubicBezTo>
                    <a:pt x="1068" y="462"/>
                    <a:pt x="1067" y="462"/>
                    <a:pt x="1065" y="462"/>
                  </a:cubicBezTo>
                  <a:cubicBezTo>
                    <a:pt x="1063" y="462"/>
                    <a:pt x="1062" y="461"/>
                    <a:pt x="1060" y="461"/>
                  </a:cubicBezTo>
                  <a:cubicBezTo>
                    <a:pt x="1058" y="461"/>
                    <a:pt x="1056" y="461"/>
                    <a:pt x="1054" y="461"/>
                  </a:cubicBezTo>
                  <a:cubicBezTo>
                    <a:pt x="1051" y="462"/>
                    <a:pt x="1049" y="463"/>
                    <a:pt x="1047" y="464"/>
                  </a:cubicBezTo>
                  <a:cubicBezTo>
                    <a:pt x="1044" y="465"/>
                    <a:pt x="1043" y="467"/>
                    <a:pt x="1040" y="468"/>
                  </a:cubicBezTo>
                  <a:cubicBezTo>
                    <a:pt x="1038" y="469"/>
                    <a:pt x="1035" y="470"/>
                    <a:pt x="1032" y="472"/>
                  </a:cubicBezTo>
                  <a:cubicBezTo>
                    <a:pt x="1030" y="473"/>
                    <a:pt x="1028" y="474"/>
                    <a:pt x="1025" y="475"/>
                  </a:cubicBezTo>
                  <a:cubicBezTo>
                    <a:pt x="1022" y="476"/>
                    <a:pt x="1021" y="478"/>
                    <a:pt x="1017" y="478"/>
                  </a:cubicBezTo>
                  <a:cubicBezTo>
                    <a:pt x="1014" y="479"/>
                    <a:pt x="1012" y="477"/>
                    <a:pt x="1010" y="475"/>
                  </a:cubicBezTo>
                  <a:cubicBezTo>
                    <a:pt x="1007" y="474"/>
                    <a:pt x="1004" y="473"/>
                    <a:pt x="1001" y="473"/>
                  </a:cubicBezTo>
                  <a:cubicBezTo>
                    <a:pt x="998" y="474"/>
                    <a:pt x="995" y="474"/>
                    <a:pt x="992" y="473"/>
                  </a:cubicBezTo>
                  <a:cubicBezTo>
                    <a:pt x="991" y="473"/>
                    <a:pt x="990" y="472"/>
                    <a:pt x="989" y="471"/>
                  </a:cubicBezTo>
                  <a:cubicBezTo>
                    <a:pt x="988" y="471"/>
                    <a:pt x="986" y="471"/>
                    <a:pt x="985" y="470"/>
                  </a:cubicBezTo>
                  <a:cubicBezTo>
                    <a:pt x="980" y="468"/>
                    <a:pt x="975" y="466"/>
                    <a:pt x="970" y="464"/>
                  </a:cubicBezTo>
                  <a:cubicBezTo>
                    <a:pt x="967" y="464"/>
                    <a:pt x="964" y="464"/>
                    <a:pt x="961" y="463"/>
                  </a:cubicBezTo>
                  <a:cubicBezTo>
                    <a:pt x="958" y="462"/>
                    <a:pt x="955" y="460"/>
                    <a:pt x="952" y="460"/>
                  </a:cubicBezTo>
                  <a:cubicBezTo>
                    <a:pt x="949" y="460"/>
                    <a:pt x="946" y="460"/>
                    <a:pt x="944" y="461"/>
                  </a:cubicBezTo>
                  <a:cubicBezTo>
                    <a:pt x="941" y="462"/>
                    <a:pt x="938" y="463"/>
                    <a:pt x="935" y="463"/>
                  </a:cubicBezTo>
                  <a:cubicBezTo>
                    <a:pt x="933" y="463"/>
                    <a:pt x="932" y="461"/>
                    <a:pt x="931" y="460"/>
                  </a:cubicBezTo>
                  <a:cubicBezTo>
                    <a:pt x="931" y="459"/>
                    <a:pt x="930" y="458"/>
                    <a:pt x="930" y="457"/>
                  </a:cubicBezTo>
                  <a:cubicBezTo>
                    <a:pt x="929" y="456"/>
                    <a:pt x="930" y="455"/>
                    <a:pt x="929" y="454"/>
                  </a:cubicBezTo>
                  <a:cubicBezTo>
                    <a:pt x="928" y="450"/>
                    <a:pt x="923" y="450"/>
                    <a:pt x="919" y="450"/>
                  </a:cubicBezTo>
                  <a:cubicBezTo>
                    <a:pt x="918" y="450"/>
                    <a:pt x="916" y="451"/>
                    <a:pt x="915" y="451"/>
                  </a:cubicBezTo>
                  <a:cubicBezTo>
                    <a:pt x="913" y="451"/>
                    <a:pt x="912" y="450"/>
                    <a:pt x="910" y="450"/>
                  </a:cubicBezTo>
                  <a:cubicBezTo>
                    <a:pt x="908" y="449"/>
                    <a:pt x="906" y="447"/>
                    <a:pt x="903" y="447"/>
                  </a:cubicBezTo>
                  <a:cubicBezTo>
                    <a:pt x="901" y="447"/>
                    <a:pt x="900" y="447"/>
                    <a:pt x="898" y="447"/>
                  </a:cubicBezTo>
                  <a:cubicBezTo>
                    <a:pt x="897" y="446"/>
                    <a:pt x="896" y="445"/>
                    <a:pt x="894" y="445"/>
                  </a:cubicBezTo>
                  <a:cubicBezTo>
                    <a:pt x="891" y="445"/>
                    <a:pt x="887" y="445"/>
                    <a:pt x="887" y="441"/>
                  </a:cubicBezTo>
                  <a:cubicBezTo>
                    <a:pt x="886" y="439"/>
                    <a:pt x="888" y="436"/>
                    <a:pt x="886" y="434"/>
                  </a:cubicBezTo>
                  <a:cubicBezTo>
                    <a:pt x="885" y="434"/>
                    <a:pt x="883" y="434"/>
                    <a:pt x="882" y="433"/>
                  </a:cubicBezTo>
                  <a:cubicBezTo>
                    <a:pt x="880" y="433"/>
                    <a:pt x="879" y="432"/>
                    <a:pt x="878" y="432"/>
                  </a:cubicBezTo>
                  <a:cubicBezTo>
                    <a:pt x="876" y="432"/>
                    <a:pt x="875" y="432"/>
                    <a:pt x="873" y="431"/>
                  </a:cubicBezTo>
                  <a:cubicBezTo>
                    <a:pt x="872" y="431"/>
                    <a:pt x="870" y="430"/>
                    <a:pt x="869" y="430"/>
                  </a:cubicBezTo>
                  <a:cubicBezTo>
                    <a:pt x="863" y="428"/>
                    <a:pt x="857" y="428"/>
                    <a:pt x="852" y="431"/>
                  </a:cubicBezTo>
                  <a:cubicBezTo>
                    <a:pt x="846" y="433"/>
                    <a:pt x="840" y="434"/>
                    <a:pt x="835" y="435"/>
                  </a:cubicBezTo>
                  <a:cubicBezTo>
                    <a:pt x="829" y="436"/>
                    <a:pt x="826" y="442"/>
                    <a:pt x="823" y="446"/>
                  </a:cubicBezTo>
                  <a:cubicBezTo>
                    <a:pt x="819" y="451"/>
                    <a:pt x="815" y="455"/>
                    <a:pt x="817" y="461"/>
                  </a:cubicBezTo>
                  <a:cubicBezTo>
                    <a:pt x="819" y="467"/>
                    <a:pt x="824" y="471"/>
                    <a:pt x="821" y="477"/>
                  </a:cubicBezTo>
                  <a:cubicBezTo>
                    <a:pt x="820" y="480"/>
                    <a:pt x="818" y="481"/>
                    <a:pt x="816" y="483"/>
                  </a:cubicBezTo>
                  <a:cubicBezTo>
                    <a:pt x="814" y="485"/>
                    <a:pt x="812" y="486"/>
                    <a:pt x="810" y="488"/>
                  </a:cubicBezTo>
                  <a:cubicBezTo>
                    <a:pt x="806" y="492"/>
                    <a:pt x="799" y="494"/>
                    <a:pt x="794" y="491"/>
                  </a:cubicBezTo>
                  <a:cubicBezTo>
                    <a:pt x="792" y="489"/>
                    <a:pt x="790" y="487"/>
                    <a:pt x="788" y="486"/>
                  </a:cubicBezTo>
                  <a:cubicBezTo>
                    <a:pt x="785" y="485"/>
                    <a:pt x="784" y="484"/>
                    <a:pt x="781" y="482"/>
                  </a:cubicBezTo>
                  <a:cubicBezTo>
                    <a:pt x="779" y="480"/>
                    <a:pt x="776" y="479"/>
                    <a:pt x="773" y="477"/>
                  </a:cubicBezTo>
                  <a:cubicBezTo>
                    <a:pt x="772" y="477"/>
                    <a:pt x="771" y="475"/>
                    <a:pt x="770" y="474"/>
                  </a:cubicBezTo>
                  <a:cubicBezTo>
                    <a:pt x="769" y="474"/>
                    <a:pt x="767" y="474"/>
                    <a:pt x="765" y="473"/>
                  </a:cubicBezTo>
                  <a:cubicBezTo>
                    <a:pt x="764" y="473"/>
                    <a:pt x="762" y="472"/>
                    <a:pt x="761" y="471"/>
                  </a:cubicBezTo>
                  <a:cubicBezTo>
                    <a:pt x="759" y="471"/>
                    <a:pt x="757" y="471"/>
                    <a:pt x="755" y="471"/>
                  </a:cubicBezTo>
                  <a:cubicBezTo>
                    <a:pt x="753" y="471"/>
                    <a:pt x="751" y="470"/>
                    <a:pt x="749" y="469"/>
                  </a:cubicBezTo>
                  <a:cubicBezTo>
                    <a:pt x="746" y="469"/>
                    <a:pt x="743" y="469"/>
                    <a:pt x="740" y="468"/>
                  </a:cubicBezTo>
                  <a:cubicBezTo>
                    <a:pt x="735" y="468"/>
                    <a:pt x="729" y="466"/>
                    <a:pt x="724" y="463"/>
                  </a:cubicBezTo>
                  <a:cubicBezTo>
                    <a:pt x="722" y="461"/>
                    <a:pt x="719" y="459"/>
                    <a:pt x="718" y="456"/>
                  </a:cubicBezTo>
                  <a:cubicBezTo>
                    <a:pt x="717" y="453"/>
                    <a:pt x="717" y="451"/>
                    <a:pt x="717" y="448"/>
                  </a:cubicBezTo>
                  <a:cubicBezTo>
                    <a:pt x="716" y="445"/>
                    <a:pt x="715" y="443"/>
                    <a:pt x="712" y="441"/>
                  </a:cubicBezTo>
                  <a:cubicBezTo>
                    <a:pt x="710" y="439"/>
                    <a:pt x="706" y="440"/>
                    <a:pt x="704" y="439"/>
                  </a:cubicBezTo>
                  <a:cubicBezTo>
                    <a:pt x="701" y="439"/>
                    <a:pt x="698" y="438"/>
                    <a:pt x="695" y="437"/>
                  </a:cubicBezTo>
                  <a:cubicBezTo>
                    <a:pt x="693" y="435"/>
                    <a:pt x="690" y="434"/>
                    <a:pt x="687" y="433"/>
                  </a:cubicBezTo>
                  <a:cubicBezTo>
                    <a:pt x="682" y="430"/>
                    <a:pt x="675" y="430"/>
                    <a:pt x="669" y="430"/>
                  </a:cubicBezTo>
                  <a:cubicBezTo>
                    <a:pt x="663" y="430"/>
                    <a:pt x="657" y="432"/>
                    <a:pt x="651" y="430"/>
                  </a:cubicBezTo>
                  <a:cubicBezTo>
                    <a:pt x="648" y="429"/>
                    <a:pt x="645" y="427"/>
                    <a:pt x="643" y="425"/>
                  </a:cubicBezTo>
                  <a:cubicBezTo>
                    <a:pt x="640" y="424"/>
                    <a:pt x="637" y="423"/>
                    <a:pt x="635" y="422"/>
                  </a:cubicBezTo>
                  <a:cubicBezTo>
                    <a:pt x="633" y="422"/>
                    <a:pt x="630" y="422"/>
                    <a:pt x="628" y="421"/>
                  </a:cubicBezTo>
                  <a:cubicBezTo>
                    <a:pt x="627" y="421"/>
                    <a:pt x="626" y="421"/>
                    <a:pt x="625" y="420"/>
                  </a:cubicBezTo>
                  <a:cubicBezTo>
                    <a:pt x="624" y="419"/>
                    <a:pt x="625" y="417"/>
                    <a:pt x="625" y="416"/>
                  </a:cubicBezTo>
                  <a:cubicBezTo>
                    <a:pt x="625" y="414"/>
                    <a:pt x="624" y="411"/>
                    <a:pt x="622" y="411"/>
                  </a:cubicBezTo>
                  <a:cubicBezTo>
                    <a:pt x="619" y="411"/>
                    <a:pt x="619" y="415"/>
                    <a:pt x="616" y="415"/>
                  </a:cubicBezTo>
                  <a:cubicBezTo>
                    <a:pt x="615" y="413"/>
                    <a:pt x="618" y="409"/>
                    <a:pt x="615" y="409"/>
                  </a:cubicBezTo>
                  <a:cubicBezTo>
                    <a:pt x="613" y="409"/>
                    <a:pt x="611" y="410"/>
                    <a:pt x="610" y="410"/>
                  </a:cubicBezTo>
                  <a:cubicBezTo>
                    <a:pt x="608" y="409"/>
                    <a:pt x="607" y="407"/>
                    <a:pt x="606" y="406"/>
                  </a:cubicBezTo>
                  <a:cubicBezTo>
                    <a:pt x="605" y="405"/>
                    <a:pt x="603" y="405"/>
                    <a:pt x="602" y="404"/>
                  </a:cubicBezTo>
                  <a:cubicBezTo>
                    <a:pt x="601" y="403"/>
                    <a:pt x="601" y="397"/>
                    <a:pt x="603" y="396"/>
                  </a:cubicBezTo>
                  <a:cubicBezTo>
                    <a:pt x="604" y="395"/>
                    <a:pt x="605" y="395"/>
                    <a:pt x="606" y="394"/>
                  </a:cubicBezTo>
                  <a:cubicBezTo>
                    <a:pt x="607" y="393"/>
                    <a:pt x="608" y="392"/>
                    <a:pt x="609" y="391"/>
                  </a:cubicBezTo>
                  <a:cubicBezTo>
                    <a:pt x="611" y="389"/>
                    <a:pt x="614" y="389"/>
                    <a:pt x="616" y="387"/>
                  </a:cubicBezTo>
                  <a:cubicBezTo>
                    <a:pt x="618" y="385"/>
                    <a:pt x="619" y="382"/>
                    <a:pt x="620" y="379"/>
                  </a:cubicBezTo>
                  <a:cubicBezTo>
                    <a:pt x="621" y="377"/>
                    <a:pt x="623" y="376"/>
                    <a:pt x="625" y="374"/>
                  </a:cubicBezTo>
                  <a:cubicBezTo>
                    <a:pt x="627" y="371"/>
                    <a:pt x="624" y="369"/>
                    <a:pt x="623" y="366"/>
                  </a:cubicBezTo>
                  <a:cubicBezTo>
                    <a:pt x="623" y="365"/>
                    <a:pt x="624" y="364"/>
                    <a:pt x="623" y="363"/>
                  </a:cubicBezTo>
                  <a:cubicBezTo>
                    <a:pt x="621" y="361"/>
                    <a:pt x="620" y="361"/>
                    <a:pt x="618" y="360"/>
                  </a:cubicBezTo>
                  <a:cubicBezTo>
                    <a:pt x="617" y="359"/>
                    <a:pt x="615" y="357"/>
                    <a:pt x="614" y="356"/>
                  </a:cubicBezTo>
                  <a:cubicBezTo>
                    <a:pt x="611" y="353"/>
                    <a:pt x="610" y="347"/>
                    <a:pt x="612" y="344"/>
                  </a:cubicBezTo>
                  <a:cubicBezTo>
                    <a:pt x="614" y="341"/>
                    <a:pt x="617" y="341"/>
                    <a:pt x="620" y="339"/>
                  </a:cubicBezTo>
                  <a:cubicBezTo>
                    <a:pt x="622" y="337"/>
                    <a:pt x="622" y="334"/>
                    <a:pt x="623" y="332"/>
                  </a:cubicBezTo>
                  <a:cubicBezTo>
                    <a:pt x="625" y="329"/>
                    <a:pt x="626" y="328"/>
                    <a:pt x="623" y="325"/>
                  </a:cubicBezTo>
                  <a:cubicBezTo>
                    <a:pt x="621" y="323"/>
                    <a:pt x="619" y="328"/>
                    <a:pt x="618" y="329"/>
                  </a:cubicBezTo>
                  <a:cubicBezTo>
                    <a:pt x="616" y="331"/>
                    <a:pt x="615" y="330"/>
                    <a:pt x="614" y="331"/>
                  </a:cubicBezTo>
                  <a:cubicBezTo>
                    <a:pt x="612" y="331"/>
                    <a:pt x="612" y="332"/>
                    <a:pt x="611" y="333"/>
                  </a:cubicBezTo>
                  <a:cubicBezTo>
                    <a:pt x="610" y="334"/>
                    <a:pt x="609" y="335"/>
                    <a:pt x="608" y="334"/>
                  </a:cubicBezTo>
                  <a:cubicBezTo>
                    <a:pt x="606" y="333"/>
                    <a:pt x="607" y="332"/>
                    <a:pt x="607" y="331"/>
                  </a:cubicBezTo>
                  <a:cubicBezTo>
                    <a:pt x="608" y="326"/>
                    <a:pt x="600" y="316"/>
                    <a:pt x="597" y="323"/>
                  </a:cubicBezTo>
                  <a:cubicBezTo>
                    <a:pt x="595" y="323"/>
                    <a:pt x="595" y="318"/>
                    <a:pt x="591" y="319"/>
                  </a:cubicBezTo>
                  <a:cubicBezTo>
                    <a:pt x="590" y="320"/>
                    <a:pt x="589" y="321"/>
                    <a:pt x="588" y="321"/>
                  </a:cubicBezTo>
                  <a:cubicBezTo>
                    <a:pt x="587" y="321"/>
                    <a:pt x="585" y="322"/>
                    <a:pt x="584" y="322"/>
                  </a:cubicBezTo>
                  <a:cubicBezTo>
                    <a:pt x="582" y="323"/>
                    <a:pt x="580" y="323"/>
                    <a:pt x="578" y="325"/>
                  </a:cubicBezTo>
                  <a:cubicBezTo>
                    <a:pt x="576" y="326"/>
                    <a:pt x="575" y="328"/>
                    <a:pt x="572" y="328"/>
                  </a:cubicBezTo>
                  <a:cubicBezTo>
                    <a:pt x="569" y="329"/>
                    <a:pt x="566" y="330"/>
                    <a:pt x="563" y="329"/>
                  </a:cubicBezTo>
                  <a:cubicBezTo>
                    <a:pt x="562" y="329"/>
                    <a:pt x="561" y="329"/>
                    <a:pt x="559" y="330"/>
                  </a:cubicBezTo>
                  <a:cubicBezTo>
                    <a:pt x="558" y="330"/>
                    <a:pt x="556" y="330"/>
                    <a:pt x="555" y="330"/>
                  </a:cubicBezTo>
                  <a:cubicBezTo>
                    <a:pt x="551" y="330"/>
                    <a:pt x="550" y="328"/>
                    <a:pt x="548" y="327"/>
                  </a:cubicBezTo>
                  <a:cubicBezTo>
                    <a:pt x="546" y="326"/>
                    <a:pt x="543" y="326"/>
                    <a:pt x="542" y="326"/>
                  </a:cubicBezTo>
                  <a:cubicBezTo>
                    <a:pt x="539" y="327"/>
                    <a:pt x="537" y="329"/>
                    <a:pt x="535" y="330"/>
                  </a:cubicBezTo>
                  <a:cubicBezTo>
                    <a:pt x="533" y="330"/>
                    <a:pt x="532" y="330"/>
                    <a:pt x="530" y="329"/>
                  </a:cubicBezTo>
                  <a:cubicBezTo>
                    <a:pt x="529" y="328"/>
                    <a:pt x="527" y="329"/>
                    <a:pt x="526" y="328"/>
                  </a:cubicBezTo>
                  <a:cubicBezTo>
                    <a:pt x="523" y="327"/>
                    <a:pt x="522" y="324"/>
                    <a:pt x="519" y="328"/>
                  </a:cubicBezTo>
                  <a:cubicBezTo>
                    <a:pt x="518" y="331"/>
                    <a:pt x="515" y="331"/>
                    <a:pt x="512" y="331"/>
                  </a:cubicBezTo>
                  <a:cubicBezTo>
                    <a:pt x="510" y="332"/>
                    <a:pt x="508" y="333"/>
                    <a:pt x="506" y="334"/>
                  </a:cubicBezTo>
                  <a:cubicBezTo>
                    <a:pt x="502" y="336"/>
                    <a:pt x="500" y="337"/>
                    <a:pt x="496" y="336"/>
                  </a:cubicBezTo>
                  <a:cubicBezTo>
                    <a:pt x="494" y="335"/>
                    <a:pt x="492" y="333"/>
                    <a:pt x="489" y="332"/>
                  </a:cubicBezTo>
                  <a:cubicBezTo>
                    <a:pt x="484" y="331"/>
                    <a:pt x="480" y="330"/>
                    <a:pt x="475" y="330"/>
                  </a:cubicBezTo>
                  <a:cubicBezTo>
                    <a:pt x="470" y="330"/>
                    <a:pt x="465" y="330"/>
                    <a:pt x="460" y="332"/>
                  </a:cubicBezTo>
                  <a:cubicBezTo>
                    <a:pt x="458" y="333"/>
                    <a:pt x="455" y="335"/>
                    <a:pt x="452" y="334"/>
                  </a:cubicBezTo>
                  <a:cubicBezTo>
                    <a:pt x="450" y="333"/>
                    <a:pt x="448" y="332"/>
                    <a:pt x="446" y="333"/>
                  </a:cubicBezTo>
                  <a:cubicBezTo>
                    <a:pt x="444" y="334"/>
                    <a:pt x="441" y="336"/>
                    <a:pt x="439" y="337"/>
                  </a:cubicBezTo>
                  <a:cubicBezTo>
                    <a:pt x="436" y="339"/>
                    <a:pt x="433" y="338"/>
                    <a:pt x="430" y="338"/>
                  </a:cubicBezTo>
                  <a:cubicBezTo>
                    <a:pt x="426" y="338"/>
                    <a:pt x="424" y="338"/>
                    <a:pt x="421" y="339"/>
                  </a:cubicBezTo>
                  <a:cubicBezTo>
                    <a:pt x="418" y="339"/>
                    <a:pt x="415" y="339"/>
                    <a:pt x="412" y="340"/>
                  </a:cubicBezTo>
                  <a:cubicBezTo>
                    <a:pt x="409" y="341"/>
                    <a:pt x="407" y="342"/>
                    <a:pt x="404" y="343"/>
                  </a:cubicBezTo>
                  <a:cubicBezTo>
                    <a:pt x="401" y="344"/>
                    <a:pt x="398" y="344"/>
                    <a:pt x="395" y="345"/>
                  </a:cubicBezTo>
                  <a:cubicBezTo>
                    <a:pt x="393" y="346"/>
                    <a:pt x="390" y="348"/>
                    <a:pt x="388" y="349"/>
                  </a:cubicBezTo>
                  <a:cubicBezTo>
                    <a:pt x="386" y="351"/>
                    <a:pt x="382" y="358"/>
                    <a:pt x="380" y="358"/>
                  </a:cubicBezTo>
                  <a:cubicBezTo>
                    <a:pt x="378" y="358"/>
                    <a:pt x="378" y="356"/>
                    <a:pt x="377" y="355"/>
                  </a:cubicBezTo>
                  <a:cubicBezTo>
                    <a:pt x="374" y="353"/>
                    <a:pt x="371" y="356"/>
                    <a:pt x="369" y="357"/>
                  </a:cubicBezTo>
                  <a:cubicBezTo>
                    <a:pt x="367" y="359"/>
                    <a:pt x="364" y="359"/>
                    <a:pt x="361" y="360"/>
                  </a:cubicBezTo>
                  <a:cubicBezTo>
                    <a:pt x="355" y="362"/>
                    <a:pt x="355" y="369"/>
                    <a:pt x="349" y="371"/>
                  </a:cubicBezTo>
                  <a:cubicBezTo>
                    <a:pt x="346" y="372"/>
                    <a:pt x="343" y="372"/>
                    <a:pt x="340" y="373"/>
                  </a:cubicBezTo>
                  <a:cubicBezTo>
                    <a:pt x="337" y="374"/>
                    <a:pt x="335" y="376"/>
                    <a:pt x="332" y="375"/>
                  </a:cubicBezTo>
                  <a:cubicBezTo>
                    <a:pt x="329" y="374"/>
                    <a:pt x="327" y="372"/>
                    <a:pt x="324" y="372"/>
                  </a:cubicBezTo>
                  <a:cubicBezTo>
                    <a:pt x="323" y="372"/>
                    <a:pt x="320" y="372"/>
                    <a:pt x="320" y="371"/>
                  </a:cubicBezTo>
                  <a:cubicBezTo>
                    <a:pt x="318" y="370"/>
                    <a:pt x="319" y="368"/>
                    <a:pt x="318" y="367"/>
                  </a:cubicBezTo>
                  <a:cubicBezTo>
                    <a:pt x="317" y="367"/>
                    <a:pt x="315" y="368"/>
                    <a:pt x="313" y="368"/>
                  </a:cubicBezTo>
                  <a:cubicBezTo>
                    <a:pt x="311" y="369"/>
                    <a:pt x="308" y="370"/>
                    <a:pt x="305" y="371"/>
                  </a:cubicBezTo>
                  <a:cubicBezTo>
                    <a:pt x="302" y="372"/>
                    <a:pt x="300" y="372"/>
                    <a:pt x="297" y="372"/>
                  </a:cubicBezTo>
                  <a:cubicBezTo>
                    <a:pt x="294" y="373"/>
                    <a:pt x="292" y="372"/>
                    <a:pt x="289" y="372"/>
                  </a:cubicBezTo>
                  <a:cubicBezTo>
                    <a:pt x="288" y="372"/>
                    <a:pt x="286" y="372"/>
                    <a:pt x="285" y="372"/>
                  </a:cubicBezTo>
                  <a:cubicBezTo>
                    <a:pt x="284" y="372"/>
                    <a:pt x="283" y="373"/>
                    <a:pt x="282" y="372"/>
                  </a:cubicBezTo>
                  <a:cubicBezTo>
                    <a:pt x="281" y="372"/>
                    <a:pt x="280" y="371"/>
                    <a:pt x="279" y="370"/>
                  </a:cubicBezTo>
                  <a:cubicBezTo>
                    <a:pt x="277" y="369"/>
                    <a:pt x="276" y="369"/>
                    <a:pt x="274" y="368"/>
                  </a:cubicBezTo>
                  <a:cubicBezTo>
                    <a:pt x="271" y="366"/>
                    <a:pt x="271" y="361"/>
                    <a:pt x="268" y="359"/>
                  </a:cubicBezTo>
                  <a:cubicBezTo>
                    <a:pt x="266" y="358"/>
                    <a:pt x="266" y="357"/>
                    <a:pt x="267" y="356"/>
                  </a:cubicBezTo>
                  <a:cubicBezTo>
                    <a:pt x="268" y="354"/>
                    <a:pt x="266" y="354"/>
                    <a:pt x="265" y="354"/>
                  </a:cubicBezTo>
                  <a:cubicBezTo>
                    <a:pt x="263" y="355"/>
                    <a:pt x="262" y="355"/>
                    <a:pt x="261" y="356"/>
                  </a:cubicBezTo>
                  <a:cubicBezTo>
                    <a:pt x="260" y="356"/>
                    <a:pt x="260" y="357"/>
                    <a:pt x="259" y="357"/>
                  </a:cubicBezTo>
                  <a:cubicBezTo>
                    <a:pt x="257" y="357"/>
                    <a:pt x="254" y="356"/>
                    <a:pt x="253" y="359"/>
                  </a:cubicBezTo>
                  <a:cubicBezTo>
                    <a:pt x="252" y="360"/>
                    <a:pt x="252" y="361"/>
                    <a:pt x="252" y="363"/>
                  </a:cubicBezTo>
                  <a:cubicBezTo>
                    <a:pt x="251" y="365"/>
                    <a:pt x="250" y="367"/>
                    <a:pt x="249" y="369"/>
                  </a:cubicBezTo>
                  <a:cubicBezTo>
                    <a:pt x="248" y="372"/>
                    <a:pt x="247" y="374"/>
                    <a:pt x="246" y="377"/>
                  </a:cubicBezTo>
                  <a:cubicBezTo>
                    <a:pt x="245" y="379"/>
                    <a:pt x="244" y="382"/>
                    <a:pt x="243" y="384"/>
                  </a:cubicBezTo>
                  <a:cubicBezTo>
                    <a:pt x="242" y="387"/>
                    <a:pt x="241" y="389"/>
                    <a:pt x="239" y="392"/>
                  </a:cubicBezTo>
                  <a:cubicBezTo>
                    <a:pt x="237" y="396"/>
                    <a:pt x="235" y="400"/>
                    <a:pt x="231" y="403"/>
                  </a:cubicBezTo>
                  <a:cubicBezTo>
                    <a:pt x="229" y="405"/>
                    <a:pt x="227" y="407"/>
                    <a:pt x="224" y="408"/>
                  </a:cubicBezTo>
                  <a:cubicBezTo>
                    <a:pt x="222" y="409"/>
                    <a:pt x="220" y="410"/>
                    <a:pt x="218" y="411"/>
                  </a:cubicBezTo>
                  <a:cubicBezTo>
                    <a:pt x="216" y="412"/>
                    <a:pt x="213" y="413"/>
                    <a:pt x="211" y="414"/>
                  </a:cubicBezTo>
                  <a:cubicBezTo>
                    <a:pt x="210" y="414"/>
                    <a:pt x="209" y="415"/>
                    <a:pt x="208" y="415"/>
                  </a:cubicBezTo>
                  <a:cubicBezTo>
                    <a:pt x="208" y="415"/>
                    <a:pt x="207" y="416"/>
                    <a:pt x="206" y="416"/>
                  </a:cubicBezTo>
                  <a:cubicBezTo>
                    <a:pt x="203" y="417"/>
                    <a:pt x="200" y="418"/>
                    <a:pt x="198" y="419"/>
                  </a:cubicBezTo>
                  <a:cubicBezTo>
                    <a:pt x="194" y="421"/>
                    <a:pt x="191" y="424"/>
                    <a:pt x="189" y="428"/>
                  </a:cubicBezTo>
                  <a:cubicBezTo>
                    <a:pt x="188" y="430"/>
                    <a:pt x="187" y="431"/>
                    <a:pt x="186" y="432"/>
                  </a:cubicBezTo>
                  <a:cubicBezTo>
                    <a:pt x="184" y="434"/>
                    <a:pt x="183" y="435"/>
                    <a:pt x="181" y="436"/>
                  </a:cubicBezTo>
                  <a:cubicBezTo>
                    <a:pt x="180" y="437"/>
                    <a:pt x="180" y="438"/>
                    <a:pt x="179" y="440"/>
                  </a:cubicBezTo>
                  <a:cubicBezTo>
                    <a:pt x="179" y="442"/>
                    <a:pt x="179" y="444"/>
                    <a:pt x="178" y="445"/>
                  </a:cubicBezTo>
                  <a:cubicBezTo>
                    <a:pt x="178" y="448"/>
                    <a:pt x="177" y="450"/>
                    <a:pt x="176" y="453"/>
                  </a:cubicBezTo>
                  <a:cubicBezTo>
                    <a:pt x="175" y="454"/>
                    <a:pt x="174" y="456"/>
                    <a:pt x="173" y="457"/>
                  </a:cubicBezTo>
                  <a:cubicBezTo>
                    <a:pt x="172" y="458"/>
                    <a:pt x="172" y="460"/>
                    <a:pt x="171" y="461"/>
                  </a:cubicBezTo>
                  <a:cubicBezTo>
                    <a:pt x="169" y="462"/>
                    <a:pt x="168" y="464"/>
                    <a:pt x="168" y="465"/>
                  </a:cubicBezTo>
                  <a:cubicBezTo>
                    <a:pt x="168" y="469"/>
                    <a:pt x="169" y="472"/>
                    <a:pt x="169" y="475"/>
                  </a:cubicBezTo>
                  <a:cubicBezTo>
                    <a:pt x="169" y="479"/>
                    <a:pt x="167" y="482"/>
                    <a:pt x="168" y="485"/>
                  </a:cubicBezTo>
                  <a:cubicBezTo>
                    <a:pt x="169" y="486"/>
                    <a:pt x="171" y="487"/>
                    <a:pt x="172" y="488"/>
                  </a:cubicBezTo>
                  <a:cubicBezTo>
                    <a:pt x="174" y="491"/>
                    <a:pt x="173" y="496"/>
                    <a:pt x="171" y="499"/>
                  </a:cubicBezTo>
                  <a:cubicBezTo>
                    <a:pt x="170" y="501"/>
                    <a:pt x="169" y="504"/>
                    <a:pt x="167" y="506"/>
                  </a:cubicBezTo>
                  <a:cubicBezTo>
                    <a:pt x="164" y="510"/>
                    <a:pt x="161" y="513"/>
                    <a:pt x="158" y="516"/>
                  </a:cubicBezTo>
                  <a:cubicBezTo>
                    <a:pt x="156" y="518"/>
                    <a:pt x="154" y="520"/>
                    <a:pt x="153" y="521"/>
                  </a:cubicBezTo>
                  <a:cubicBezTo>
                    <a:pt x="151" y="523"/>
                    <a:pt x="150" y="524"/>
                    <a:pt x="148" y="525"/>
                  </a:cubicBezTo>
                  <a:cubicBezTo>
                    <a:pt x="146" y="526"/>
                    <a:pt x="145" y="527"/>
                    <a:pt x="143" y="528"/>
                  </a:cubicBezTo>
                  <a:cubicBezTo>
                    <a:pt x="142" y="529"/>
                    <a:pt x="141" y="530"/>
                    <a:pt x="139" y="530"/>
                  </a:cubicBezTo>
                  <a:cubicBezTo>
                    <a:pt x="139" y="531"/>
                    <a:pt x="138" y="531"/>
                    <a:pt x="138" y="532"/>
                  </a:cubicBezTo>
                  <a:cubicBezTo>
                    <a:pt x="136" y="533"/>
                    <a:pt x="134" y="534"/>
                    <a:pt x="132" y="535"/>
                  </a:cubicBezTo>
                  <a:cubicBezTo>
                    <a:pt x="130" y="537"/>
                    <a:pt x="129" y="538"/>
                    <a:pt x="127" y="540"/>
                  </a:cubicBezTo>
                  <a:cubicBezTo>
                    <a:pt x="126" y="541"/>
                    <a:pt x="125" y="542"/>
                    <a:pt x="123" y="543"/>
                  </a:cubicBezTo>
                  <a:cubicBezTo>
                    <a:pt x="121" y="543"/>
                    <a:pt x="119" y="543"/>
                    <a:pt x="117" y="544"/>
                  </a:cubicBezTo>
                  <a:cubicBezTo>
                    <a:pt x="115" y="544"/>
                    <a:pt x="114" y="545"/>
                    <a:pt x="112" y="545"/>
                  </a:cubicBezTo>
                  <a:cubicBezTo>
                    <a:pt x="110" y="545"/>
                    <a:pt x="109" y="545"/>
                    <a:pt x="107" y="546"/>
                  </a:cubicBezTo>
                  <a:cubicBezTo>
                    <a:pt x="104" y="546"/>
                    <a:pt x="100" y="547"/>
                    <a:pt x="99" y="550"/>
                  </a:cubicBezTo>
                  <a:cubicBezTo>
                    <a:pt x="98" y="551"/>
                    <a:pt x="97" y="552"/>
                    <a:pt x="96" y="553"/>
                  </a:cubicBezTo>
                  <a:cubicBezTo>
                    <a:pt x="94" y="556"/>
                    <a:pt x="94" y="558"/>
                    <a:pt x="93" y="561"/>
                  </a:cubicBezTo>
                  <a:cubicBezTo>
                    <a:pt x="92" y="563"/>
                    <a:pt x="92" y="565"/>
                    <a:pt x="92" y="567"/>
                  </a:cubicBezTo>
                  <a:cubicBezTo>
                    <a:pt x="90" y="571"/>
                    <a:pt x="88" y="574"/>
                    <a:pt x="85" y="578"/>
                  </a:cubicBezTo>
                  <a:cubicBezTo>
                    <a:pt x="82" y="581"/>
                    <a:pt x="77" y="582"/>
                    <a:pt x="74" y="584"/>
                  </a:cubicBezTo>
                  <a:cubicBezTo>
                    <a:pt x="72" y="585"/>
                    <a:pt x="71" y="586"/>
                    <a:pt x="69" y="587"/>
                  </a:cubicBezTo>
                  <a:cubicBezTo>
                    <a:pt x="66" y="588"/>
                    <a:pt x="66" y="592"/>
                    <a:pt x="65" y="594"/>
                  </a:cubicBezTo>
                  <a:cubicBezTo>
                    <a:pt x="65" y="596"/>
                    <a:pt x="64" y="598"/>
                    <a:pt x="64" y="600"/>
                  </a:cubicBezTo>
                  <a:cubicBezTo>
                    <a:pt x="62" y="604"/>
                    <a:pt x="60" y="607"/>
                    <a:pt x="59" y="610"/>
                  </a:cubicBezTo>
                  <a:cubicBezTo>
                    <a:pt x="58" y="614"/>
                    <a:pt x="59" y="619"/>
                    <a:pt x="57" y="622"/>
                  </a:cubicBezTo>
                  <a:cubicBezTo>
                    <a:pt x="56" y="626"/>
                    <a:pt x="52" y="629"/>
                    <a:pt x="48" y="632"/>
                  </a:cubicBezTo>
                  <a:cubicBezTo>
                    <a:pt x="47" y="633"/>
                    <a:pt x="45" y="635"/>
                    <a:pt x="44" y="636"/>
                  </a:cubicBezTo>
                  <a:cubicBezTo>
                    <a:pt x="42" y="638"/>
                    <a:pt x="41" y="638"/>
                    <a:pt x="39" y="640"/>
                  </a:cubicBezTo>
                  <a:cubicBezTo>
                    <a:pt x="40" y="640"/>
                    <a:pt x="41" y="639"/>
                    <a:pt x="42" y="639"/>
                  </a:cubicBezTo>
                  <a:cubicBezTo>
                    <a:pt x="42" y="640"/>
                    <a:pt x="40" y="641"/>
                    <a:pt x="40" y="641"/>
                  </a:cubicBezTo>
                  <a:cubicBezTo>
                    <a:pt x="38" y="643"/>
                    <a:pt x="37" y="644"/>
                    <a:pt x="36" y="646"/>
                  </a:cubicBezTo>
                  <a:cubicBezTo>
                    <a:pt x="33" y="651"/>
                    <a:pt x="31" y="656"/>
                    <a:pt x="29" y="661"/>
                  </a:cubicBezTo>
                  <a:cubicBezTo>
                    <a:pt x="28" y="663"/>
                    <a:pt x="27" y="666"/>
                    <a:pt x="26" y="668"/>
                  </a:cubicBezTo>
                  <a:cubicBezTo>
                    <a:pt x="25" y="670"/>
                    <a:pt x="25" y="673"/>
                    <a:pt x="24" y="675"/>
                  </a:cubicBezTo>
                  <a:cubicBezTo>
                    <a:pt x="24" y="676"/>
                    <a:pt x="23" y="678"/>
                    <a:pt x="22" y="679"/>
                  </a:cubicBezTo>
                  <a:cubicBezTo>
                    <a:pt x="20" y="681"/>
                    <a:pt x="18" y="682"/>
                    <a:pt x="17" y="683"/>
                  </a:cubicBezTo>
                  <a:cubicBezTo>
                    <a:pt x="16" y="684"/>
                    <a:pt x="14" y="685"/>
                    <a:pt x="14" y="687"/>
                  </a:cubicBezTo>
                  <a:cubicBezTo>
                    <a:pt x="13" y="688"/>
                    <a:pt x="13" y="689"/>
                    <a:pt x="13" y="691"/>
                  </a:cubicBezTo>
                  <a:cubicBezTo>
                    <a:pt x="12" y="692"/>
                    <a:pt x="12" y="693"/>
                    <a:pt x="12" y="695"/>
                  </a:cubicBezTo>
                  <a:cubicBezTo>
                    <a:pt x="12" y="697"/>
                    <a:pt x="11" y="699"/>
                    <a:pt x="11" y="702"/>
                  </a:cubicBezTo>
                  <a:cubicBezTo>
                    <a:pt x="11" y="703"/>
                    <a:pt x="11" y="705"/>
                    <a:pt x="11" y="706"/>
                  </a:cubicBezTo>
                  <a:cubicBezTo>
                    <a:pt x="11" y="708"/>
                    <a:pt x="10" y="709"/>
                    <a:pt x="10" y="711"/>
                  </a:cubicBezTo>
                  <a:cubicBezTo>
                    <a:pt x="10" y="712"/>
                    <a:pt x="10" y="716"/>
                    <a:pt x="11" y="714"/>
                  </a:cubicBezTo>
                  <a:cubicBezTo>
                    <a:pt x="12" y="713"/>
                    <a:pt x="11" y="711"/>
                    <a:pt x="12" y="709"/>
                  </a:cubicBezTo>
                  <a:cubicBezTo>
                    <a:pt x="12" y="709"/>
                    <a:pt x="12" y="708"/>
                    <a:pt x="13" y="708"/>
                  </a:cubicBezTo>
                  <a:cubicBezTo>
                    <a:pt x="13" y="707"/>
                    <a:pt x="13" y="706"/>
                    <a:pt x="13" y="706"/>
                  </a:cubicBezTo>
                  <a:cubicBezTo>
                    <a:pt x="14" y="705"/>
                    <a:pt x="14" y="707"/>
                    <a:pt x="15" y="707"/>
                  </a:cubicBezTo>
                  <a:cubicBezTo>
                    <a:pt x="15" y="708"/>
                    <a:pt x="15" y="708"/>
                    <a:pt x="16" y="709"/>
                  </a:cubicBezTo>
                  <a:cubicBezTo>
                    <a:pt x="17" y="710"/>
                    <a:pt x="17" y="712"/>
                    <a:pt x="18" y="713"/>
                  </a:cubicBezTo>
                  <a:cubicBezTo>
                    <a:pt x="18" y="714"/>
                    <a:pt x="20" y="715"/>
                    <a:pt x="20" y="716"/>
                  </a:cubicBezTo>
                  <a:cubicBezTo>
                    <a:pt x="21" y="717"/>
                    <a:pt x="22" y="720"/>
                    <a:pt x="23" y="717"/>
                  </a:cubicBezTo>
                  <a:cubicBezTo>
                    <a:pt x="23" y="717"/>
                    <a:pt x="23" y="716"/>
                    <a:pt x="24" y="716"/>
                  </a:cubicBezTo>
                  <a:cubicBezTo>
                    <a:pt x="25" y="716"/>
                    <a:pt x="25" y="717"/>
                    <a:pt x="25" y="718"/>
                  </a:cubicBezTo>
                  <a:cubicBezTo>
                    <a:pt x="25" y="720"/>
                    <a:pt x="26" y="720"/>
                    <a:pt x="27" y="721"/>
                  </a:cubicBezTo>
                  <a:cubicBezTo>
                    <a:pt x="28" y="723"/>
                    <a:pt x="29" y="724"/>
                    <a:pt x="29" y="726"/>
                  </a:cubicBezTo>
                  <a:cubicBezTo>
                    <a:pt x="29" y="727"/>
                    <a:pt x="29" y="729"/>
                    <a:pt x="29" y="730"/>
                  </a:cubicBezTo>
                  <a:cubicBezTo>
                    <a:pt x="29" y="732"/>
                    <a:pt x="28" y="733"/>
                    <a:pt x="27" y="734"/>
                  </a:cubicBezTo>
                  <a:cubicBezTo>
                    <a:pt x="26" y="735"/>
                    <a:pt x="25" y="735"/>
                    <a:pt x="25" y="737"/>
                  </a:cubicBezTo>
                  <a:cubicBezTo>
                    <a:pt x="25" y="738"/>
                    <a:pt x="24" y="739"/>
                    <a:pt x="25" y="739"/>
                  </a:cubicBezTo>
                  <a:cubicBezTo>
                    <a:pt x="26" y="738"/>
                    <a:pt x="26" y="737"/>
                    <a:pt x="26" y="737"/>
                  </a:cubicBezTo>
                  <a:cubicBezTo>
                    <a:pt x="26" y="736"/>
                    <a:pt x="27" y="734"/>
                    <a:pt x="28" y="734"/>
                  </a:cubicBezTo>
                  <a:cubicBezTo>
                    <a:pt x="29" y="736"/>
                    <a:pt x="28" y="737"/>
                    <a:pt x="27" y="738"/>
                  </a:cubicBezTo>
                  <a:cubicBezTo>
                    <a:pt x="27" y="738"/>
                    <a:pt x="27" y="739"/>
                    <a:pt x="26" y="739"/>
                  </a:cubicBezTo>
                  <a:cubicBezTo>
                    <a:pt x="26" y="740"/>
                    <a:pt x="25" y="740"/>
                    <a:pt x="24" y="740"/>
                  </a:cubicBezTo>
                  <a:cubicBezTo>
                    <a:pt x="24" y="741"/>
                    <a:pt x="24" y="742"/>
                    <a:pt x="24" y="742"/>
                  </a:cubicBezTo>
                  <a:cubicBezTo>
                    <a:pt x="24" y="743"/>
                    <a:pt x="25" y="743"/>
                    <a:pt x="25" y="743"/>
                  </a:cubicBezTo>
                  <a:cubicBezTo>
                    <a:pt x="26" y="744"/>
                    <a:pt x="26" y="745"/>
                    <a:pt x="25" y="744"/>
                  </a:cubicBezTo>
                  <a:cubicBezTo>
                    <a:pt x="24" y="744"/>
                    <a:pt x="24" y="744"/>
                    <a:pt x="23" y="744"/>
                  </a:cubicBezTo>
                  <a:cubicBezTo>
                    <a:pt x="23" y="744"/>
                    <a:pt x="23" y="745"/>
                    <a:pt x="24" y="745"/>
                  </a:cubicBezTo>
                  <a:cubicBezTo>
                    <a:pt x="24" y="746"/>
                    <a:pt x="24" y="746"/>
                    <a:pt x="24" y="747"/>
                  </a:cubicBezTo>
                  <a:cubicBezTo>
                    <a:pt x="24" y="749"/>
                    <a:pt x="24" y="749"/>
                    <a:pt x="25" y="750"/>
                  </a:cubicBezTo>
                  <a:cubicBezTo>
                    <a:pt x="26" y="751"/>
                    <a:pt x="28" y="752"/>
                    <a:pt x="28" y="753"/>
                  </a:cubicBezTo>
                  <a:cubicBezTo>
                    <a:pt x="30" y="754"/>
                    <a:pt x="29" y="757"/>
                    <a:pt x="29" y="759"/>
                  </a:cubicBezTo>
                  <a:cubicBezTo>
                    <a:pt x="30" y="761"/>
                    <a:pt x="31" y="764"/>
                    <a:pt x="31" y="766"/>
                  </a:cubicBezTo>
                  <a:cubicBezTo>
                    <a:pt x="31" y="768"/>
                    <a:pt x="32" y="770"/>
                    <a:pt x="32" y="771"/>
                  </a:cubicBezTo>
                  <a:cubicBezTo>
                    <a:pt x="32" y="773"/>
                    <a:pt x="32" y="775"/>
                    <a:pt x="32" y="776"/>
                  </a:cubicBezTo>
                  <a:cubicBezTo>
                    <a:pt x="32" y="780"/>
                    <a:pt x="32" y="783"/>
                    <a:pt x="31" y="787"/>
                  </a:cubicBezTo>
                  <a:cubicBezTo>
                    <a:pt x="31" y="790"/>
                    <a:pt x="30" y="792"/>
                    <a:pt x="29" y="795"/>
                  </a:cubicBezTo>
                  <a:cubicBezTo>
                    <a:pt x="28" y="796"/>
                    <a:pt x="28" y="797"/>
                    <a:pt x="27" y="798"/>
                  </a:cubicBezTo>
                  <a:cubicBezTo>
                    <a:pt x="25" y="802"/>
                    <a:pt x="24" y="807"/>
                    <a:pt x="23" y="811"/>
                  </a:cubicBezTo>
                  <a:cubicBezTo>
                    <a:pt x="23" y="815"/>
                    <a:pt x="22" y="819"/>
                    <a:pt x="22" y="823"/>
                  </a:cubicBezTo>
                  <a:cubicBezTo>
                    <a:pt x="21" y="828"/>
                    <a:pt x="18" y="832"/>
                    <a:pt x="15" y="837"/>
                  </a:cubicBezTo>
                  <a:cubicBezTo>
                    <a:pt x="14" y="840"/>
                    <a:pt x="11" y="843"/>
                    <a:pt x="9" y="845"/>
                  </a:cubicBezTo>
                  <a:cubicBezTo>
                    <a:pt x="7" y="846"/>
                    <a:pt x="5" y="848"/>
                    <a:pt x="3" y="848"/>
                  </a:cubicBezTo>
                  <a:cubicBezTo>
                    <a:pt x="2" y="848"/>
                    <a:pt x="1" y="848"/>
                    <a:pt x="1" y="849"/>
                  </a:cubicBezTo>
                  <a:cubicBezTo>
                    <a:pt x="0" y="850"/>
                    <a:pt x="1" y="850"/>
                    <a:pt x="1" y="850"/>
                  </a:cubicBezTo>
                  <a:cubicBezTo>
                    <a:pt x="2" y="851"/>
                    <a:pt x="2" y="852"/>
                    <a:pt x="3" y="851"/>
                  </a:cubicBezTo>
                  <a:cubicBezTo>
                    <a:pt x="3" y="851"/>
                    <a:pt x="2" y="850"/>
                    <a:pt x="3" y="850"/>
                  </a:cubicBezTo>
                  <a:cubicBezTo>
                    <a:pt x="3" y="849"/>
                    <a:pt x="5" y="850"/>
                    <a:pt x="5" y="850"/>
                  </a:cubicBezTo>
                  <a:cubicBezTo>
                    <a:pt x="6" y="850"/>
                    <a:pt x="6" y="850"/>
                    <a:pt x="7" y="851"/>
                  </a:cubicBezTo>
                  <a:cubicBezTo>
                    <a:pt x="7" y="851"/>
                    <a:pt x="7" y="852"/>
                    <a:pt x="8" y="852"/>
                  </a:cubicBezTo>
                  <a:cubicBezTo>
                    <a:pt x="9" y="853"/>
                    <a:pt x="9" y="853"/>
                    <a:pt x="10" y="853"/>
                  </a:cubicBezTo>
                  <a:cubicBezTo>
                    <a:pt x="11" y="854"/>
                    <a:pt x="11" y="856"/>
                    <a:pt x="12" y="857"/>
                  </a:cubicBezTo>
                  <a:cubicBezTo>
                    <a:pt x="13" y="859"/>
                    <a:pt x="14" y="860"/>
                    <a:pt x="15" y="861"/>
                  </a:cubicBezTo>
                  <a:cubicBezTo>
                    <a:pt x="15" y="863"/>
                    <a:pt x="15" y="864"/>
                    <a:pt x="16" y="866"/>
                  </a:cubicBezTo>
                  <a:cubicBezTo>
                    <a:pt x="16" y="867"/>
                    <a:pt x="16" y="868"/>
                    <a:pt x="17" y="869"/>
                  </a:cubicBezTo>
                  <a:cubicBezTo>
                    <a:pt x="17" y="869"/>
                    <a:pt x="17" y="870"/>
                    <a:pt x="18" y="870"/>
                  </a:cubicBezTo>
                  <a:cubicBezTo>
                    <a:pt x="18" y="870"/>
                    <a:pt x="19" y="870"/>
                    <a:pt x="19" y="870"/>
                  </a:cubicBezTo>
                  <a:cubicBezTo>
                    <a:pt x="20" y="871"/>
                    <a:pt x="20" y="873"/>
                    <a:pt x="21" y="874"/>
                  </a:cubicBezTo>
                  <a:cubicBezTo>
                    <a:pt x="21" y="875"/>
                    <a:pt x="22" y="877"/>
                    <a:pt x="23" y="878"/>
                  </a:cubicBezTo>
                  <a:cubicBezTo>
                    <a:pt x="24" y="878"/>
                    <a:pt x="24" y="880"/>
                    <a:pt x="26" y="880"/>
                  </a:cubicBezTo>
                  <a:cubicBezTo>
                    <a:pt x="26" y="881"/>
                    <a:pt x="27" y="881"/>
                    <a:pt x="28" y="880"/>
                  </a:cubicBezTo>
                  <a:cubicBezTo>
                    <a:pt x="28" y="880"/>
                    <a:pt x="29" y="880"/>
                    <a:pt x="29" y="880"/>
                  </a:cubicBezTo>
                  <a:cubicBezTo>
                    <a:pt x="31" y="881"/>
                    <a:pt x="27" y="882"/>
                    <a:pt x="27" y="883"/>
                  </a:cubicBezTo>
                  <a:cubicBezTo>
                    <a:pt x="26" y="883"/>
                    <a:pt x="25" y="883"/>
                    <a:pt x="24" y="883"/>
                  </a:cubicBezTo>
                  <a:cubicBezTo>
                    <a:pt x="24" y="882"/>
                    <a:pt x="24" y="881"/>
                    <a:pt x="23" y="881"/>
                  </a:cubicBezTo>
                  <a:cubicBezTo>
                    <a:pt x="22" y="881"/>
                    <a:pt x="22" y="881"/>
                    <a:pt x="21" y="880"/>
                  </a:cubicBezTo>
                  <a:cubicBezTo>
                    <a:pt x="21" y="880"/>
                    <a:pt x="20" y="879"/>
                    <a:pt x="20" y="879"/>
                  </a:cubicBezTo>
                  <a:cubicBezTo>
                    <a:pt x="20" y="878"/>
                    <a:pt x="19" y="877"/>
                    <a:pt x="19" y="877"/>
                  </a:cubicBezTo>
                  <a:cubicBezTo>
                    <a:pt x="18" y="877"/>
                    <a:pt x="18" y="878"/>
                    <a:pt x="17" y="878"/>
                  </a:cubicBezTo>
                  <a:cubicBezTo>
                    <a:pt x="17" y="879"/>
                    <a:pt x="16" y="878"/>
                    <a:pt x="16" y="879"/>
                  </a:cubicBezTo>
                  <a:cubicBezTo>
                    <a:pt x="16" y="880"/>
                    <a:pt x="16" y="881"/>
                    <a:pt x="16" y="882"/>
                  </a:cubicBezTo>
                  <a:cubicBezTo>
                    <a:pt x="16" y="884"/>
                    <a:pt x="17" y="884"/>
                    <a:pt x="17" y="886"/>
                  </a:cubicBezTo>
                  <a:cubicBezTo>
                    <a:pt x="18" y="887"/>
                    <a:pt x="18" y="889"/>
                    <a:pt x="18" y="891"/>
                  </a:cubicBezTo>
                  <a:cubicBezTo>
                    <a:pt x="17" y="892"/>
                    <a:pt x="16" y="894"/>
                    <a:pt x="17" y="895"/>
                  </a:cubicBezTo>
                  <a:cubicBezTo>
                    <a:pt x="17" y="896"/>
                    <a:pt x="18" y="896"/>
                    <a:pt x="18" y="897"/>
                  </a:cubicBezTo>
                  <a:cubicBezTo>
                    <a:pt x="18" y="898"/>
                    <a:pt x="17" y="898"/>
                    <a:pt x="17" y="899"/>
                  </a:cubicBezTo>
                  <a:cubicBezTo>
                    <a:pt x="15" y="902"/>
                    <a:pt x="17" y="903"/>
                    <a:pt x="19" y="903"/>
                  </a:cubicBezTo>
                  <a:cubicBezTo>
                    <a:pt x="20" y="904"/>
                    <a:pt x="21" y="904"/>
                    <a:pt x="22" y="905"/>
                  </a:cubicBezTo>
                  <a:cubicBezTo>
                    <a:pt x="23" y="906"/>
                    <a:pt x="26" y="905"/>
                    <a:pt x="27" y="907"/>
                  </a:cubicBezTo>
                  <a:cubicBezTo>
                    <a:pt x="27" y="907"/>
                    <a:pt x="27" y="908"/>
                    <a:pt x="27" y="909"/>
                  </a:cubicBezTo>
                  <a:cubicBezTo>
                    <a:pt x="27" y="909"/>
                    <a:pt x="28" y="910"/>
                    <a:pt x="28" y="910"/>
                  </a:cubicBezTo>
                  <a:cubicBezTo>
                    <a:pt x="30" y="911"/>
                    <a:pt x="30" y="912"/>
                    <a:pt x="30" y="914"/>
                  </a:cubicBezTo>
                  <a:cubicBezTo>
                    <a:pt x="31" y="915"/>
                    <a:pt x="33" y="916"/>
                    <a:pt x="33" y="914"/>
                  </a:cubicBezTo>
                  <a:cubicBezTo>
                    <a:pt x="34" y="914"/>
                    <a:pt x="33" y="913"/>
                    <a:pt x="34" y="912"/>
                  </a:cubicBezTo>
                  <a:cubicBezTo>
                    <a:pt x="35" y="912"/>
                    <a:pt x="35" y="912"/>
                    <a:pt x="35" y="913"/>
                  </a:cubicBezTo>
                  <a:cubicBezTo>
                    <a:pt x="35" y="914"/>
                    <a:pt x="34" y="914"/>
                    <a:pt x="34" y="915"/>
                  </a:cubicBezTo>
                  <a:cubicBezTo>
                    <a:pt x="35" y="916"/>
                    <a:pt x="36" y="916"/>
                    <a:pt x="36" y="916"/>
                  </a:cubicBezTo>
                  <a:cubicBezTo>
                    <a:pt x="38" y="915"/>
                    <a:pt x="40" y="916"/>
                    <a:pt x="41" y="915"/>
                  </a:cubicBezTo>
                  <a:cubicBezTo>
                    <a:pt x="42" y="915"/>
                    <a:pt x="43" y="914"/>
                    <a:pt x="44" y="913"/>
                  </a:cubicBezTo>
                  <a:cubicBezTo>
                    <a:pt x="45" y="912"/>
                    <a:pt x="48" y="912"/>
                    <a:pt x="46" y="914"/>
                  </a:cubicBezTo>
                  <a:cubicBezTo>
                    <a:pt x="46" y="915"/>
                    <a:pt x="45" y="915"/>
                    <a:pt x="45" y="916"/>
                  </a:cubicBezTo>
                  <a:cubicBezTo>
                    <a:pt x="45" y="916"/>
                    <a:pt x="46" y="917"/>
                    <a:pt x="45" y="918"/>
                  </a:cubicBezTo>
                  <a:cubicBezTo>
                    <a:pt x="45" y="918"/>
                    <a:pt x="44" y="918"/>
                    <a:pt x="44" y="918"/>
                  </a:cubicBezTo>
                  <a:cubicBezTo>
                    <a:pt x="44" y="919"/>
                    <a:pt x="45" y="919"/>
                    <a:pt x="45" y="919"/>
                  </a:cubicBezTo>
                  <a:cubicBezTo>
                    <a:pt x="45" y="919"/>
                    <a:pt x="45" y="919"/>
                    <a:pt x="45" y="919"/>
                  </a:cubicBezTo>
                  <a:cubicBezTo>
                    <a:pt x="47" y="921"/>
                    <a:pt x="47" y="918"/>
                    <a:pt x="48" y="918"/>
                  </a:cubicBezTo>
                  <a:cubicBezTo>
                    <a:pt x="49" y="918"/>
                    <a:pt x="54" y="918"/>
                    <a:pt x="54" y="920"/>
                  </a:cubicBezTo>
                  <a:cubicBezTo>
                    <a:pt x="53" y="920"/>
                    <a:pt x="51" y="918"/>
                    <a:pt x="50" y="919"/>
                  </a:cubicBezTo>
                  <a:cubicBezTo>
                    <a:pt x="49" y="919"/>
                    <a:pt x="49" y="920"/>
                    <a:pt x="49" y="921"/>
                  </a:cubicBezTo>
                  <a:cubicBezTo>
                    <a:pt x="48" y="921"/>
                    <a:pt x="48" y="921"/>
                    <a:pt x="47" y="922"/>
                  </a:cubicBezTo>
                  <a:cubicBezTo>
                    <a:pt x="46" y="922"/>
                    <a:pt x="46" y="923"/>
                    <a:pt x="46" y="924"/>
                  </a:cubicBezTo>
                  <a:cubicBezTo>
                    <a:pt x="46" y="924"/>
                    <a:pt x="47" y="924"/>
                    <a:pt x="46" y="924"/>
                  </a:cubicBezTo>
                  <a:cubicBezTo>
                    <a:pt x="46" y="925"/>
                    <a:pt x="46" y="924"/>
                    <a:pt x="45" y="924"/>
                  </a:cubicBezTo>
                  <a:cubicBezTo>
                    <a:pt x="44" y="924"/>
                    <a:pt x="44" y="924"/>
                    <a:pt x="45" y="925"/>
                  </a:cubicBezTo>
                  <a:cubicBezTo>
                    <a:pt x="46" y="925"/>
                    <a:pt x="46" y="925"/>
                    <a:pt x="47" y="926"/>
                  </a:cubicBezTo>
                  <a:cubicBezTo>
                    <a:pt x="48" y="926"/>
                    <a:pt x="48" y="926"/>
                    <a:pt x="49" y="926"/>
                  </a:cubicBezTo>
                  <a:cubicBezTo>
                    <a:pt x="49" y="927"/>
                    <a:pt x="50" y="927"/>
                    <a:pt x="50" y="927"/>
                  </a:cubicBezTo>
                  <a:cubicBezTo>
                    <a:pt x="52" y="928"/>
                    <a:pt x="51" y="930"/>
                    <a:pt x="52" y="930"/>
                  </a:cubicBezTo>
                  <a:cubicBezTo>
                    <a:pt x="54" y="930"/>
                    <a:pt x="55" y="929"/>
                    <a:pt x="56" y="931"/>
                  </a:cubicBezTo>
                  <a:cubicBezTo>
                    <a:pt x="56" y="932"/>
                    <a:pt x="55" y="932"/>
                    <a:pt x="57" y="932"/>
                  </a:cubicBezTo>
                  <a:cubicBezTo>
                    <a:pt x="58" y="932"/>
                    <a:pt x="59" y="932"/>
                    <a:pt x="60" y="933"/>
                  </a:cubicBezTo>
                  <a:cubicBezTo>
                    <a:pt x="60" y="933"/>
                    <a:pt x="60" y="934"/>
                    <a:pt x="60" y="935"/>
                  </a:cubicBezTo>
                  <a:cubicBezTo>
                    <a:pt x="60" y="935"/>
                    <a:pt x="60" y="936"/>
                    <a:pt x="60" y="937"/>
                  </a:cubicBezTo>
                  <a:cubicBezTo>
                    <a:pt x="60" y="938"/>
                    <a:pt x="61" y="938"/>
                    <a:pt x="62" y="938"/>
                  </a:cubicBezTo>
                  <a:cubicBezTo>
                    <a:pt x="63" y="939"/>
                    <a:pt x="62" y="941"/>
                    <a:pt x="64" y="942"/>
                  </a:cubicBezTo>
                  <a:cubicBezTo>
                    <a:pt x="64" y="943"/>
                    <a:pt x="65" y="943"/>
                    <a:pt x="65" y="943"/>
                  </a:cubicBezTo>
                  <a:cubicBezTo>
                    <a:pt x="67" y="945"/>
                    <a:pt x="66" y="947"/>
                    <a:pt x="67" y="949"/>
                  </a:cubicBezTo>
                  <a:cubicBezTo>
                    <a:pt x="67" y="950"/>
                    <a:pt x="69" y="950"/>
                    <a:pt x="70" y="951"/>
                  </a:cubicBezTo>
                  <a:cubicBezTo>
                    <a:pt x="71" y="951"/>
                    <a:pt x="72" y="953"/>
                    <a:pt x="73" y="953"/>
                  </a:cubicBezTo>
                  <a:cubicBezTo>
                    <a:pt x="74" y="955"/>
                    <a:pt x="75" y="954"/>
                    <a:pt x="76" y="953"/>
                  </a:cubicBezTo>
                  <a:cubicBezTo>
                    <a:pt x="77" y="951"/>
                    <a:pt x="78" y="952"/>
                    <a:pt x="78" y="954"/>
                  </a:cubicBezTo>
                  <a:cubicBezTo>
                    <a:pt x="78" y="955"/>
                    <a:pt x="78" y="955"/>
                    <a:pt x="79" y="956"/>
                  </a:cubicBezTo>
                  <a:cubicBezTo>
                    <a:pt x="80" y="956"/>
                    <a:pt x="80" y="957"/>
                    <a:pt x="81" y="957"/>
                  </a:cubicBezTo>
                  <a:cubicBezTo>
                    <a:pt x="81" y="958"/>
                    <a:pt x="82" y="958"/>
                    <a:pt x="83" y="958"/>
                  </a:cubicBezTo>
                  <a:cubicBezTo>
                    <a:pt x="83" y="958"/>
                    <a:pt x="83" y="959"/>
                    <a:pt x="84" y="960"/>
                  </a:cubicBezTo>
                  <a:cubicBezTo>
                    <a:pt x="84" y="960"/>
                    <a:pt x="85" y="960"/>
                    <a:pt x="86" y="960"/>
                  </a:cubicBezTo>
                  <a:cubicBezTo>
                    <a:pt x="86" y="961"/>
                    <a:pt x="86" y="962"/>
                    <a:pt x="85" y="963"/>
                  </a:cubicBezTo>
                  <a:cubicBezTo>
                    <a:pt x="85" y="963"/>
                    <a:pt x="84" y="964"/>
                    <a:pt x="84" y="964"/>
                  </a:cubicBezTo>
                  <a:cubicBezTo>
                    <a:pt x="84" y="965"/>
                    <a:pt x="84" y="965"/>
                    <a:pt x="85" y="965"/>
                  </a:cubicBezTo>
                  <a:cubicBezTo>
                    <a:pt x="86" y="965"/>
                    <a:pt x="86" y="965"/>
                    <a:pt x="87" y="965"/>
                  </a:cubicBezTo>
                  <a:cubicBezTo>
                    <a:pt x="88" y="965"/>
                    <a:pt x="89" y="964"/>
                    <a:pt x="89" y="965"/>
                  </a:cubicBezTo>
                  <a:cubicBezTo>
                    <a:pt x="91" y="965"/>
                    <a:pt x="89" y="968"/>
                    <a:pt x="90" y="969"/>
                  </a:cubicBezTo>
                  <a:cubicBezTo>
                    <a:pt x="90" y="970"/>
                    <a:pt x="91" y="971"/>
                    <a:pt x="92" y="972"/>
                  </a:cubicBezTo>
                  <a:cubicBezTo>
                    <a:pt x="93" y="973"/>
                    <a:pt x="94" y="974"/>
                    <a:pt x="94" y="975"/>
                  </a:cubicBezTo>
                  <a:cubicBezTo>
                    <a:pt x="94" y="976"/>
                    <a:pt x="95" y="977"/>
                    <a:pt x="96" y="978"/>
                  </a:cubicBezTo>
                  <a:cubicBezTo>
                    <a:pt x="97" y="978"/>
                    <a:pt x="99" y="978"/>
                    <a:pt x="98" y="979"/>
                  </a:cubicBezTo>
                  <a:cubicBezTo>
                    <a:pt x="98" y="980"/>
                    <a:pt x="96" y="980"/>
                    <a:pt x="96" y="981"/>
                  </a:cubicBezTo>
                  <a:cubicBezTo>
                    <a:pt x="95" y="982"/>
                    <a:pt x="95" y="983"/>
                    <a:pt x="95" y="984"/>
                  </a:cubicBezTo>
                  <a:cubicBezTo>
                    <a:pt x="96" y="985"/>
                    <a:pt x="98" y="986"/>
                    <a:pt x="99" y="986"/>
                  </a:cubicBezTo>
                  <a:cubicBezTo>
                    <a:pt x="99" y="985"/>
                    <a:pt x="100" y="985"/>
                    <a:pt x="101" y="985"/>
                  </a:cubicBezTo>
                  <a:cubicBezTo>
                    <a:pt x="101" y="986"/>
                    <a:pt x="99" y="986"/>
                    <a:pt x="99" y="987"/>
                  </a:cubicBezTo>
                  <a:cubicBezTo>
                    <a:pt x="98" y="987"/>
                    <a:pt x="99" y="991"/>
                    <a:pt x="97" y="989"/>
                  </a:cubicBezTo>
                  <a:cubicBezTo>
                    <a:pt x="96" y="989"/>
                    <a:pt x="96" y="989"/>
                    <a:pt x="96" y="988"/>
                  </a:cubicBezTo>
                  <a:cubicBezTo>
                    <a:pt x="96" y="988"/>
                    <a:pt x="95" y="988"/>
                    <a:pt x="95" y="988"/>
                  </a:cubicBezTo>
                  <a:cubicBezTo>
                    <a:pt x="95" y="988"/>
                    <a:pt x="95" y="988"/>
                    <a:pt x="94" y="988"/>
                  </a:cubicBezTo>
                  <a:cubicBezTo>
                    <a:pt x="94" y="987"/>
                    <a:pt x="94" y="987"/>
                    <a:pt x="93" y="987"/>
                  </a:cubicBezTo>
                  <a:cubicBezTo>
                    <a:pt x="92" y="987"/>
                    <a:pt x="93" y="988"/>
                    <a:pt x="94" y="988"/>
                  </a:cubicBezTo>
                  <a:cubicBezTo>
                    <a:pt x="94" y="989"/>
                    <a:pt x="94" y="990"/>
                    <a:pt x="94" y="991"/>
                  </a:cubicBezTo>
                  <a:cubicBezTo>
                    <a:pt x="94" y="992"/>
                    <a:pt x="94" y="992"/>
                    <a:pt x="95" y="993"/>
                  </a:cubicBezTo>
                  <a:cubicBezTo>
                    <a:pt x="95" y="994"/>
                    <a:pt x="95" y="996"/>
                    <a:pt x="97" y="994"/>
                  </a:cubicBezTo>
                  <a:cubicBezTo>
                    <a:pt x="97" y="994"/>
                    <a:pt x="99" y="992"/>
                    <a:pt x="100" y="993"/>
                  </a:cubicBezTo>
                  <a:cubicBezTo>
                    <a:pt x="100" y="994"/>
                    <a:pt x="99" y="996"/>
                    <a:pt x="100" y="997"/>
                  </a:cubicBezTo>
                  <a:cubicBezTo>
                    <a:pt x="100" y="999"/>
                    <a:pt x="102" y="1000"/>
                    <a:pt x="102" y="1001"/>
                  </a:cubicBezTo>
                  <a:cubicBezTo>
                    <a:pt x="102" y="1002"/>
                    <a:pt x="103" y="1003"/>
                    <a:pt x="103" y="1003"/>
                  </a:cubicBezTo>
                  <a:cubicBezTo>
                    <a:pt x="104" y="1005"/>
                    <a:pt x="105" y="1005"/>
                    <a:pt x="107" y="1005"/>
                  </a:cubicBezTo>
                  <a:cubicBezTo>
                    <a:pt x="108" y="1005"/>
                    <a:pt x="110" y="1004"/>
                    <a:pt x="110" y="1006"/>
                  </a:cubicBezTo>
                  <a:cubicBezTo>
                    <a:pt x="111" y="1007"/>
                    <a:pt x="111" y="1007"/>
                    <a:pt x="111" y="1008"/>
                  </a:cubicBezTo>
                  <a:cubicBezTo>
                    <a:pt x="112" y="1008"/>
                    <a:pt x="112" y="1008"/>
                    <a:pt x="112" y="1009"/>
                  </a:cubicBezTo>
                  <a:cubicBezTo>
                    <a:pt x="112" y="1011"/>
                    <a:pt x="110" y="1012"/>
                    <a:pt x="112" y="1012"/>
                  </a:cubicBezTo>
                  <a:cubicBezTo>
                    <a:pt x="113" y="1013"/>
                    <a:pt x="113" y="1013"/>
                    <a:pt x="114" y="1013"/>
                  </a:cubicBezTo>
                  <a:cubicBezTo>
                    <a:pt x="114" y="1014"/>
                    <a:pt x="115" y="1014"/>
                    <a:pt x="116" y="1014"/>
                  </a:cubicBezTo>
                  <a:cubicBezTo>
                    <a:pt x="117" y="1014"/>
                    <a:pt x="118" y="1014"/>
                    <a:pt x="120" y="1015"/>
                  </a:cubicBezTo>
                  <a:cubicBezTo>
                    <a:pt x="121" y="1016"/>
                    <a:pt x="122" y="1016"/>
                    <a:pt x="124" y="1017"/>
                  </a:cubicBezTo>
                  <a:cubicBezTo>
                    <a:pt x="125" y="1017"/>
                    <a:pt x="126" y="1019"/>
                    <a:pt x="127" y="1019"/>
                  </a:cubicBezTo>
                  <a:cubicBezTo>
                    <a:pt x="129" y="1020"/>
                    <a:pt x="130" y="1020"/>
                    <a:pt x="131" y="1021"/>
                  </a:cubicBezTo>
                  <a:cubicBezTo>
                    <a:pt x="133" y="1023"/>
                    <a:pt x="135" y="1025"/>
                    <a:pt x="137" y="1027"/>
                  </a:cubicBezTo>
                  <a:cubicBezTo>
                    <a:pt x="140" y="1029"/>
                    <a:pt x="142" y="1030"/>
                    <a:pt x="144" y="1032"/>
                  </a:cubicBezTo>
                  <a:cubicBezTo>
                    <a:pt x="147" y="1034"/>
                    <a:pt x="149" y="1038"/>
                    <a:pt x="152" y="1038"/>
                  </a:cubicBezTo>
                  <a:cubicBezTo>
                    <a:pt x="156" y="1039"/>
                    <a:pt x="158" y="1040"/>
                    <a:pt x="161" y="1042"/>
                  </a:cubicBezTo>
                  <a:cubicBezTo>
                    <a:pt x="164" y="1044"/>
                    <a:pt x="166" y="1047"/>
                    <a:pt x="168" y="1050"/>
                  </a:cubicBezTo>
                  <a:cubicBezTo>
                    <a:pt x="171" y="1052"/>
                    <a:pt x="174" y="1055"/>
                    <a:pt x="177" y="1058"/>
                  </a:cubicBezTo>
                  <a:cubicBezTo>
                    <a:pt x="178" y="1059"/>
                    <a:pt x="180" y="1060"/>
                    <a:pt x="182" y="1061"/>
                  </a:cubicBezTo>
                  <a:cubicBezTo>
                    <a:pt x="183" y="1062"/>
                    <a:pt x="185" y="1064"/>
                    <a:pt x="186" y="1065"/>
                  </a:cubicBezTo>
                  <a:cubicBezTo>
                    <a:pt x="187" y="1065"/>
                    <a:pt x="188" y="1066"/>
                    <a:pt x="190" y="1067"/>
                  </a:cubicBezTo>
                  <a:cubicBezTo>
                    <a:pt x="191" y="1068"/>
                    <a:pt x="193" y="1068"/>
                    <a:pt x="195" y="1069"/>
                  </a:cubicBezTo>
                  <a:cubicBezTo>
                    <a:pt x="197" y="1069"/>
                    <a:pt x="198" y="1070"/>
                    <a:pt x="200" y="1071"/>
                  </a:cubicBezTo>
                  <a:cubicBezTo>
                    <a:pt x="201" y="1072"/>
                    <a:pt x="203" y="1072"/>
                    <a:pt x="205" y="1073"/>
                  </a:cubicBezTo>
                  <a:cubicBezTo>
                    <a:pt x="207" y="1073"/>
                    <a:pt x="208" y="1074"/>
                    <a:pt x="209" y="1075"/>
                  </a:cubicBezTo>
                  <a:cubicBezTo>
                    <a:pt x="212" y="1077"/>
                    <a:pt x="216" y="1079"/>
                    <a:pt x="219" y="1078"/>
                  </a:cubicBezTo>
                  <a:cubicBezTo>
                    <a:pt x="222" y="1078"/>
                    <a:pt x="224" y="1076"/>
                    <a:pt x="226" y="1075"/>
                  </a:cubicBezTo>
                  <a:cubicBezTo>
                    <a:pt x="229" y="1073"/>
                    <a:pt x="232" y="1072"/>
                    <a:pt x="235" y="1071"/>
                  </a:cubicBezTo>
                  <a:cubicBezTo>
                    <a:pt x="238" y="1070"/>
                    <a:pt x="241" y="1070"/>
                    <a:pt x="244" y="1068"/>
                  </a:cubicBezTo>
                  <a:cubicBezTo>
                    <a:pt x="246" y="1067"/>
                    <a:pt x="247" y="1066"/>
                    <a:pt x="249" y="1066"/>
                  </a:cubicBezTo>
                  <a:cubicBezTo>
                    <a:pt x="250" y="1065"/>
                    <a:pt x="252" y="1064"/>
                    <a:pt x="254" y="1064"/>
                  </a:cubicBezTo>
                  <a:cubicBezTo>
                    <a:pt x="257" y="1063"/>
                    <a:pt x="260" y="1062"/>
                    <a:pt x="263" y="1062"/>
                  </a:cubicBezTo>
                  <a:cubicBezTo>
                    <a:pt x="266" y="1062"/>
                    <a:pt x="269" y="1062"/>
                    <a:pt x="271" y="1062"/>
                  </a:cubicBezTo>
                  <a:cubicBezTo>
                    <a:pt x="272" y="1062"/>
                    <a:pt x="273" y="1061"/>
                    <a:pt x="273" y="1061"/>
                  </a:cubicBezTo>
                  <a:cubicBezTo>
                    <a:pt x="275" y="1061"/>
                    <a:pt x="276" y="1061"/>
                    <a:pt x="278" y="1061"/>
                  </a:cubicBezTo>
                  <a:cubicBezTo>
                    <a:pt x="281" y="1061"/>
                    <a:pt x="285" y="1061"/>
                    <a:pt x="288" y="1060"/>
                  </a:cubicBezTo>
                  <a:cubicBezTo>
                    <a:pt x="289" y="1060"/>
                    <a:pt x="291" y="1060"/>
                    <a:pt x="293" y="1060"/>
                  </a:cubicBezTo>
                  <a:cubicBezTo>
                    <a:pt x="294" y="1060"/>
                    <a:pt x="296" y="1059"/>
                    <a:pt x="297" y="1059"/>
                  </a:cubicBezTo>
                  <a:cubicBezTo>
                    <a:pt x="299" y="1059"/>
                    <a:pt x="300" y="1060"/>
                    <a:pt x="302" y="1060"/>
                  </a:cubicBezTo>
                  <a:cubicBezTo>
                    <a:pt x="303" y="1060"/>
                    <a:pt x="305" y="1060"/>
                    <a:pt x="306" y="1061"/>
                  </a:cubicBezTo>
                  <a:cubicBezTo>
                    <a:pt x="308" y="1062"/>
                    <a:pt x="310" y="1062"/>
                    <a:pt x="312" y="1062"/>
                  </a:cubicBezTo>
                  <a:cubicBezTo>
                    <a:pt x="313" y="1062"/>
                    <a:pt x="314" y="1062"/>
                    <a:pt x="316" y="1063"/>
                  </a:cubicBezTo>
                  <a:cubicBezTo>
                    <a:pt x="317" y="1063"/>
                    <a:pt x="318" y="1063"/>
                    <a:pt x="319" y="1064"/>
                  </a:cubicBezTo>
                  <a:cubicBezTo>
                    <a:pt x="320" y="1064"/>
                    <a:pt x="321" y="1064"/>
                    <a:pt x="322" y="1064"/>
                  </a:cubicBezTo>
                  <a:cubicBezTo>
                    <a:pt x="323" y="1065"/>
                    <a:pt x="324" y="1066"/>
                    <a:pt x="325" y="1066"/>
                  </a:cubicBezTo>
                  <a:cubicBezTo>
                    <a:pt x="325" y="1066"/>
                    <a:pt x="326" y="1066"/>
                    <a:pt x="327" y="1066"/>
                  </a:cubicBezTo>
                  <a:cubicBezTo>
                    <a:pt x="328" y="1067"/>
                    <a:pt x="330" y="1067"/>
                    <a:pt x="331" y="1068"/>
                  </a:cubicBezTo>
                  <a:cubicBezTo>
                    <a:pt x="332" y="1068"/>
                    <a:pt x="333" y="1068"/>
                    <a:pt x="333" y="1068"/>
                  </a:cubicBezTo>
                  <a:cubicBezTo>
                    <a:pt x="334" y="1069"/>
                    <a:pt x="334" y="1069"/>
                    <a:pt x="335" y="1069"/>
                  </a:cubicBezTo>
                  <a:cubicBezTo>
                    <a:pt x="336" y="1070"/>
                    <a:pt x="338" y="1070"/>
                    <a:pt x="340" y="1070"/>
                  </a:cubicBezTo>
                  <a:cubicBezTo>
                    <a:pt x="343" y="1069"/>
                    <a:pt x="344" y="1066"/>
                    <a:pt x="347" y="1064"/>
                  </a:cubicBezTo>
                  <a:cubicBezTo>
                    <a:pt x="348" y="1064"/>
                    <a:pt x="350" y="1064"/>
                    <a:pt x="351" y="1063"/>
                  </a:cubicBezTo>
                  <a:cubicBezTo>
                    <a:pt x="353" y="1062"/>
                    <a:pt x="354" y="1062"/>
                    <a:pt x="356" y="1061"/>
                  </a:cubicBezTo>
                  <a:cubicBezTo>
                    <a:pt x="359" y="1061"/>
                    <a:pt x="362" y="1061"/>
                    <a:pt x="365" y="1060"/>
                  </a:cubicBezTo>
                  <a:cubicBezTo>
                    <a:pt x="366" y="1059"/>
                    <a:pt x="367" y="1059"/>
                    <a:pt x="368" y="1058"/>
                  </a:cubicBezTo>
                  <a:cubicBezTo>
                    <a:pt x="368" y="1058"/>
                    <a:pt x="369" y="1058"/>
                    <a:pt x="370" y="1057"/>
                  </a:cubicBezTo>
                  <a:cubicBezTo>
                    <a:pt x="372" y="1056"/>
                    <a:pt x="373" y="1055"/>
                    <a:pt x="375" y="1054"/>
                  </a:cubicBezTo>
                  <a:cubicBezTo>
                    <a:pt x="376" y="1053"/>
                    <a:pt x="378" y="1052"/>
                    <a:pt x="380" y="1051"/>
                  </a:cubicBezTo>
                  <a:cubicBezTo>
                    <a:pt x="381" y="1050"/>
                    <a:pt x="383" y="1050"/>
                    <a:pt x="384" y="1050"/>
                  </a:cubicBezTo>
                  <a:cubicBezTo>
                    <a:pt x="386" y="1049"/>
                    <a:pt x="387" y="1049"/>
                    <a:pt x="389" y="1048"/>
                  </a:cubicBezTo>
                  <a:cubicBezTo>
                    <a:pt x="391" y="1048"/>
                    <a:pt x="393" y="1047"/>
                    <a:pt x="395" y="1047"/>
                  </a:cubicBezTo>
                  <a:cubicBezTo>
                    <a:pt x="395" y="1047"/>
                    <a:pt x="397" y="1047"/>
                    <a:pt x="397" y="1046"/>
                  </a:cubicBezTo>
                  <a:cubicBezTo>
                    <a:pt x="396" y="1045"/>
                    <a:pt x="395" y="1046"/>
                    <a:pt x="395" y="1046"/>
                  </a:cubicBezTo>
                  <a:cubicBezTo>
                    <a:pt x="394" y="1046"/>
                    <a:pt x="394" y="1045"/>
                    <a:pt x="394" y="1045"/>
                  </a:cubicBezTo>
                  <a:cubicBezTo>
                    <a:pt x="394" y="1044"/>
                    <a:pt x="394" y="1043"/>
                    <a:pt x="393" y="1043"/>
                  </a:cubicBezTo>
                  <a:cubicBezTo>
                    <a:pt x="392" y="1043"/>
                    <a:pt x="391" y="1043"/>
                    <a:pt x="391" y="1042"/>
                  </a:cubicBezTo>
                  <a:cubicBezTo>
                    <a:pt x="390" y="1041"/>
                    <a:pt x="391" y="1041"/>
                    <a:pt x="392" y="1041"/>
                  </a:cubicBezTo>
                  <a:cubicBezTo>
                    <a:pt x="393" y="1041"/>
                    <a:pt x="395" y="1042"/>
                    <a:pt x="395" y="1043"/>
                  </a:cubicBezTo>
                  <a:cubicBezTo>
                    <a:pt x="396" y="1044"/>
                    <a:pt x="396" y="1044"/>
                    <a:pt x="397" y="1044"/>
                  </a:cubicBezTo>
                  <a:cubicBezTo>
                    <a:pt x="397" y="1045"/>
                    <a:pt x="397" y="1046"/>
                    <a:pt x="397" y="1046"/>
                  </a:cubicBezTo>
                  <a:cubicBezTo>
                    <a:pt x="397" y="1048"/>
                    <a:pt x="400" y="1047"/>
                    <a:pt x="401" y="1047"/>
                  </a:cubicBezTo>
                  <a:cubicBezTo>
                    <a:pt x="402" y="1048"/>
                    <a:pt x="404" y="1047"/>
                    <a:pt x="405" y="1046"/>
                  </a:cubicBezTo>
                  <a:cubicBezTo>
                    <a:pt x="406" y="1045"/>
                    <a:pt x="406" y="1044"/>
                    <a:pt x="407" y="1043"/>
                  </a:cubicBezTo>
                  <a:cubicBezTo>
                    <a:pt x="408" y="1042"/>
                    <a:pt x="408" y="1041"/>
                    <a:pt x="409" y="1040"/>
                  </a:cubicBezTo>
                  <a:cubicBezTo>
                    <a:pt x="410" y="1039"/>
                    <a:pt x="412" y="1038"/>
                    <a:pt x="414" y="1038"/>
                  </a:cubicBezTo>
                  <a:cubicBezTo>
                    <a:pt x="415" y="1038"/>
                    <a:pt x="415" y="1038"/>
                    <a:pt x="416" y="1038"/>
                  </a:cubicBezTo>
                  <a:cubicBezTo>
                    <a:pt x="417" y="1038"/>
                    <a:pt x="417" y="1037"/>
                    <a:pt x="418" y="1037"/>
                  </a:cubicBezTo>
                  <a:cubicBezTo>
                    <a:pt x="420" y="1037"/>
                    <a:pt x="422" y="1038"/>
                    <a:pt x="423" y="1037"/>
                  </a:cubicBezTo>
                  <a:cubicBezTo>
                    <a:pt x="424" y="1036"/>
                    <a:pt x="424" y="1036"/>
                    <a:pt x="425" y="1036"/>
                  </a:cubicBezTo>
                  <a:cubicBezTo>
                    <a:pt x="426" y="1036"/>
                    <a:pt x="427" y="1036"/>
                    <a:pt x="427" y="1036"/>
                  </a:cubicBezTo>
                  <a:cubicBezTo>
                    <a:pt x="428" y="1036"/>
                    <a:pt x="428" y="1036"/>
                    <a:pt x="429" y="1035"/>
                  </a:cubicBezTo>
                  <a:cubicBezTo>
                    <a:pt x="429" y="1035"/>
                    <a:pt x="430" y="1035"/>
                    <a:pt x="430" y="1035"/>
                  </a:cubicBezTo>
                  <a:cubicBezTo>
                    <a:pt x="432" y="1035"/>
                    <a:pt x="433" y="1035"/>
                    <a:pt x="434" y="1035"/>
                  </a:cubicBezTo>
                  <a:cubicBezTo>
                    <a:pt x="436" y="1035"/>
                    <a:pt x="439" y="1035"/>
                    <a:pt x="441" y="1035"/>
                  </a:cubicBezTo>
                  <a:cubicBezTo>
                    <a:pt x="442" y="1035"/>
                    <a:pt x="444" y="1035"/>
                    <a:pt x="446" y="1035"/>
                  </a:cubicBezTo>
                  <a:cubicBezTo>
                    <a:pt x="447" y="1035"/>
                    <a:pt x="449" y="1034"/>
                    <a:pt x="450" y="1035"/>
                  </a:cubicBezTo>
                  <a:cubicBezTo>
                    <a:pt x="452" y="1035"/>
                    <a:pt x="453" y="1034"/>
                    <a:pt x="455" y="1034"/>
                  </a:cubicBezTo>
                  <a:cubicBezTo>
                    <a:pt x="456" y="1034"/>
                    <a:pt x="457" y="1033"/>
                    <a:pt x="459" y="1032"/>
                  </a:cubicBezTo>
                  <a:cubicBezTo>
                    <a:pt x="459" y="1032"/>
                    <a:pt x="460" y="1032"/>
                    <a:pt x="461" y="1032"/>
                  </a:cubicBezTo>
                  <a:cubicBezTo>
                    <a:pt x="462" y="1032"/>
                    <a:pt x="462" y="1032"/>
                    <a:pt x="463" y="1032"/>
                  </a:cubicBezTo>
                  <a:cubicBezTo>
                    <a:pt x="466" y="1033"/>
                    <a:pt x="470" y="1032"/>
                    <a:pt x="473" y="1033"/>
                  </a:cubicBezTo>
                  <a:cubicBezTo>
                    <a:pt x="474" y="1033"/>
                    <a:pt x="476" y="1034"/>
                    <a:pt x="477" y="1034"/>
                  </a:cubicBezTo>
                  <a:cubicBezTo>
                    <a:pt x="479" y="1034"/>
                    <a:pt x="480" y="1035"/>
                    <a:pt x="481" y="1036"/>
                  </a:cubicBezTo>
                  <a:cubicBezTo>
                    <a:pt x="484" y="1038"/>
                    <a:pt x="487" y="1040"/>
                    <a:pt x="489" y="1043"/>
                  </a:cubicBezTo>
                  <a:cubicBezTo>
                    <a:pt x="489" y="1044"/>
                    <a:pt x="490" y="1045"/>
                    <a:pt x="490" y="1045"/>
                  </a:cubicBezTo>
                  <a:cubicBezTo>
                    <a:pt x="491" y="1046"/>
                    <a:pt x="492" y="1046"/>
                    <a:pt x="493" y="1047"/>
                  </a:cubicBezTo>
                  <a:cubicBezTo>
                    <a:pt x="494" y="1048"/>
                    <a:pt x="494" y="1048"/>
                    <a:pt x="495" y="1049"/>
                  </a:cubicBezTo>
                  <a:cubicBezTo>
                    <a:pt x="495" y="1050"/>
                    <a:pt x="496" y="1050"/>
                    <a:pt x="497" y="1050"/>
                  </a:cubicBezTo>
                  <a:cubicBezTo>
                    <a:pt x="498" y="1050"/>
                    <a:pt x="499" y="1049"/>
                    <a:pt x="500" y="1050"/>
                  </a:cubicBezTo>
                  <a:cubicBezTo>
                    <a:pt x="500" y="1050"/>
                    <a:pt x="499" y="1051"/>
                    <a:pt x="498" y="1051"/>
                  </a:cubicBezTo>
                  <a:cubicBezTo>
                    <a:pt x="498" y="1051"/>
                    <a:pt x="497" y="1051"/>
                    <a:pt x="496" y="1051"/>
                  </a:cubicBezTo>
                  <a:cubicBezTo>
                    <a:pt x="494" y="1052"/>
                    <a:pt x="498" y="1053"/>
                    <a:pt x="498" y="1054"/>
                  </a:cubicBezTo>
                  <a:cubicBezTo>
                    <a:pt x="498" y="1054"/>
                    <a:pt x="498" y="1055"/>
                    <a:pt x="499" y="1055"/>
                  </a:cubicBezTo>
                  <a:cubicBezTo>
                    <a:pt x="500" y="1055"/>
                    <a:pt x="501" y="1055"/>
                    <a:pt x="501" y="1055"/>
                  </a:cubicBezTo>
                  <a:cubicBezTo>
                    <a:pt x="502" y="1054"/>
                    <a:pt x="503" y="1054"/>
                    <a:pt x="504" y="1054"/>
                  </a:cubicBezTo>
                  <a:cubicBezTo>
                    <a:pt x="504" y="1054"/>
                    <a:pt x="504" y="1055"/>
                    <a:pt x="504" y="1056"/>
                  </a:cubicBezTo>
                  <a:cubicBezTo>
                    <a:pt x="503" y="1057"/>
                    <a:pt x="501" y="1058"/>
                    <a:pt x="501" y="1060"/>
                  </a:cubicBezTo>
                  <a:cubicBezTo>
                    <a:pt x="501" y="1061"/>
                    <a:pt x="501" y="1061"/>
                    <a:pt x="502" y="1062"/>
                  </a:cubicBezTo>
                  <a:cubicBezTo>
                    <a:pt x="502" y="1062"/>
                    <a:pt x="503" y="1063"/>
                    <a:pt x="503" y="1064"/>
                  </a:cubicBezTo>
                  <a:cubicBezTo>
                    <a:pt x="503" y="1066"/>
                    <a:pt x="503" y="1067"/>
                    <a:pt x="504" y="1068"/>
                  </a:cubicBezTo>
                  <a:cubicBezTo>
                    <a:pt x="504" y="1070"/>
                    <a:pt x="504" y="1071"/>
                    <a:pt x="505" y="1073"/>
                  </a:cubicBezTo>
                  <a:cubicBezTo>
                    <a:pt x="506" y="1074"/>
                    <a:pt x="508" y="1074"/>
                    <a:pt x="509" y="1075"/>
                  </a:cubicBezTo>
                  <a:cubicBezTo>
                    <a:pt x="510" y="1076"/>
                    <a:pt x="510" y="1078"/>
                    <a:pt x="512" y="1079"/>
                  </a:cubicBezTo>
                  <a:cubicBezTo>
                    <a:pt x="513" y="1080"/>
                    <a:pt x="514" y="1080"/>
                    <a:pt x="516" y="1080"/>
                  </a:cubicBezTo>
                  <a:cubicBezTo>
                    <a:pt x="516" y="1080"/>
                    <a:pt x="517" y="1080"/>
                    <a:pt x="518" y="1080"/>
                  </a:cubicBezTo>
                  <a:cubicBezTo>
                    <a:pt x="518" y="1079"/>
                    <a:pt x="519" y="1079"/>
                    <a:pt x="520" y="1079"/>
                  </a:cubicBezTo>
                  <a:cubicBezTo>
                    <a:pt x="520" y="1079"/>
                    <a:pt x="521" y="1080"/>
                    <a:pt x="522" y="1080"/>
                  </a:cubicBezTo>
                  <a:cubicBezTo>
                    <a:pt x="522" y="1080"/>
                    <a:pt x="523" y="1080"/>
                    <a:pt x="524" y="1079"/>
                  </a:cubicBezTo>
                  <a:cubicBezTo>
                    <a:pt x="525" y="1078"/>
                    <a:pt x="525" y="1075"/>
                    <a:pt x="527" y="1076"/>
                  </a:cubicBezTo>
                  <a:cubicBezTo>
                    <a:pt x="528" y="1076"/>
                    <a:pt x="528" y="1079"/>
                    <a:pt x="529" y="1078"/>
                  </a:cubicBezTo>
                  <a:cubicBezTo>
                    <a:pt x="529" y="1078"/>
                    <a:pt x="529" y="1077"/>
                    <a:pt x="530" y="1076"/>
                  </a:cubicBezTo>
                  <a:cubicBezTo>
                    <a:pt x="531" y="1075"/>
                    <a:pt x="531" y="1078"/>
                    <a:pt x="532" y="1077"/>
                  </a:cubicBezTo>
                  <a:cubicBezTo>
                    <a:pt x="532" y="1077"/>
                    <a:pt x="532" y="1076"/>
                    <a:pt x="532" y="1076"/>
                  </a:cubicBezTo>
                  <a:cubicBezTo>
                    <a:pt x="533" y="1075"/>
                    <a:pt x="533" y="1078"/>
                    <a:pt x="535" y="1078"/>
                  </a:cubicBezTo>
                  <a:cubicBezTo>
                    <a:pt x="537" y="1078"/>
                    <a:pt x="535" y="1075"/>
                    <a:pt x="535" y="1074"/>
                  </a:cubicBezTo>
                  <a:cubicBezTo>
                    <a:pt x="535" y="1073"/>
                    <a:pt x="535" y="1072"/>
                    <a:pt x="536" y="1072"/>
                  </a:cubicBezTo>
                  <a:cubicBezTo>
                    <a:pt x="536" y="1071"/>
                    <a:pt x="536" y="1073"/>
                    <a:pt x="537" y="1074"/>
                  </a:cubicBezTo>
                  <a:cubicBezTo>
                    <a:pt x="537" y="1075"/>
                    <a:pt x="539" y="1076"/>
                    <a:pt x="540" y="1075"/>
                  </a:cubicBezTo>
                  <a:cubicBezTo>
                    <a:pt x="542" y="1074"/>
                    <a:pt x="538" y="1073"/>
                    <a:pt x="539" y="1072"/>
                  </a:cubicBezTo>
                  <a:cubicBezTo>
                    <a:pt x="540" y="1071"/>
                    <a:pt x="542" y="1073"/>
                    <a:pt x="543" y="1073"/>
                  </a:cubicBezTo>
                  <a:cubicBezTo>
                    <a:pt x="543" y="1074"/>
                    <a:pt x="545" y="1074"/>
                    <a:pt x="545" y="1073"/>
                  </a:cubicBezTo>
                  <a:cubicBezTo>
                    <a:pt x="546" y="1073"/>
                    <a:pt x="546" y="1072"/>
                    <a:pt x="547" y="1072"/>
                  </a:cubicBezTo>
                  <a:cubicBezTo>
                    <a:pt x="548" y="1071"/>
                    <a:pt x="548" y="1073"/>
                    <a:pt x="549" y="1074"/>
                  </a:cubicBezTo>
                  <a:cubicBezTo>
                    <a:pt x="550" y="1075"/>
                    <a:pt x="551" y="1075"/>
                    <a:pt x="552" y="1075"/>
                  </a:cubicBezTo>
                  <a:cubicBezTo>
                    <a:pt x="553" y="1075"/>
                    <a:pt x="554" y="1075"/>
                    <a:pt x="555" y="1075"/>
                  </a:cubicBezTo>
                  <a:cubicBezTo>
                    <a:pt x="556" y="1075"/>
                    <a:pt x="558" y="1075"/>
                    <a:pt x="560" y="1075"/>
                  </a:cubicBezTo>
                  <a:cubicBezTo>
                    <a:pt x="561" y="1075"/>
                    <a:pt x="561" y="1074"/>
                    <a:pt x="562" y="1074"/>
                  </a:cubicBezTo>
                  <a:cubicBezTo>
                    <a:pt x="563" y="1074"/>
                    <a:pt x="563" y="1074"/>
                    <a:pt x="564" y="1073"/>
                  </a:cubicBezTo>
                  <a:cubicBezTo>
                    <a:pt x="565" y="1072"/>
                    <a:pt x="565" y="1070"/>
                    <a:pt x="564" y="1069"/>
                  </a:cubicBezTo>
                  <a:cubicBezTo>
                    <a:pt x="564" y="1068"/>
                    <a:pt x="563" y="1067"/>
                    <a:pt x="564" y="1067"/>
                  </a:cubicBezTo>
                  <a:cubicBezTo>
                    <a:pt x="565" y="1067"/>
                    <a:pt x="565" y="1068"/>
                    <a:pt x="565" y="1068"/>
                  </a:cubicBezTo>
                  <a:cubicBezTo>
                    <a:pt x="566" y="1069"/>
                    <a:pt x="566" y="1069"/>
                    <a:pt x="566" y="1070"/>
                  </a:cubicBezTo>
                  <a:cubicBezTo>
                    <a:pt x="567" y="1070"/>
                    <a:pt x="568" y="1070"/>
                    <a:pt x="568" y="1071"/>
                  </a:cubicBezTo>
                  <a:cubicBezTo>
                    <a:pt x="570" y="1072"/>
                    <a:pt x="569" y="1073"/>
                    <a:pt x="570" y="1074"/>
                  </a:cubicBezTo>
                  <a:cubicBezTo>
                    <a:pt x="571" y="1076"/>
                    <a:pt x="572" y="1073"/>
                    <a:pt x="573" y="1072"/>
                  </a:cubicBezTo>
                  <a:cubicBezTo>
                    <a:pt x="576" y="1071"/>
                    <a:pt x="577" y="1077"/>
                    <a:pt x="577" y="1079"/>
                  </a:cubicBezTo>
                  <a:cubicBezTo>
                    <a:pt x="578" y="1080"/>
                    <a:pt x="578" y="1082"/>
                    <a:pt x="579" y="1083"/>
                  </a:cubicBezTo>
                  <a:cubicBezTo>
                    <a:pt x="580" y="1084"/>
                    <a:pt x="582" y="1085"/>
                    <a:pt x="583" y="1086"/>
                  </a:cubicBezTo>
                  <a:cubicBezTo>
                    <a:pt x="585" y="1086"/>
                    <a:pt x="586" y="1087"/>
                    <a:pt x="587" y="1087"/>
                  </a:cubicBezTo>
                  <a:cubicBezTo>
                    <a:pt x="589" y="1087"/>
                    <a:pt x="590" y="1086"/>
                    <a:pt x="591" y="1085"/>
                  </a:cubicBezTo>
                  <a:cubicBezTo>
                    <a:pt x="592" y="1084"/>
                    <a:pt x="594" y="1082"/>
                    <a:pt x="594" y="1084"/>
                  </a:cubicBezTo>
                  <a:cubicBezTo>
                    <a:pt x="594" y="1085"/>
                    <a:pt x="593" y="1085"/>
                    <a:pt x="593" y="1086"/>
                  </a:cubicBezTo>
                  <a:cubicBezTo>
                    <a:pt x="592" y="1087"/>
                    <a:pt x="593" y="1086"/>
                    <a:pt x="594" y="1087"/>
                  </a:cubicBezTo>
                  <a:cubicBezTo>
                    <a:pt x="596" y="1089"/>
                    <a:pt x="588" y="1090"/>
                    <a:pt x="592" y="1093"/>
                  </a:cubicBezTo>
                  <a:cubicBezTo>
                    <a:pt x="592" y="1093"/>
                    <a:pt x="593" y="1093"/>
                    <a:pt x="593" y="1094"/>
                  </a:cubicBezTo>
                  <a:cubicBezTo>
                    <a:pt x="593" y="1095"/>
                    <a:pt x="593" y="1096"/>
                    <a:pt x="594" y="1096"/>
                  </a:cubicBezTo>
                  <a:cubicBezTo>
                    <a:pt x="594" y="1097"/>
                    <a:pt x="595" y="1097"/>
                    <a:pt x="595" y="1097"/>
                  </a:cubicBezTo>
                  <a:cubicBezTo>
                    <a:pt x="596" y="1098"/>
                    <a:pt x="596" y="1099"/>
                    <a:pt x="597" y="1099"/>
                  </a:cubicBezTo>
                  <a:cubicBezTo>
                    <a:pt x="597" y="1100"/>
                    <a:pt x="598" y="1101"/>
                    <a:pt x="599" y="1102"/>
                  </a:cubicBezTo>
                  <a:cubicBezTo>
                    <a:pt x="599" y="1103"/>
                    <a:pt x="599" y="1104"/>
                    <a:pt x="599" y="1105"/>
                  </a:cubicBezTo>
                  <a:cubicBezTo>
                    <a:pt x="599" y="1106"/>
                    <a:pt x="598" y="1107"/>
                    <a:pt x="598" y="1108"/>
                  </a:cubicBezTo>
                  <a:cubicBezTo>
                    <a:pt x="597" y="1110"/>
                    <a:pt x="598" y="1111"/>
                    <a:pt x="598" y="1113"/>
                  </a:cubicBezTo>
                  <a:cubicBezTo>
                    <a:pt x="598" y="1114"/>
                    <a:pt x="597" y="1116"/>
                    <a:pt x="597" y="1118"/>
                  </a:cubicBezTo>
                  <a:cubicBezTo>
                    <a:pt x="596" y="1119"/>
                    <a:pt x="597" y="1121"/>
                    <a:pt x="597" y="1123"/>
                  </a:cubicBezTo>
                  <a:cubicBezTo>
                    <a:pt x="597" y="1125"/>
                    <a:pt x="597" y="1129"/>
                    <a:pt x="596" y="1131"/>
                  </a:cubicBezTo>
                  <a:cubicBezTo>
                    <a:pt x="595" y="1132"/>
                    <a:pt x="594" y="1133"/>
                    <a:pt x="593" y="1135"/>
                  </a:cubicBezTo>
                  <a:cubicBezTo>
                    <a:pt x="592" y="1138"/>
                    <a:pt x="592" y="1141"/>
                    <a:pt x="590" y="1143"/>
                  </a:cubicBezTo>
                  <a:cubicBezTo>
                    <a:pt x="588" y="1144"/>
                    <a:pt x="588" y="1145"/>
                    <a:pt x="587" y="1146"/>
                  </a:cubicBezTo>
                  <a:cubicBezTo>
                    <a:pt x="586" y="1149"/>
                    <a:pt x="588" y="1148"/>
                    <a:pt x="590" y="1148"/>
                  </a:cubicBezTo>
                  <a:cubicBezTo>
                    <a:pt x="591" y="1149"/>
                    <a:pt x="591" y="1149"/>
                    <a:pt x="592" y="1150"/>
                  </a:cubicBezTo>
                  <a:cubicBezTo>
                    <a:pt x="592" y="1150"/>
                    <a:pt x="593" y="1150"/>
                    <a:pt x="594" y="1150"/>
                  </a:cubicBezTo>
                  <a:cubicBezTo>
                    <a:pt x="594" y="1150"/>
                    <a:pt x="595" y="1149"/>
                    <a:pt x="595" y="1150"/>
                  </a:cubicBezTo>
                  <a:cubicBezTo>
                    <a:pt x="596" y="1151"/>
                    <a:pt x="595" y="1151"/>
                    <a:pt x="595" y="1151"/>
                  </a:cubicBezTo>
                  <a:cubicBezTo>
                    <a:pt x="594" y="1151"/>
                    <a:pt x="593" y="1152"/>
                    <a:pt x="592" y="1152"/>
                  </a:cubicBezTo>
                  <a:cubicBezTo>
                    <a:pt x="592" y="1151"/>
                    <a:pt x="591" y="1151"/>
                    <a:pt x="591" y="1152"/>
                  </a:cubicBezTo>
                  <a:cubicBezTo>
                    <a:pt x="590" y="1154"/>
                    <a:pt x="592" y="1155"/>
                    <a:pt x="592" y="1156"/>
                  </a:cubicBezTo>
                  <a:cubicBezTo>
                    <a:pt x="592" y="1157"/>
                    <a:pt x="592" y="1158"/>
                    <a:pt x="592" y="1159"/>
                  </a:cubicBezTo>
                  <a:cubicBezTo>
                    <a:pt x="592" y="1159"/>
                    <a:pt x="592" y="1160"/>
                    <a:pt x="591" y="1160"/>
                  </a:cubicBezTo>
                  <a:cubicBezTo>
                    <a:pt x="590" y="1160"/>
                    <a:pt x="589" y="1160"/>
                    <a:pt x="589" y="1160"/>
                  </a:cubicBezTo>
                  <a:cubicBezTo>
                    <a:pt x="588" y="1160"/>
                    <a:pt x="588" y="1161"/>
                    <a:pt x="587" y="1161"/>
                  </a:cubicBezTo>
                  <a:cubicBezTo>
                    <a:pt x="585" y="1162"/>
                    <a:pt x="587" y="1162"/>
                    <a:pt x="588" y="1163"/>
                  </a:cubicBezTo>
                  <a:cubicBezTo>
                    <a:pt x="589" y="1164"/>
                    <a:pt x="589" y="1166"/>
                    <a:pt x="591" y="1167"/>
                  </a:cubicBezTo>
                  <a:cubicBezTo>
                    <a:pt x="591" y="1167"/>
                    <a:pt x="592" y="1167"/>
                    <a:pt x="593" y="1167"/>
                  </a:cubicBezTo>
                  <a:cubicBezTo>
                    <a:pt x="593" y="1168"/>
                    <a:pt x="594" y="1168"/>
                    <a:pt x="594" y="1169"/>
                  </a:cubicBezTo>
                  <a:cubicBezTo>
                    <a:pt x="595" y="1169"/>
                    <a:pt x="598" y="1169"/>
                    <a:pt x="597" y="1171"/>
                  </a:cubicBezTo>
                  <a:cubicBezTo>
                    <a:pt x="597" y="1171"/>
                    <a:pt x="596" y="1171"/>
                    <a:pt x="595" y="1171"/>
                  </a:cubicBezTo>
                  <a:cubicBezTo>
                    <a:pt x="595" y="1170"/>
                    <a:pt x="594" y="1170"/>
                    <a:pt x="593" y="1170"/>
                  </a:cubicBezTo>
                  <a:cubicBezTo>
                    <a:pt x="592" y="1170"/>
                    <a:pt x="590" y="1170"/>
                    <a:pt x="589" y="1169"/>
                  </a:cubicBezTo>
                  <a:cubicBezTo>
                    <a:pt x="588" y="1169"/>
                    <a:pt x="588" y="1169"/>
                    <a:pt x="587" y="1168"/>
                  </a:cubicBezTo>
                  <a:cubicBezTo>
                    <a:pt x="587" y="1168"/>
                    <a:pt x="586" y="1167"/>
                    <a:pt x="586" y="1167"/>
                  </a:cubicBezTo>
                  <a:cubicBezTo>
                    <a:pt x="585" y="1166"/>
                    <a:pt x="586" y="1171"/>
                    <a:pt x="586" y="1172"/>
                  </a:cubicBezTo>
                  <a:cubicBezTo>
                    <a:pt x="586" y="1173"/>
                    <a:pt x="586" y="1174"/>
                    <a:pt x="586" y="1175"/>
                  </a:cubicBezTo>
                  <a:cubicBezTo>
                    <a:pt x="586" y="1175"/>
                    <a:pt x="586" y="1176"/>
                    <a:pt x="586" y="1177"/>
                  </a:cubicBezTo>
                  <a:cubicBezTo>
                    <a:pt x="586" y="1178"/>
                    <a:pt x="585" y="1178"/>
                    <a:pt x="585" y="1179"/>
                  </a:cubicBezTo>
                  <a:cubicBezTo>
                    <a:pt x="585" y="1180"/>
                    <a:pt x="584" y="1182"/>
                    <a:pt x="584" y="1183"/>
                  </a:cubicBezTo>
                  <a:cubicBezTo>
                    <a:pt x="583" y="1184"/>
                    <a:pt x="583" y="1186"/>
                    <a:pt x="582" y="1187"/>
                  </a:cubicBezTo>
                  <a:cubicBezTo>
                    <a:pt x="581" y="1189"/>
                    <a:pt x="580" y="1190"/>
                    <a:pt x="579" y="1190"/>
                  </a:cubicBezTo>
                  <a:cubicBezTo>
                    <a:pt x="578" y="1190"/>
                    <a:pt x="575" y="1190"/>
                    <a:pt x="575" y="1189"/>
                  </a:cubicBezTo>
                  <a:cubicBezTo>
                    <a:pt x="574" y="1188"/>
                    <a:pt x="574" y="1185"/>
                    <a:pt x="573" y="1185"/>
                  </a:cubicBezTo>
                  <a:cubicBezTo>
                    <a:pt x="572" y="1185"/>
                    <a:pt x="574" y="1189"/>
                    <a:pt x="574" y="1189"/>
                  </a:cubicBezTo>
                  <a:cubicBezTo>
                    <a:pt x="575" y="1191"/>
                    <a:pt x="574" y="1192"/>
                    <a:pt x="575" y="1193"/>
                  </a:cubicBezTo>
                  <a:cubicBezTo>
                    <a:pt x="575" y="1194"/>
                    <a:pt x="576" y="1194"/>
                    <a:pt x="576" y="1195"/>
                  </a:cubicBezTo>
                  <a:cubicBezTo>
                    <a:pt x="576" y="1196"/>
                    <a:pt x="577" y="1196"/>
                    <a:pt x="577" y="1197"/>
                  </a:cubicBezTo>
                  <a:cubicBezTo>
                    <a:pt x="577" y="1199"/>
                    <a:pt x="578" y="1199"/>
                    <a:pt x="580" y="1200"/>
                  </a:cubicBezTo>
                  <a:cubicBezTo>
                    <a:pt x="581" y="1201"/>
                    <a:pt x="581" y="1203"/>
                    <a:pt x="582" y="1204"/>
                  </a:cubicBezTo>
                  <a:cubicBezTo>
                    <a:pt x="583" y="1205"/>
                    <a:pt x="584" y="1204"/>
                    <a:pt x="584" y="1203"/>
                  </a:cubicBezTo>
                  <a:cubicBezTo>
                    <a:pt x="585" y="1202"/>
                    <a:pt x="586" y="1201"/>
                    <a:pt x="586" y="1202"/>
                  </a:cubicBezTo>
                  <a:cubicBezTo>
                    <a:pt x="586" y="1203"/>
                    <a:pt x="586" y="1204"/>
                    <a:pt x="585" y="1205"/>
                  </a:cubicBezTo>
                  <a:cubicBezTo>
                    <a:pt x="585" y="1206"/>
                    <a:pt x="584" y="1206"/>
                    <a:pt x="584" y="1207"/>
                  </a:cubicBezTo>
                  <a:cubicBezTo>
                    <a:pt x="584" y="1208"/>
                    <a:pt x="584" y="1209"/>
                    <a:pt x="584" y="1209"/>
                  </a:cubicBezTo>
                  <a:cubicBezTo>
                    <a:pt x="584" y="1211"/>
                    <a:pt x="584" y="1213"/>
                    <a:pt x="585" y="1214"/>
                  </a:cubicBezTo>
                  <a:cubicBezTo>
                    <a:pt x="586" y="1215"/>
                    <a:pt x="587" y="1214"/>
                    <a:pt x="589" y="1215"/>
                  </a:cubicBezTo>
                  <a:cubicBezTo>
                    <a:pt x="590" y="1215"/>
                    <a:pt x="591" y="1218"/>
                    <a:pt x="591" y="1219"/>
                  </a:cubicBezTo>
                  <a:cubicBezTo>
                    <a:pt x="591" y="1221"/>
                    <a:pt x="591" y="1222"/>
                    <a:pt x="592" y="1224"/>
                  </a:cubicBezTo>
                  <a:cubicBezTo>
                    <a:pt x="592" y="1225"/>
                    <a:pt x="593" y="1226"/>
                    <a:pt x="594" y="1227"/>
                  </a:cubicBezTo>
                  <a:cubicBezTo>
                    <a:pt x="595" y="1227"/>
                    <a:pt x="595" y="1227"/>
                    <a:pt x="596" y="1228"/>
                  </a:cubicBezTo>
                  <a:cubicBezTo>
                    <a:pt x="597" y="1228"/>
                    <a:pt x="596" y="1229"/>
                    <a:pt x="597" y="1230"/>
                  </a:cubicBezTo>
                  <a:cubicBezTo>
                    <a:pt x="597" y="1230"/>
                    <a:pt x="597" y="1231"/>
                    <a:pt x="598" y="1231"/>
                  </a:cubicBezTo>
                  <a:cubicBezTo>
                    <a:pt x="599" y="1231"/>
                    <a:pt x="600" y="1231"/>
                    <a:pt x="600" y="1231"/>
                  </a:cubicBezTo>
                  <a:cubicBezTo>
                    <a:pt x="601" y="1231"/>
                    <a:pt x="600" y="1232"/>
                    <a:pt x="600" y="1233"/>
                  </a:cubicBezTo>
                  <a:cubicBezTo>
                    <a:pt x="601" y="1233"/>
                    <a:pt x="601" y="1234"/>
                    <a:pt x="601" y="1234"/>
                  </a:cubicBezTo>
                  <a:cubicBezTo>
                    <a:pt x="603" y="1235"/>
                    <a:pt x="604" y="1236"/>
                    <a:pt x="605" y="1237"/>
                  </a:cubicBezTo>
                  <a:cubicBezTo>
                    <a:pt x="605" y="1238"/>
                    <a:pt x="605" y="1239"/>
                    <a:pt x="606" y="1239"/>
                  </a:cubicBezTo>
                  <a:cubicBezTo>
                    <a:pt x="607" y="1240"/>
                    <a:pt x="608" y="1241"/>
                    <a:pt x="609" y="1243"/>
                  </a:cubicBezTo>
                  <a:cubicBezTo>
                    <a:pt x="610" y="1244"/>
                    <a:pt x="611" y="1245"/>
                    <a:pt x="613" y="1246"/>
                  </a:cubicBezTo>
                  <a:cubicBezTo>
                    <a:pt x="614" y="1247"/>
                    <a:pt x="615" y="1248"/>
                    <a:pt x="616" y="1249"/>
                  </a:cubicBezTo>
                  <a:cubicBezTo>
                    <a:pt x="617" y="1251"/>
                    <a:pt x="619" y="1253"/>
                    <a:pt x="621" y="1254"/>
                  </a:cubicBezTo>
                  <a:cubicBezTo>
                    <a:pt x="623" y="1256"/>
                    <a:pt x="625" y="1258"/>
                    <a:pt x="626" y="1259"/>
                  </a:cubicBezTo>
                  <a:cubicBezTo>
                    <a:pt x="628" y="1261"/>
                    <a:pt x="630" y="1263"/>
                    <a:pt x="632" y="1265"/>
                  </a:cubicBezTo>
                  <a:cubicBezTo>
                    <a:pt x="634" y="1268"/>
                    <a:pt x="637" y="1269"/>
                    <a:pt x="639" y="1272"/>
                  </a:cubicBezTo>
                  <a:cubicBezTo>
                    <a:pt x="641" y="1274"/>
                    <a:pt x="643" y="1277"/>
                    <a:pt x="644" y="1280"/>
                  </a:cubicBezTo>
                  <a:cubicBezTo>
                    <a:pt x="644" y="1282"/>
                    <a:pt x="645" y="1283"/>
                    <a:pt x="646" y="1285"/>
                  </a:cubicBezTo>
                  <a:cubicBezTo>
                    <a:pt x="647" y="1286"/>
                    <a:pt x="648" y="1287"/>
                    <a:pt x="648" y="1289"/>
                  </a:cubicBezTo>
                  <a:cubicBezTo>
                    <a:pt x="649" y="1292"/>
                    <a:pt x="649" y="1294"/>
                    <a:pt x="649" y="1297"/>
                  </a:cubicBezTo>
                  <a:cubicBezTo>
                    <a:pt x="649" y="1298"/>
                    <a:pt x="649" y="1299"/>
                    <a:pt x="650" y="1300"/>
                  </a:cubicBezTo>
                  <a:cubicBezTo>
                    <a:pt x="651" y="1302"/>
                    <a:pt x="653" y="1304"/>
                    <a:pt x="651" y="1306"/>
                  </a:cubicBezTo>
                  <a:cubicBezTo>
                    <a:pt x="651" y="1306"/>
                    <a:pt x="650" y="1306"/>
                    <a:pt x="650" y="1307"/>
                  </a:cubicBezTo>
                  <a:cubicBezTo>
                    <a:pt x="651" y="1308"/>
                    <a:pt x="651" y="1309"/>
                    <a:pt x="652" y="1309"/>
                  </a:cubicBezTo>
                  <a:cubicBezTo>
                    <a:pt x="654" y="1312"/>
                    <a:pt x="654" y="1315"/>
                    <a:pt x="656" y="1318"/>
                  </a:cubicBezTo>
                  <a:cubicBezTo>
                    <a:pt x="658" y="1321"/>
                    <a:pt x="661" y="1323"/>
                    <a:pt x="662" y="1327"/>
                  </a:cubicBezTo>
                  <a:cubicBezTo>
                    <a:pt x="663" y="1329"/>
                    <a:pt x="663" y="1331"/>
                    <a:pt x="664" y="1333"/>
                  </a:cubicBezTo>
                  <a:cubicBezTo>
                    <a:pt x="665" y="1334"/>
                    <a:pt x="666" y="1336"/>
                    <a:pt x="666" y="1337"/>
                  </a:cubicBezTo>
                  <a:cubicBezTo>
                    <a:pt x="667" y="1339"/>
                    <a:pt x="668" y="1342"/>
                    <a:pt x="669" y="1344"/>
                  </a:cubicBezTo>
                  <a:cubicBezTo>
                    <a:pt x="669" y="1345"/>
                    <a:pt x="670" y="1347"/>
                    <a:pt x="671" y="1348"/>
                  </a:cubicBezTo>
                  <a:cubicBezTo>
                    <a:pt x="672" y="1349"/>
                    <a:pt x="673" y="1350"/>
                    <a:pt x="673" y="1351"/>
                  </a:cubicBezTo>
                  <a:cubicBezTo>
                    <a:pt x="673" y="1353"/>
                    <a:pt x="674" y="1355"/>
                    <a:pt x="674" y="1356"/>
                  </a:cubicBezTo>
                  <a:cubicBezTo>
                    <a:pt x="674" y="1359"/>
                    <a:pt x="674" y="1364"/>
                    <a:pt x="672" y="1366"/>
                  </a:cubicBezTo>
                  <a:cubicBezTo>
                    <a:pt x="670" y="1367"/>
                    <a:pt x="666" y="1370"/>
                    <a:pt x="666" y="1373"/>
                  </a:cubicBezTo>
                  <a:cubicBezTo>
                    <a:pt x="666" y="1374"/>
                    <a:pt x="668" y="1376"/>
                    <a:pt x="669" y="1377"/>
                  </a:cubicBezTo>
                  <a:cubicBezTo>
                    <a:pt x="669" y="1378"/>
                    <a:pt x="670" y="1379"/>
                    <a:pt x="671" y="1381"/>
                  </a:cubicBezTo>
                  <a:cubicBezTo>
                    <a:pt x="671" y="1382"/>
                    <a:pt x="672" y="1384"/>
                    <a:pt x="672" y="1386"/>
                  </a:cubicBezTo>
                  <a:cubicBezTo>
                    <a:pt x="672" y="1387"/>
                    <a:pt x="673" y="1389"/>
                    <a:pt x="674" y="1390"/>
                  </a:cubicBezTo>
                  <a:cubicBezTo>
                    <a:pt x="675" y="1392"/>
                    <a:pt x="676" y="1394"/>
                    <a:pt x="676" y="1396"/>
                  </a:cubicBezTo>
                  <a:cubicBezTo>
                    <a:pt x="677" y="1398"/>
                    <a:pt x="677" y="1399"/>
                    <a:pt x="678" y="1401"/>
                  </a:cubicBezTo>
                  <a:cubicBezTo>
                    <a:pt x="679" y="1402"/>
                    <a:pt x="680" y="1403"/>
                    <a:pt x="681" y="1405"/>
                  </a:cubicBezTo>
                  <a:cubicBezTo>
                    <a:pt x="681" y="1407"/>
                    <a:pt x="682" y="1408"/>
                    <a:pt x="683" y="1410"/>
                  </a:cubicBezTo>
                  <a:cubicBezTo>
                    <a:pt x="683" y="1413"/>
                    <a:pt x="684" y="1415"/>
                    <a:pt x="684" y="1418"/>
                  </a:cubicBezTo>
                  <a:cubicBezTo>
                    <a:pt x="685" y="1422"/>
                    <a:pt x="685" y="1427"/>
                    <a:pt x="684" y="1432"/>
                  </a:cubicBezTo>
                  <a:cubicBezTo>
                    <a:pt x="683" y="1434"/>
                    <a:pt x="682" y="1435"/>
                    <a:pt x="681" y="1437"/>
                  </a:cubicBezTo>
                  <a:cubicBezTo>
                    <a:pt x="680" y="1438"/>
                    <a:pt x="679" y="1439"/>
                    <a:pt x="678" y="1441"/>
                  </a:cubicBezTo>
                  <a:cubicBezTo>
                    <a:pt x="678" y="1442"/>
                    <a:pt x="677" y="1443"/>
                    <a:pt x="677" y="1445"/>
                  </a:cubicBezTo>
                  <a:cubicBezTo>
                    <a:pt x="676" y="1446"/>
                    <a:pt x="675" y="1447"/>
                    <a:pt x="674" y="1448"/>
                  </a:cubicBezTo>
                  <a:cubicBezTo>
                    <a:pt x="673" y="1448"/>
                    <a:pt x="672" y="1449"/>
                    <a:pt x="671" y="1449"/>
                  </a:cubicBezTo>
                  <a:cubicBezTo>
                    <a:pt x="670" y="1450"/>
                    <a:pt x="670" y="1450"/>
                    <a:pt x="669" y="1451"/>
                  </a:cubicBezTo>
                  <a:cubicBezTo>
                    <a:pt x="668" y="1452"/>
                    <a:pt x="667" y="1452"/>
                    <a:pt x="667" y="1452"/>
                  </a:cubicBezTo>
                  <a:cubicBezTo>
                    <a:pt x="665" y="1454"/>
                    <a:pt x="664" y="1455"/>
                    <a:pt x="663" y="1457"/>
                  </a:cubicBezTo>
                  <a:cubicBezTo>
                    <a:pt x="661" y="1460"/>
                    <a:pt x="659" y="1463"/>
                    <a:pt x="657" y="1466"/>
                  </a:cubicBezTo>
                  <a:cubicBezTo>
                    <a:pt x="656" y="1469"/>
                    <a:pt x="655" y="1473"/>
                    <a:pt x="654" y="1477"/>
                  </a:cubicBezTo>
                  <a:cubicBezTo>
                    <a:pt x="654" y="1480"/>
                    <a:pt x="653" y="1482"/>
                    <a:pt x="652" y="1485"/>
                  </a:cubicBezTo>
                  <a:cubicBezTo>
                    <a:pt x="651" y="1487"/>
                    <a:pt x="650" y="1490"/>
                    <a:pt x="650" y="1493"/>
                  </a:cubicBezTo>
                  <a:cubicBezTo>
                    <a:pt x="650" y="1495"/>
                    <a:pt x="649" y="1496"/>
                    <a:pt x="649" y="1498"/>
                  </a:cubicBezTo>
                  <a:cubicBezTo>
                    <a:pt x="648" y="1499"/>
                    <a:pt x="648" y="1501"/>
                    <a:pt x="647" y="1503"/>
                  </a:cubicBezTo>
                  <a:cubicBezTo>
                    <a:pt x="647" y="1506"/>
                    <a:pt x="647" y="1510"/>
                    <a:pt x="646" y="1513"/>
                  </a:cubicBezTo>
                  <a:cubicBezTo>
                    <a:pt x="644" y="1515"/>
                    <a:pt x="642" y="1518"/>
                    <a:pt x="640" y="1520"/>
                  </a:cubicBezTo>
                  <a:cubicBezTo>
                    <a:pt x="638" y="1521"/>
                    <a:pt x="638" y="1522"/>
                    <a:pt x="639" y="1523"/>
                  </a:cubicBezTo>
                  <a:cubicBezTo>
                    <a:pt x="640" y="1524"/>
                    <a:pt x="640" y="1525"/>
                    <a:pt x="640" y="1526"/>
                  </a:cubicBezTo>
                  <a:cubicBezTo>
                    <a:pt x="640" y="1527"/>
                    <a:pt x="640" y="1529"/>
                    <a:pt x="640" y="1530"/>
                  </a:cubicBezTo>
                  <a:cubicBezTo>
                    <a:pt x="640" y="1532"/>
                    <a:pt x="640" y="1533"/>
                    <a:pt x="640" y="1535"/>
                  </a:cubicBezTo>
                  <a:cubicBezTo>
                    <a:pt x="639" y="1538"/>
                    <a:pt x="639" y="1542"/>
                    <a:pt x="639" y="1545"/>
                  </a:cubicBezTo>
                  <a:cubicBezTo>
                    <a:pt x="639" y="1547"/>
                    <a:pt x="639" y="1548"/>
                    <a:pt x="639" y="1550"/>
                  </a:cubicBezTo>
                  <a:cubicBezTo>
                    <a:pt x="639" y="1551"/>
                    <a:pt x="638" y="1552"/>
                    <a:pt x="638" y="1552"/>
                  </a:cubicBezTo>
                  <a:cubicBezTo>
                    <a:pt x="638" y="1553"/>
                    <a:pt x="638" y="1554"/>
                    <a:pt x="638" y="1555"/>
                  </a:cubicBezTo>
                  <a:cubicBezTo>
                    <a:pt x="639" y="1558"/>
                    <a:pt x="639" y="1561"/>
                    <a:pt x="640" y="1564"/>
                  </a:cubicBezTo>
                  <a:cubicBezTo>
                    <a:pt x="640" y="1567"/>
                    <a:pt x="640" y="1571"/>
                    <a:pt x="641" y="1574"/>
                  </a:cubicBezTo>
                  <a:cubicBezTo>
                    <a:pt x="642" y="1577"/>
                    <a:pt x="643" y="1580"/>
                    <a:pt x="646" y="1582"/>
                  </a:cubicBezTo>
                  <a:cubicBezTo>
                    <a:pt x="648" y="1584"/>
                    <a:pt x="650" y="1586"/>
                    <a:pt x="652" y="1589"/>
                  </a:cubicBezTo>
                  <a:cubicBezTo>
                    <a:pt x="655" y="1594"/>
                    <a:pt x="659" y="1598"/>
                    <a:pt x="662" y="1604"/>
                  </a:cubicBezTo>
                  <a:cubicBezTo>
                    <a:pt x="662" y="1606"/>
                    <a:pt x="663" y="1609"/>
                    <a:pt x="664" y="1611"/>
                  </a:cubicBezTo>
                  <a:cubicBezTo>
                    <a:pt x="665" y="1613"/>
                    <a:pt x="666" y="1615"/>
                    <a:pt x="668" y="1617"/>
                  </a:cubicBezTo>
                  <a:cubicBezTo>
                    <a:pt x="670" y="1621"/>
                    <a:pt x="671" y="1625"/>
                    <a:pt x="673" y="1629"/>
                  </a:cubicBezTo>
                  <a:cubicBezTo>
                    <a:pt x="674" y="1631"/>
                    <a:pt x="675" y="1633"/>
                    <a:pt x="676" y="1635"/>
                  </a:cubicBezTo>
                  <a:cubicBezTo>
                    <a:pt x="677" y="1637"/>
                    <a:pt x="678" y="1638"/>
                    <a:pt x="679" y="1640"/>
                  </a:cubicBezTo>
                  <a:cubicBezTo>
                    <a:pt x="680" y="1642"/>
                    <a:pt x="682" y="1644"/>
                    <a:pt x="683" y="1646"/>
                  </a:cubicBezTo>
                  <a:cubicBezTo>
                    <a:pt x="684" y="1648"/>
                    <a:pt x="685" y="1651"/>
                    <a:pt x="686" y="1653"/>
                  </a:cubicBezTo>
                  <a:cubicBezTo>
                    <a:pt x="688" y="1658"/>
                    <a:pt x="691" y="1662"/>
                    <a:pt x="694" y="1667"/>
                  </a:cubicBezTo>
                  <a:cubicBezTo>
                    <a:pt x="696" y="1670"/>
                    <a:pt x="698" y="1673"/>
                    <a:pt x="700" y="1676"/>
                  </a:cubicBezTo>
                  <a:cubicBezTo>
                    <a:pt x="700" y="1678"/>
                    <a:pt x="700" y="1679"/>
                    <a:pt x="699" y="1680"/>
                  </a:cubicBezTo>
                  <a:cubicBezTo>
                    <a:pt x="699" y="1682"/>
                    <a:pt x="699" y="1684"/>
                    <a:pt x="699" y="1685"/>
                  </a:cubicBezTo>
                  <a:cubicBezTo>
                    <a:pt x="698" y="1691"/>
                    <a:pt x="698" y="1697"/>
                    <a:pt x="698" y="1704"/>
                  </a:cubicBezTo>
                  <a:cubicBezTo>
                    <a:pt x="698" y="1708"/>
                    <a:pt x="699" y="1712"/>
                    <a:pt x="700" y="1716"/>
                  </a:cubicBezTo>
                  <a:cubicBezTo>
                    <a:pt x="701" y="1718"/>
                    <a:pt x="701" y="1720"/>
                    <a:pt x="702" y="1722"/>
                  </a:cubicBezTo>
                  <a:cubicBezTo>
                    <a:pt x="703" y="1724"/>
                    <a:pt x="704" y="1726"/>
                    <a:pt x="705" y="1728"/>
                  </a:cubicBezTo>
                  <a:cubicBezTo>
                    <a:pt x="707" y="1731"/>
                    <a:pt x="707" y="1736"/>
                    <a:pt x="707" y="1740"/>
                  </a:cubicBezTo>
                  <a:cubicBezTo>
                    <a:pt x="707" y="1742"/>
                    <a:pt x="706" y="1744"/>
                    <a:pt x="706" y="1746"/>
                  </a:cubicBezTo>
                  <a:cubicBezTo>
                    <a:pt x="706" y="1749"/>
                    <a:pt x="707" y="1751"/>
                    <a:pt x="707" y="1754"/>
                  </a:cubicBezTo>
                  <a:cubicBezTo>
                    <a:pt x="708" y="1756"/>
                    <a:pt x="708" y="1758"/>
                    <a:pt x="709" y="1760"/>
                  </a:cubicBezTo>
                  <a:cubicBezTo>
                    <a:pt x="710" y="1762"/>
                    <a:pt x="711" y="1765"/>
                    <a:pt x="711" y="1767"/>
                  </a:cubicBezTo>
                  <a:cubicBezTo>
                    <a:pt x="713" y="1772"/>
                    <a:pt x="714" y="1776"/>
                    <a:pt x="715" y="1780"/>
                  </a:cubicBezTo>
                  <a:cubicBezTo>
                    <a:pt x="716" y="1784"/>
                    <a:pt x="718" y="1787"/>
                    <a:pt x="719" y="1791"/>
                  </a:cubicBezTo>
                  <a:cubicBezTo>
                    <a:pt x="722" y="1796"/>
                    <a:pt x="726" y="1800"/>
                    <a:pt x="730" y="1804"/>
                  </a:cubicBezTo>
                  <a:cubicBezTo>
                    <a:pt x="732" y="1807"/>
                    <a:pt x="734" y="1810"/>
                    <a:pt x="737" y="1812"/>
                  </a:cubicBezTo>
                  <a:cubicBezTo>
                    <a:pt x="739" y="1813"/>
                    <a:pt x="740" y="1813"/>
                    <a:pt x="741" y="1814"/>
                  </a:cubicBezTo>
                  <a:cubicBezTo>
                    <a:pt x="743" y="1814"/>
                    <a:pt x="743" y="1816"/>
                    <a:pt x="743" y="1817"/>
                  </a:cubicBezTo>
                  <a:cubicBezTo>
                    <a:pt x="744" y="1819"/>
                    <a:pt x="745" y="1820"/>
                    <a:pt x="746" y="1821"/>
                  </a:cubicBezTo>
                  <a:cubicBezTo>
                    <a:pt x="747" y="1823"/>
                    <a:pt x="747" y="1825"/>
                    <a:pt x="748" y="1826"/>
                  </a:cubicBezTo>
                  <a:cubicBezTo>
                    <a:pt x="749" y="1830"/>
                    <a:pt x="751" y="1832"/>
                    <a:pt x="752" y="1836"/>
                  </a:cubicBezTo>
                  <a:cubicBezTo>
                    <a:pt x="754" y="1839"/>
                    <a:pt x="755" y="1842"/>
                    <a:pt x="756" y="1845"/>
                  </a:cubicBezTo>
                  <a:cubicBezTo>
                    <a:pt x="757" y="1846"/>
                    <a:pt x="757" y="1847"/>
                    <a:pt x="758" y="1848"/>
                  </a:cubicBezTo>
                  <a:cubicBezTo>
                    <a:pt x="759" y="1851"/>
                    <a:pt x="760" y="1853"/>
                    <a:pt x="761" y="1856"/>
                  </a:cubicBezTo>
                  <a:cubicBezTo>
                    <a:pt x="762" y="1858"/>
                    <a:pt x="763" y="1860"/>
                    <a:pt x="764" y="1862"/>
                  </a:cubicBezTo>
                  <a:cubicBezTo>
                    <a:pt x="766" y="1864"/>
                    <a:pt x="766" y="1866"/>
                    <a:pt x="767" y="1869"/>
                  </a:cubicBezTo>
                  <a:cubicBezTo>
                    <a:pt x="769" y="1872"/>
                    <a:pt x="770" y="1875"/>
                    <a:pt x="772" y="1878"/>
                  </a:cubicBezTo>
                  <a:cubicBezTo>
                    <a:pt x="773" y="1880"/>
                    <a:pt x="774" y="1881"/>
                    <a:pt x="775" y="1883"/>
                  </a:cubicBezTo>
                  <a:cubicBezTo>
                    <a:pt x="775" y="1883"/>
                    <a:pt x="775" y="1884"/>
                    <a:pt x="775" y="1884"/>
                  </a:cubicBezTo>
                  <a:cubicBezTo>
                    <a:pt x="776" y="1885"/>
                    <a:pt x="776" y="1886"/>
                    <a:pt x="777" y="1887"/>
                  </a:cubicBezTo>
                  <a:cubicBezTo>
                    <a:pt x="778" y="1888"/>
                    <a:pt x="779" y="1889"/>
                    <a:pt x="779" y="1891"/>
                  </a:cubicBezTo>
                  <a:cubicBezTo>
                    <a:pt x="780" y="1894"/>
                    <a:pt x="782" y="1896"/>
                    <a:pt x="782" y="1899"/>
                  </a:cubicBezTo>
                  <a:cubicBezTo>
                    <a:pt x="783" y="1901"/>
                    <a:pt x="783" y="1903"/>
                    <a:pt x="782" y="1905"/>
                  </a:cubicBezTo>
                  <a:cubicBezTo>
                    <a:pt x="781" y="1907"/>
                    <a:pt x="780" y="1908"/>
                    <a:pt x="779" y="1911"/>
                  </a:cubicBezTo>
                  <a:cubicBezTo>
                    <a:pt x="779" y="1911"/>
                    <a:pt x="778" y="1915"/>
                    <a:pt x="777" y="1914"/>
                  </a:cubicBezTo>
                  <a:cubicBezTo>
                    <a:pt x="776" y="1914"/>
                    <a:pt x="776" y="1913"/>
                    <a:pt x="775" y="1914"/>
                  </a:cubicBezTo>
                  <a:cubicBezTo>
                    <a:pt x="774" y="1914"/>
                    <a:pt x="774" y="1914"/>
                    <a:pt x="773" y="1914"/>
                  </a:cubicBezTo>
                  <a:cubicBezTo>
                    <a:pt x="772" y="1915"/>
                    <a:pt x="772" y="1915"/>
                    <a:pt x="772" y="1916"/>
                  </a:cubicBezTo>
                  <a:cubicBezTo>
                    <a:pt x="772" y="1916"/>
                    <a:pt x="771" y="1917"/>
                    <a:pt x="772" y="1918"/>
                  </a:cubicBezTo>
                  <a:cubicBezTo>
                    <a:pt x="772" y="1919"/>
                    <a:pt x="772" y="1919"/>
                    <a:pt x="773" y="1920"/>
                  </a:cubicBezTo>
                  <a:cubicBezTo>
                    <a:pt x="774" y="1920"/>
                    <a:pt x="774" y="1920"/>
                    <a:pt x="775" y="1920"/>
                  </a:cubicBezTo>
                  <a:cubicBezTo>
                    <a:pt x="777" y="1921"/>
                    <a:pt x="776" y="1923"/>
                    <a:pt x="777" y="1924"/>
                  </a:cubicBezTo>
                  <a:cubicBezTo>
                    <a:pt x="777" y="1926"/>
                    <a:pt x="778" y="1927"/>
                    <a:pt x="779" y="1928"/>
                  </a:cubicBezTo>
                  <a:cubicBezTo>
                    <a:pt x="780" y="1930"/>
                    <a:pt x="780" y="1931"/>
                    <a:pt x="781" y="1933"/>
                  </a:cubicBezTo>
                  <a:cubicBezTo>
                    <a:pt x="783" y="1934"/>
                    <a:pt x="783" y="1935"/>
                    <a:pt x="784" y="1937"/>
                  </a:cubicBezTo>
                  <a:cubicBezTo>
                    <a:pt x="785" y="1938"/>
                    <a:pt x="785" y="1939"/>
                    <a:pt x="784" y="1940"/>
                  </a:cubicBezTo>
                  <a:cubicBezTo>
                    <a:pt x="784" y="1940"/>
                    <a:pt x="784" y="1940"/>
                    <a:pt x="784" y="1941"/>
                  </a:cubicBezTo>
                  <a:cubicBezTo>
                    <a:pt x="783" y="1942"/>
                    <a:pt x="783" y="1944"/>
                    <a:pt x="783" y="1946"/>
                  </a:cubicBezTo>
                  <a:cubicBezTo>
                    <a:pt x="783" y="1947"/>
                    <a:pt x="784" y="1949"/>
                    <a:pt x="784" y="1950"/>
                  </a:cubicBezTo>
                  <a:cubicBezTo>
                    <a:pt x="784" y="1951"/>
                    <a:pt x="785" y="1952"/>
                    <a:pt x="785" y="1952"/>
                  </a:cubicBezTo>
                  <a:cubicBezTo>
                    <a:pt x="786" y="1953"/>
                    <a:pt x="786" y="1951"/>
                    <a:pt x="786" y="1951"/>
                  </a:cubicBezTo>
                  <a:cubicBezTo>
                    <a:pt x="786" y="1949"/>
                    <a:pt x="785" y="1947"/>
                    <a:pt x="787" y="1946"/>
                  </a:cubicBezTo>
                  <a:cubicBezTo>
                    <a:pt x="788" y="1946"/>
                    <a:pt x="789" y="1946"/>
                    <a:pt x="789" y="1946"/>
                  </a:cubicBezTo>
                  <a:cubicBezTo>
                    <a:pt x="790" y="1946"/>
                    <a:pt x="791" y="1946"/>
                    <a:pt x="792" y="1946"/>
                  </a:cubicBezTo>
                  <a:cubicBezTo>
                    <a:pt x="793" y="1946"/>
                    <a:pt x="794" y="1947"/>
                    <a:pt x="794" y="1949"/>
                  </a:cubicBezTo>
                  <a:cubicBezTo>
                    <a:pt x="794" y="1950"/>
                    <a:pt x="792" y="1952"/>
                    <a:pt x="794" y="1953"/>
                  </a:cubicBezTo>
                  <a:cubicBezTo>
                    <a:pt x="795" y="1954"/>
                    <a:pt x="797" y="1953"/>
                    <a:pt x="798" y="1953"/>
                  </a:cubicBezTo>
                  <a:cubicBezTo>
                    <a:pt x="800" y="1953"/>
                    <a:pt x="800" y="1954"/>
                    <a:pt x="801" y="1955"/>
                  </a:cubicBezTo>
                  <a:cubicBezTo>
                    <a:pt x="802" y="1956"/>
                    <a:pt x="803" y="1957"/>
                    <a:pt x="804" y="1957"/>
                  </a:cubicBezTo>
                  <a:cubicBezTo>
                    <a:pt x="804" y="1958"/>
                    <a:pt x="805" y="1958"/>
                    <a:pt x="805" y="1959"/>
                  </a:cubicBezTo>
                  <a:cubicBezTo>
                    <a:pt x="806" y="1960"/>
                    <a:pt x="808" y="1959"/>
                    <a:pt x="809" y="1960"/>
                  </a:cubicBezTo>
                  <a:cubicBezTo>
                    <a:pt x="811" y="1961"/>
                    <a:pt x="812" y="1961"/>
                    <a:pt x="814" y="1961"/>
                  </a:cubicBezTo>
                  <a:cubicBezTo>
                    <a:pt x="814" y="1962"/>
                    <a:pt x="815" y="1962"/>
                    <a:pt x="816" y="1963"/>
                  </a:cubicBezTo>
                  <a:cubicBezTo>
                    <a:pt x="816" y="1963"/>
                    <a:pt x="817" y="1963"/>
                    <a:pt x="818" y="1963"/>
                  </a:cubicBezTo>
                  <a:cubicBezTo>
                    <a:pt x="819" y="1964"/>
                    <a:pt x="821" y="1964"/>
                    <a:pt x="822" y="1963"/>
                  </a:cubicBezTo>
                  <a:cubicBezTo>
                    <a:pt x="824" y="1963"/>
                    <a:pt x="824" y="1961"/>
                    <a:pt x="826" y="1960"/>
                  </a:cubicBezTo>
                  <a:cubicBezTo>
                    <a:pt x="828" y="1958"/>
                    <a:pt x="831" y="1958"/>
                    <a:pt x="834" y="1956"/>
                  </a:cubicBezTo>
                  <a:cubicBezTo>
                    <a:pt x="834" y="1955"/>
                    <a:pt x="835" y="1954"/>
                    <a:pt x="836" y="1954"/>
                  </a:cubicBezTo>
                  <a:cubicBezTo>
                    <a:pt x="836" y="1954"/>
                    <a:pt x="837" y="1954"/>
                    <a:pt x="838" y="1953"/>
                  </a:cubicBezTo>
                  <a:cubicBezTo>
                    <a:pt x="839" y="1953"/>
                    <a:pt x="839" y="1953"/>
                    <a:pt x="840" y="1953"/>
                  </a:cubicBezTo>
                  <a:cubicBezTo>
                    <a:pt x="841" y="1952"/>
                    <a:pt x="843" y="1953"/>
                    <a:pt x="845" y="1953"/>
                  </a:cubicBezTo>
                  <a:cubicBezTo>
                    <a:pt x="847" y="1953"/>
                    <a:pt x="849" y="1953"/>
                    <a:pt x="851" y="1953"/>
                  </a:cubicBezTo>
                  <a:cubicBezTo>
                    <a:pt x="854" y="1954"/>
                    <a:pt x="859" y="1954"/>
                    <a:pt x="861" y="1953"/>
                  </a:cubicBezTo>
                  <a:cubicBezTo>
                    <a:pt x="863" y="1951"/>
                    <a:pt x="865" y="1948"/>
                    <a:pt x="867" y="1946"/>
                  </a:cubicBezTo>
                  <a:cubicBezTo>
                    <a:pt x="868" y="1946"/>
                    <a:pt x="868" y="1946"/>
                    <a:pt x="869" y="1946"/>
                  </a:cubicBezTo>
                  <a:cubicBezTo>
                    <a:pt x="870" y="1946"/>
                    <a:pt x="871" y="1946"/>
                    <a:pt x="872" y="1945"/>
                  </a:cubicBezTo>
                  <a:cubicBezTo>
                    <a:pt x="873" y="1945"/>
                    <a:pt x="875" y="1945"/>
                    <a:pt x="876" y="1945"/>
                  </a:cubicBezTo>
                  <a:cubicBezTo>
                    <a:pt x="878" y="1945"/>
                    <a:pt x="879" y="1944"/>
                    <a:pt x="881" y="1944"/>
                  </a:cubicBezTo>
                  <a:cubicBezTo>
                    <a:pt x="883" y="1945"/>
                    <a:pt x="884" y="1945"/>
                    <a:pt x="886" y="1945"/>
                  </a:cubicBezTo>
                  <a:cubicBezTo>
                    <a:pt x="887" y="1945"/>
                    <a:pt x="888" y="1946"/>
                    <a:pt x="890" y="1946"/>
                  </a:cubicBezTo>
                  <a:cubicBezTo>
                    <a:pt x="891" y="1947"/>
                    <a:pt x="892" y="1947"/>
                    <a:pt x="892" y="1947"/>
                  </a:cubicBezTo>
                  <a:cubicBezTo>
                    <a:pt x="893" y="1947"/>
                    <a:pt x="894" y="1946"/>
                    <a:pt x="894" y="1946"/>
                  </a:cubicBezTo>
                  <a:cubicBezTo>
                    <a:pt x="897" y="1944"/>
                    <a:pt x="900" y="1944"/>
                    <a:pt x="903" y="1945"/>
                  </a:cubicBezTo>
                  <a:cubicBezTo>
                    <a:pt x="905" y="1945"/>
                    <a:pt x="906" y="1946"/>
                    <a:pt x="908" y="1946"/>
                  </a:cubicBezTo>
                  <a:cubicBezTo>
                    <a:pt x="910" y="1946"/>
                    <a:pt x="911" y="1947"/>
                    <a:pt x="913" y="1947"/>
                  </a:cubicBezTo>
                  <a:cubicBezTo>
                    <a:pt x="915" y="1948"/>
                    <a:pt x="917" y="1948"/>
                    <a:pt x="919" y="1948"/>
                  </a:cubicBezTo>
                  <a:cubicBezTo>
                    <a:pt x="921" y="1949"/>
                    <a:pt x="922" y="1949"/>
                    <a:pt x="924" y="1948"/>
                  </a:cubicBezTo>
                  <a:cubicBezTo>
                    <a:pt x="927" y="1948"/>
                    <a:pt x="928" y="1943"/>
                    <a:pt x="932" y="1943"/>
                  </a:cubicBezTo>
                  <a:cubicBezTo>
                    <a:pt x="933" y="1943"/>
                    <a:pt x="934" y="1944"/>
                    <a:pt x="935" y="1944"/>
                  </a:cubicBezTo>
                  <a:cubicBezTo>
                    <a:pt x="936" y="1944"/>
                    <a:pt x="937" y="1943"/>
                    <a:pt x="938" y="1944"/>
                  </a:cubicBezTo>
                  <a:cubicBezTo>
                    <a:pt x="939" y="1944"/>
                    <a:pt x="939" y="1945"/>
                    <a:pt x="940" y="1945"/>
                  </a:cubicBezTo>
                  <a:cubicBezTo>
                    <a:pt x="940" y="1945"/>
                    <a:pt x="942" y="1945"/>
                    <a:pt x="942" y="1945"/>
                  </a:cubicBezTo>
                  <a:cubicBezTo>
                    <a:pt x="944" y="1945"/>
                    <a:pt x="943" y="1944"/>
                    <a:pt x="942" y="1943"/>
                  </a:cubicBezTo>
                  <a:cubicBezTo>
                    <a:pt x="942" y="1941"/>
                    <a:pt x="944" y="1940"/>
                    <a:pt x="945" y="1939"/>
                  </a:cubicBezTo>
                  <a:cubicBezTo>
                    <a:pt x="946" y="1937"/>
                    <a:pt x="948" y="1937"/>
                    <a:pt x="950" y="1937"/>
                  </a:cubicBezTo>
                  <a:cubicBezTo>
                    <a:pt x="953" y="1937"/>
                    <a:pt x="956" y="1937"/>
                    <a:pt x="959" y="1937"/>
                  </a:cubicBezTo>
                  <a:cubicBezTo>
                    <a:pt x="963" y="1937"/>
                    <a:pt x="966" y="1936"/>
                    <a:pt x="969" y="1935"/>
                  </a:cubicBezTo>
                  <a:cubicBezTo>
                    <a:pt x="970" y="1934"/>
                    <a:pt x="972" y="1933"/>
                    <a:pt x="973" y="1932"/>
                  </a:cubicBezTo>
                  <a:cubicBezTo>
                    <a:pt x="974" y="1931"/>
                    <a:pt x="976" y="1930"/>
                    <a:pt x="978" y="1929"/>
                  </a:cubicBezTo>
                  <a:cubicBezTo>
                    <a:pt x="981" y="1928"/>
                    <a:pt x="984" y="1926"/>
                    <a:pt x="986" y="1924"/>
                  </a:cubicBezTo>
                  <a:cubicBezTo>
                    <a:pt x="987" y="1923"/>
                    <a:pt x="988" y="1922"/>
                    <a:pt x="989" y="1921"/>
                  </a:cubicBezTo>
                  <a:cubicBezTo>
                    <a:pt x="989" y="1921"/>
                    <a:pt x="991" y="1920"/>
                    <a:pt x="991" y="1919"/>
                  </a:cubicBezTo>
                  <a:cubicBezTo>
                    <a:pt x="992" y="1918"/>
                    <a:pt x="993" y="1918"/>
                    <a:pt x="994" y="1917"/>
                  </a:cubicBezTo>
                  <a:cubicBezTo>
                    <a:pt x="996" y="1914"/>
                    <a:pt x="999" y="1913"/>
                    <a:pt x="1002" y="1912"/>
                  </a:cubicBezTo>
                  <a:cubicBezTo>
                    <a:pt x="1003" y="1911"/>
                    <a:pt x="1004" y="1910"/>
                    <a:pt x="1005" y="1909"/>
                  </a:cubicBezTo>
                  <a:cubicBezTo>
                    <a:pt x="1006" y="1908"/>
                    <a:pt x="1008" y="1907"/>
                    <a:pt x="1009" y="1905"/>
                  </a:cubicBezTo>
                  <a:cubicBezTo>
                    <a:pt x="1011" y="1904"/>
                    <a:pt x="1012" y="1902"/>
                    <a:pt x="1014" y="1901"/>
                  </a:cubicBezTo>
                  <a:cubicBezTo>
                    <a:pt x="1015" y="1899"/>
                    <a:pt x="1017" y="1898"/>
                    <a:pt x="1018" y="1897"/>
                  </a:cubicBezTo>
                  <a:cubicBezTo>
                    <a:pt x="1018" y="1896"/>
                    <a:pt x="1019" y="1895"/>
                    <a:pt x="1019" y="1894"/>
                  </a:cubicBezTo>
                  <a:cubicBezTo>
                    <a:pt x="1020" y="1893"/>
                    <a:pt x="1021" y="1892"/>
                    <a:pt x="1022" y="1892"/>
                  </a:cubicBezTo>
                  <a:cubicBezTo>
                    <a:pt x="1024" y="1890"/>
                    <a:pt x="1025" y="1889"/>
                    <a:pt x="1027" y="1888"/>
                  </a:cubicBezTo>
                  <a:cubicBezTo>
                    <a:pt x="1029" y="1886"/>
                    <a:pt x="1031" y="1884"/>
                    <a:pt x="1033" y="1882"/>
                  </a:cubicBezTo>
                  <a:cubicBezTo>
                    <a:pt x="1034" y="1881"/>
                    <a:pt x="1035" y="1880"/>
                    <a:pt x="1036" y="1879"/>
                  </a:cubicBezTo>
                  <a:cubicBezTo>
                    <a:pt x="1037" y="1877"/>
                    <a:pt x="1039" y="1875"/>
                    <a:pt x="1040" y="1874"/>
                  </a:cubicBezTo>
                  <a:cubicBezTo>
                    <a:pt x="1042" y="1872"/>
                    <a:pt x="1043" y="1870"/>
                    <a:pt x="1044" y="1868"/>
                  </a:cubicBezTo>
                  <a:cubicBezTo>
                    <a:pt x="1046" y="1866"/>
                    <a:pt x="1047" y="1865"/>
                    <a:pt x="1049" y="1863"/>
                  </a:cubicBezTo>
                  <a:cubicBezTo>
                    <a:pt x="1050" y="1861"/>
                    <a:pt x="1051" y="1858"/>
                    <a:pt x="1052" y="1856"/>
                  </a:cubicBezTo>
                  <a:cubicBezTo>
                    <a:pt x="1053" y="1855"/>
                    <a:pt x="1054" y="1854"/>
                    <a:pt x="1054" y="1853"/>
                  </a:cubicBezTo>
                  <a:cubicBezTo>
                    <a:pt x="1057" y="1848"/>
                    <a:pt x="1059" y="1843"/>
                    <a:pt x="1062" y="1839"/>
                  </a:cubicBezTo>
                  <a:cubicBezTo>
                    <a:pt x="1063" y="1837"/>
                    <a:pt x="1065" y="1835"/>
                    <a:pt x="1066" y="1834"/>
                  </a:cubicBezTo>
                  <a:cubicBezTo>
                    <a:pt x="1068" y="1831"/>
                    <a:pt x="1070" y="1829"/>
                    <a:pt x="1072" y="1827"/>
                  </a:cubicBezTo>
                  <a:cubicBezTo>
                    <a:pt x="1074" y="1825"/>
                    <a:pt x="1076" y="1823"/>
                    <a:pt x="1078" y="1822"/>
                  </a:cubicBezTo>
                  <a:cubicBezTo>
                    <a:pt x="1079" y="1822"/>
                    <a:pt x="1081" y="1821"/>
                    <a:pt x="1081" y="1820"/>
                  </a:cubicBezTo>
                  <a:cubicBezTo>
                    <a:pt x="1082" y="1819"/>
                    <a:pt x="1082" y="1818"/>
                    <a:pt x="1083" y="1817"/>
                  </a:cubicBezTo>
                  <a:cubicBezTo>
                    <a:pt x="1084" y="1815"/>
                    <a:pt x="1086" y="1814"/>
                    <a:pt x="1087" y="1813"/>
                  </a:cubicBezTo>
                  <a:cubicBezTo>
                    <a:pt x="1088" y="1812"/>
                    <a:pt x="1089" y="1810"/>
                    <a:pt x="1090" y="1809"/>
                  </a:cubicBezTo>
                  <a:cubicBezTo>
                    <a:pt x="1091" y="1808"/>
                    <a:pt x="1091" y="1808"/>
                    <a:pt x="1091" y="1807"/>
                  </a:cubicBezTo>
                  <a:cubicBezTo>
                    <a:pt x="1092" y="1806"/>
                    <a:pt x="1092" y="1805"/>
                    <a:pt x="1092" y="1804"/>
                  </a:cubicBezTo>
                  <a:cubicBezTo>
                    <a:pt x="1093" y="1802"/>
                    <a:pt x="1093" y="1801"/>
                    <a:pt x="1094" y="1800"/>
                  </a:cubicBezTo>
                  <a:cubicBezTo>
                    <a:pt x="1094" y="1798"/>
                    <a:pt x="1094" y="1796"/>
                    <a:pt x="1094" y="1795"/>
                  </a:cubicBezTo>
                  <a:cubicBezTo>
                    <a:pt x="1094" y="1793"/>
                    <a:pt x="1095" y="1791"/>
                    <a:pt x="1096" y="1790"/>
                  </a:cubicBezTo>
                  <a:cubicBezTo>
                    <a:pt x="1096" y="1788"/>
                    <a:pt x="1096" y="1786"/>
                    <a:pt x="1097" y="1784"/>
                  </a:cubicBezTo>
                  <a:cubicBezTo>
                    <a:pt x="1098" y="1782"/>
                    <a:pt x="1099" y="1779"/>
                    <a:pt x="1099" y="1777"/>
                  </a:cubicBezTo>
                  <a:cubicBezTo>
                    <a:pt x="1099" y="1776"/>
                    <a:pt x="1100" y="1775"/>
                    <a:pt x="1100" y="1773"/>
                  </a:cubicBezTo>
                  <a:cubicBezTo>
                    <a:pt x="1100" y="1772"/>
                    <a:pt x="1100" y="1770"/>
                    <a:pt x="1100" y="1768"/>
                  </a:cubicBezTo>
                  <a:cubicBezTo>
                    <a:pt x="1100" y="1766"/>
                    <a:pt x="1101" y="1765"/>
                    <a:pt x="1101" y="1763"/>
                  </a:cubicBezTo>
                  <a:cubicBezTo>
                    <a:pt x="1101" y="1762"/>
                    <a:pt x="1101" y="1760"/>
                    <a:pt x="1101" y="1758"/>
                  </a:cubicBezTo>
                  <a:cubicBezTo>
                    <a:pt x="1101" y="1758"/>
                    <a:pt x="1102" y="1755"/>
                    <a:pt x="1101" y="1755"/>
                  </a:cubicBezTo>
                  <a:cubicBezTo>
                    <a:pt x="1100" y="1755"/>
                    <a:pt x="1100" y="1755"/>
                    <a:pt x="1100" y="1756"/>
                  </a:cubicBezTo>
                  <a:cubicBezTo>
                    <a:pt x="1099" y="1756"/>
                    <a:pt x="1099" y="1756"/>
                    <a:pt x="1099" y="1757"/>
                  </a:cubicBezTo>
                  <a:cubicBezTo>
                    <a:pt x="1099" y="1757"/>
                    <a:pt x="1100" y="1758"/>
                    <a:pt x="1099" y="1758"/>
                  </a:cubicBezTo>
                  <a:cubicBezTo>
                    <a:pt x="1099" y="1759"/>
                    <a:pt x="1098" y="1758"/>
                    <a:pt x="1097" y="1758"/>
                  </a:cubicBezTo>
                  <a:cubicBezTo>
                    <a:pt x="1097" y="1756"/>
                    <a:pt x="1096" y="1756"/>
                    <a:pt x="1094" y="1755"/>
                  </a:cubicBezTo>
                  <a:cubicBezTo>
                    <a:pt x="1094" y="1754"/>
                    <a:pt x="1091" y="1753"/>
                    <a:pt x="1093" y="1752"/>
                  </a:cubicBezTo>
                  <a:cubicBezTo>
                    <a:pt x="1094" y="1752"/>
                    <a:pt x="1095" y="1752"/>
                    <a:pt x="1095" y="1751"/>
                  </a:cubicBezTo>
                  <a:cubicBezTo>
                    <a:pt x="1096" y="1751"/>
                    <a:pt x="1096" y="1750"/>
                    <a:pt x="1096" y="1749"/>
                  </a:cubicBezTo>
                  <a:cubicBezTo>
                    <a:pt x="1097" y="1747"/>
                    <a:pt x="1098" y="1746"/>
                    <a:pt x="1099" y="1744"/>
                  </a:cubicBezTo>
                  <a:cubicBezTo>
                    <a:pt x="1100" y="1743"/>
                    <a:pt x="1102" y="1742"/>
                    <a:pt x="1103" y="1741"/>
                  </a:cubicBezTo>
                  <a:cubicBezTo>
                    <a:pt x="1105" y="1740"/>
                    <a:pt x="1107" y="1738"/>
                    <a:pt x="1109" y="1737"/>
                  </a:cubicBezTo>
                  <a:cubicBezTo>
                    <a:pt x="1113" y="1735"/>
                    <a:pt x="1117" y="1734"/>
                    <a:pt x="1120" y="1732"/>
                  </a:cubicBezTo>
                  <a:cubicBezTo>
                    <a:pt x="1123" y="1731"/>
                    <a:pt x="1127" y="1730"/>
                    <a:pt x="1130" y="1728"/>
                  </a:cubicBezTo>
                  <a:cubicBezTo>
                    <a:pt x="1132" y="1727"/>
                    <a:pt x="1135" y="1727"/>
                    <a:pt x="1137" y="1726"/>
                  </a:cubicBezTo>
                  <a:cubicBezTo>
                    <a:pt x="1139" y="1725"/>
                    <a:pt x="1141" y="1724"/>
                    <a:pt x="1144" y="1723"/>
                  </a:cubicBezTo>
                  <a:cubicBezTo>
                    <a:pt x="1146" y="1722"/>
                    <a:pt x="1148" y="1720"/>
                    <a:pt x="1150" y="1719"/>
                  </a:cubicBezTo>
                  <a:cubicBezTo>
                    <a:pt x="1151" y="1718"/>
                    <a:pt x="1152" y="1716"/>
                    <a:pt x="1153" y="1715"/>
                  </a:cubicBezTo>
                  <a:cubicBezTo>
                    <a:pt x="1154" y="1714"/>
                    <a:pt x="1155" y="1713"/>
                    <a:pt x="1156" y="1712"/>
                  </a:cubicBezTo>
                  <a:cubicBezTo>
                    <a:pt x="1157" y="1710"/>
                    <a:pt x="1157" y="1708"/>
                    <a:pt x="1157" y="1707"/>
                  </a:cubicBezTo>
                  <a:cubicBezTo>
                    <a:pt x="1157" y="1706"/>
                    <a:pt x="1157" y="1705"/>
                    <a:pt x="1158" y="1704"/>
                  </a:cubicBezTo>
                  <a:cubicBezTo>
                    <a:pt x="1158" y="1704"/>
                    <a:pt x="1158" y="1703"/>
                    <a:pt x="1158" y="1702"/>
                  </a:cubicBezTo>
                  <a:cubicBezTo>
                    <a:pt x="1158" y="1701"/>
                    <a:pt x="1157" y="1701"/>
                    <a:pt x="1157" y="1702"/>
                  </a:cubicBezTo>
                  <a:cubicBezTo>
                    <a:pt x="1156" y="1702"/>
                    <a:pt x="1155" y="1705"/>
                    <a:pt x="1154" y="1704"/>
                  </a:cubicBezTo>
                  <a:cubicBezTo>
                    <a:pt x="1154" y="1703"/>
                    <a:pt x="1154" y="1702"/>
                    <a:pt x="1155" y="1701"/>
                  </a:cubicBezTo>
                  <a:cubicBezTo>
                    <a:pt x="1155" y="1701"/>
                    <a:pt x="1155" y="1700"/>
                    <a:pt x="1155" y="1699"/>
                  </a:cubicBezTo>
                  <a:cubicBezTo>
                    <a:pt x="1156" y="1697"/>
                    <a:pt x="1156" y="1695"/>
                    <a:pt x="1156" y="1693"/>
                  </a:cubicBezTo>
                  <a:cubicBezTo>
                    <a:pt x="1156" y="1691"/>
                    <a:pt x="1156" y="1690"/>
                    <a:pt x="1156" y="1689"/>
                  </a:cubicBezTo>
                  <a:cubicBezTo>
                    <a:pt x="1156" y="1688"/>
                    <a:pt x="1156" y="1687"/>
                    <a:pt x="1156" y="1686"/>
                  </a:cubicBezTo>
                  <a:cubicBezTo>
                    <a:pt x="1157" y="1685"/>
                    <a:pt x="1157" y="1685"/>
                    <a:pt x="1158" y="1685"/>
                  </a:cubicBezTo>
                  <a:cubicBezTo>
                    <a:pt x="1158" y="1684"/>
                    <a:pt x="1158" y="1683"/>
                    <a:pt x="1158" y="1682"/>
                  </a:cubicBezTo>
                  <a:cubicBezTo>
                    <a:pt x="1157" y="1681"/>
                    <a:pt x="1157" y="1679"/>
                    <a:pt x="1157" y="1678"/>
                  </a:cubicBezTo>
                  <a:cubicBezTo>
                    <a:pt x="1157" y="1676"/>
                    <a:pt x="1158" y="1675"/>
                    <a:pt x="1158" y="1673"/>
                  </a:cubicBezTo>
                  <a:cubicBezTo>
                    <a:pt x="1158" y="1672"/>
                    <a:pt x="1158" y="1671"/>
                    <a:pt x="1158" y="1669"/>
                  </a:cubicBezTo>
                  <a:cubicBezTo>
                    <a:pt x="1158" y="1668"/>
                    <a:pt x="1158" y="1667"/>
                    <a:pt x="1158" y="1666"/>
                  </a:cubicBezTo>
                  <a:cubicBezTo>
                    <a:pt x="1158" y="1665"/>
                    <a:pt x="1158" y="1663"/>
                    <a:pt x="1157" y="1663"/>
                  </a:cubicBezTo>
                  <a:cubicBezTo>
                    <a:pt x="1156" y="1663"/>
                    <a:pt x="1156" y="1665"/>
                    <a:pt x="1155" y="1665"/>
                  </a:cubicBezTo>
                  <a:cubicBezTo>
                    <a:pt x="1155" y="1663"/>
                    <a:pt x="1155" y="1662"/>
                    <a:pt x="1155" y="1660"/>
                  </a:cubicBezTo>
                  <a:cubicBezTo>
                    <a:pt x="1154" y="1659"/>
                    <a:pt x="1154" y="1659"/>
                    <a:pt x="1153" y="1658"/>
                  </a:cubicBezTo>
                  <a:cubicBezTo>
                    <a:pt x="1153" y="1657"/>
                    <a:pt x="1153" y="1656"/>
                    <a:pt x="1153" y="1655"/>
                  </a:cubicBezTo>
                  <a:cubicBezTo>
                    <a:pt x="1152" y="1653"/>
                    <a:pt x="1152" y="1652"/>
                    <a:pt x="1151" y="1650"/>
                  </a:cubicBezTo>
                  <a:cubicBezTo>
                    <a:pt x="1150" y="1648"/>
                    <a:pt x="1149" y="1645"/>
                    <a:pt x="1148" y="1643"/>
                  </a:cubicBezTo>
                  <a:cubicBezTo>
                    <a:pt x="1147" y="1642"/>
                    <a:pt x="1147" y="1641"/>
                    <a:pt x="1147" y="1640"/>
                  </a:cubicBezTo>
                  <a:cubicBezTo>
                    <a:pt x="1147" y="1640"/>
                    <a:pt x="1147" y="1639"/>
                    <a:pt x="1147" y="1639"/>
                  </a:cubicBezTo>
                  <a:cubicBezTo>
                    <a:pt x="1147" y="1638"/>
                    <a:pt x="1148" y="1638"/>
                    <a:pt x="1148" y="1638"/>
                  </a:cubicBezTo>
                  <a:cubicBezTo>
                    <a:pt x="1149" y="1635"/>
                    <a:pt x="1145" y="1633"/>
                    <a:pt x="1144" y="1632"/>
                  </a:cubicBezTo>
                  <a:cubicBezTo>
                    <a:pt x="1143" y="1630"/>
                    <a:pt x="1142" y="1629"/>
                    <a:pt x="1141" y="1628"/>
                  </a:cubicBezTo>
                  <a:cubicBezTo>
                    <a:pt x="1140" y="1627"/>
                    <a:pt x="1139" y="1626"/>
                    <a:pt x="1139" y="1624"/>
                  </a:cubicBezTo>
                  <a:cubicBezTo>
                    <a:pt x="1139" y="1623"/>
                    <a:pt x="1139" y="1623"/>
                    <a:pt x="1139" y="1622"/>
                  </a:cubicBezTo>
                  <a:cubicBezTo>
                    <a:pt x="1139" y="1621"/>
                    <a:pt x="1139" y="1620"/>
                    <a:pt x="1139" y="1620"/>
                  </a:cubicBezTo>
                  <a:cubicBezTo>
                    <a:pt x="1140" y="1618"/>
                    <a:pt x="1140" y="1619"/>
                    <a:pt x="1141" y="1619"/>
                  </a:cubicBezTo>
                  <a:cubicBezTo>
                    <a:pt x="1142" y="1618"/>
                    <a:pt x="1142" y="1618"/>
                    <a:pt x="1142" y="1617"/>
                  </a:cubicBezTo>
                  <a:cubicBezTo>
                    <a:pt x="1142" y="1615"/>
                    <a:pt x="1141" y="1614"/>
                    <a:pt x="1141" y="1613"/>
                  </a:cubicBezTo>
                  <a:cubicBezTo>
                    <a:pt x="1141" y="1612"/>
                    <a:pt x="1141" y="1610"/>
                    <a:pt x="1140" y="1610"/>
                  </a:cubicBezTo>
                  <a:cubicBezTo>
                    <a:pt x="1140" y="1609"/>
                    <a:pt x="1138" y="1609"/>
                    <a:pt x="1139" y="1607"/>
                  </a:cubicBezTo>
                  <a:cubicBezTo>
                    <a:pt x="1139" y="1608"/>
                    <a:pt x="1139" y="1608"/>
                    <a:pt x="1139" y="1608"/>
                  </a:cubicBezTo>
                  <a:cubicBezTo>
                    <a:pt x="1140" y="1609"/>
                    <a:pt x="1140" y="1609"/>
                    <a:pt x="1141" y="1609"/>
                  </a:cubicBezTo>
                  <a:cubicBezTo>
                    <a:pt x="1142" y="1610"/>
                    <a:pt x="1143" y="1611"/>
                    <a:pt x="1145" y="1611"/>
                  </a:cubicBezTo>
                  <a:cubicBezTo>
                    <a:pt x="1147" y="1612"/>
                    <a:pt x="1147" y="1610"/>
                    <a:pt x="1148" y="1609"/>
                  </a:cubicBezTo>
                  <a:cubicBezTo>
                    <a:pt x="1150" y="1607"/>
                    <a:pt x="1153" y="1606"/>
                    <a:pt x="1155" y="1604"/>
                  </a:cubicBezTo>
                  <a:cubicBezTo>
                    <a:pt x="1156" y="1603"/>
                    <a:pt x="1156" y="1602"/>
                    <a:pt x="1157" y="1600"/>
                  </a:cubicBezTo>
                  <a:cubicBezTo>
                    <a:pt x="1158" y="1599"/>
                    <a:pt x="1160" y="1597"/>
                    <a:pt x="1161" y="1596"/>
                  </a:cubicBezTo>
                  <a:cubicBezTo>
                    <a:pt x="1161" y="1595"/>
                    <a:pt x="1162" y="1594"/>
                    <a:pt x="1163" y="1594"/>
                  </a:cubicBezTo>
                  <a:cubicBezTo>
                    <a:pt x="1163" y="1593"/>
                    <a:pt x="1164" y="1593"/>
                    <a:pt x="1165" y="1593"/>
                  </a:cubicBezTo>
                  <a:cubicBezTo>
                    <a:pt x="1166" y="1592"/>
                    <a:pt x="1166" y="1592"/>
                    <a:pt x="1167" y="1591"/>
                  </a:cubicBezTo>
                  <a:cubicBezTo>
                    <a:pt x="1168" y="1590"/>
                    <a:pt x="1169" y="1588"/>
                    <a:pt x="1171" y="1589"/>
                  </a:cubicBezTo>
                  <a:cubicBezTo>
                    <a:pt x="1171" y="1589"/>
                    <a:pt x="1172" y="1590"/>
                    <a:pt x="1173" y="1589"/>
                  </a:cubicBezTo>
                  <a:cubicBezTo>
                    <a:pt x="1174" y="1589"/>
                    <a:pt x="1174" y="1588"/>
                    <a:pt x="1174" y="1588"/>
                  </a:cubicBezTo>
                  <a:cubicBezTo>
                    <a:pt x="1175" y="1588"/>
                    <a:pt x="1176" y="1588"/>
                    <a:pt x="1176" y="1587"/>
                  </a:cubicBezTo>
                  <a:cubicBezTo>
                    <a:pt x="1177" y="1587"/>
                    <a:pt x="1178" y="1586"/>
                    <a:pt x="1178" y="1585"/>
                  </a:cubicBezTo>
                  <a:cubicBezTo>
                    <a:pt x="1178" y="1584"/>
                    <a:pt x="1179" y="1583"/>
                    <a:pt x="1180" y="1582"/>
                  </a:cubicBezTo>
                  <a:cubicBezTo>
                    <a:pt x="1181" y="1581"/>
                    <a:pt x="1183" y="1580"/>
                    <a:pt x="1184" y="1578"/>
                  </a:cubicBezTo>
                  <a:cubicBezTo>
                    <a:pt x="1185" y="1577"/>
                    <a:pt x="1186" y="1576"/>
                    <a:pt x="1187" y="1575"/>
                  </a:cubicBezTo>
                  <a:cubicBezTo>
                    <a:pt x="1188" y="1574"/>
                    <a:pt x="1189" y="1573"/>
                    <a:pt x="1189" y="1572"/>
                  </a:cubicBezTo>
                  <a:cubicBezTo>
                    <a:pt x="1189" y="1570"/>
                    <a:pt x="1188" y="1570"/>
                    <a:pt x="1188" y="1569"/>
                  </a:cubicBezTo>
                  <a:cubicBezTo>
                    <a:pt x="1187" y="1567"/>
                    <a:pt x="1192" y="1567"/>
                    <a:pt x="1193" y="1566"/>
                  </a:cubicBezTo>
                  <a:cubicBezTo>
                    <a:pt x="1194" y="1566"/>
                    <a:pt x="1194" y="1565"/>
                    <a:pt x="1195" y="1565"/>
                  </a:cubicBezTo>
                  <a:cubicBezTo>
                    <a:pt x="1197" y="1563"/>
                    <a:pt x="1198" y="1562"/>
                    <a:pt x="1200" y="1561"/>
                  </a:cubicBezTo>
                  <a:cubicBezTo>
                    <a:pt x="1202" y="1560"/>
                    <a:pt x="1203" y="1560"/>
                    <a:pt x="1205" y="1559"/>
                  </a:cubicBezTo>
                  <a:cubicBezTo>
                    <a:pt x="1206" y="1558"/>
                    <a:pt x="1208" y="1557"/>
                    <a:pt x="1210" y="1557"/>
                  </a:cubicBezTo>
                  <a:cubicBezTo>
                    <a:pt x="1211" y="1556"/>
                    <a:pt x="1213" y="1555"/>
                    <a:pt x="1214" y="1554"/>
                  </a:cubicBezTo>
                  <a:cubicBezTo>
                    <a:pt x="1214" y="1553"/>
                    <a:pt x="1214" y="1552"/>
                    <a:pt x="1215" y="1551"/>
                  </a:cubicBezTo>
                  <a:cubicBezTo>
                    <a:pt x="1216" y="1551"/>
                    <a:pt x="1217" y="1550"/>
                    <a:pt x="1217" y="1550"/>
                  </a:cubicBezTo>
                  <a:cubicBezTo>
                    <a:pt x="1219" y="1550"/>
                    <a:pt x="1221" y="1550"/>
                    <a:pt x="1223" y="1549"/>
                  </a:cubicBezTo>
                  <a:cubicBezTo>
                    <a:pt x="1227" y="1548"/>
                    <a:pt x="1231" y="1547"/>
                    <a:pt x="1235" y="1545"/>
                  </a:cubicBezTo>
                  <a:cubicBezTo>
                    <a:pt x="1237" y="1544"/>
                    <a:pt x="1240" y="1542"/>
                    <a:pt x="1242" y="1541"/>
                  </a:cubicBezTo>
                  <a:cubicBezTo>
                    <a:pt x="1243" y="1540"/>
                    <a:pt x="1244" y="1540"/>
                    <a:pt x="1245" y="1539"/>
                  </a:cubicBezTo>
                  <a:cubicBezTo>
                    <a:pt x="1247" y="1538"/>
                    <a:pt x="1248" y="1538"/>
                    <a:pt x="1249" y="1536"/>
                  </a:cubicBezTo>
                  <a:cubicBezTo>
                    <a:pt x="1250" y="1535"/>
                    <a:pt x="1252" y="1534"/>
                    <a:pt x="1253" y="1532"/>
                  </a:cubicBezTo>
                  <a:cubicBezTo>
                    <a:pt x="1254" y="1532"/>
                    <a:pt x="1255" y="1531"/>
                    <a:pt x="1255" y="1531"/>
                  </a:cubicBezTo>
                  <a:cubicBezTo>
                    <a:pt x="1256" y="1530"/>
                    <a:pt x="1256" y="1529"/>
                    <a:pt x="1257" y="1528"/>
                  </a:cubicBezTo>
                  <a:cubicBezTo>
                    <a:pt x="1259" y="1524"/>
                    <a:pt x="1261" y="1520"/>
                    <a:pt x="1264" y="1517"/>
                  </a:cubicBezTo>
                  <a:cubicBezTo>
                    <a:pt x="1265" y="1515"/>
                    <a:pt x="1266" y="1514"/>
                    <a:pt x="1267" y="1512"/>
                  </a:cubicBezTo>
                  <a:cubicBezTo>
                    <a:pt x="1268" y="1510"/>
                    <a:pt x="1269" y="1509"/>
                    <a:pt x="1270" y="1507"/>
                  </a:cubicBezTo>
                  <a:cubicBezTo>
                    <a:pt x="1270" y="1506"/>
                    <a:pt x="1272" y="1505"/>
                    <a:pt x="1271" y="1503"/>
                  </a:cubicBezTo>
                  <a:cubicBezTo>
                    <a:pt x="1271" y="1502"/>
                    <a:pt x="1270" y="1501"/>
                    <a:pt x="1271" y="1500"/>
                  </a:cubicBezTo>
                  <a:cubicBezTo>
                    <a:pt x="1271" y="1499"/>
                    <a:pt x="1273" y="1499"/>
                    <a:pt x="1273" y="1498"/>
                  </a:cubicBezTo>
                  <a:cubicBezTo>
                    <a:pt x="1274" y="1497"/>
                    <a:pt x="1274" y="1495"/>
                    <a:pt x="1274" y="1494"/>
                  </a:cubicBezTo>
                  <a:cubicBezTo>
                    <a:pt x="1274" y="1493"/>
                    <a:pt x="1274" y="1493"/>
                    <a:pt x="1274" y="1492"/>
                  </a:cubicBezTo>
                  <a:cubicBezTo>
                    <a:pt x="1274" y="1491"/>
                    <a:pt x="1274" y="1491"/>
                    <a:pt x="1273" y="1490"/>
                  </a:cubicBezTo>
                  <a:cubicBezTo>
                    <a:pt x="1273" y="1490"/>
                    <a:pt x="1273" y="1489"/>
                    <a:pt x="1273" y="1489"/>
                  </a:cubicBezTo>
                  <a:cubicBezTo>
                    <a:pt x="1272" y="1488"/>
                    <a:pt x="1272" y="1489"/>
                    <a:pt x="1271" y="1490"/>
                  </a:cubicBezTo>
                  <a:cubicBezTo>
                    <a:pt x="1270" y="1490"/>
                    <a:pt x="1271" y="1489"/>
                    <a:pt x="1271" y="1489"/>
                  </a:cubicBezTo>
                  <a:cubicBezTo>
                    <a:pt x="1272" y="1487"/>
                    <a:pt x="1271" y="1486"/>
                    <a:pt x="1270" y="1485"/>
                  </a:cubicBezTo>
                  <a:cubicBezTo>
                    <a:pt x="1270" y="1484"/>
                    <a:pt x="1270" y="1484"/>
                    <a:pt x="1269" y="1484"/>
                  </a:cubicBezTo>
                  <a:cubicBezTo>
                    <a:pt x="1269" y="1484"/>
                    <a:pt x="1269" y="1485"/>
                    <a:pt x="1268" y="1485"/>
                  </a:cubicBezTo>
                  <a:cubicBezTo>
                    <a:pt x="1269" y="1485"/>
                    <a:pt x="1269" y="1480"/>
                    <a:pt x="1269" y="1480"/>
                  </a:cubicBezTo>
                  <a:cubicBezTo>
                    <a:pt x="1269" y="1479"/>
                    <a:pt x="1269" y="1479"/>
                    <a:pt x="1268" y="1478"/>
                  </a:cubicBezTo>
                  <a:cubicBezTo>
                    <a:pt x="1268" y="1477"/>
                    <a:pt x="1268" y="1477"/>
                    <a:pt x="1268" y="1476"/>
                  </a:cubicBezTo>
                  <a:cubicBezTo>
                    <a:pt x="1268" y="1475"/>
                    <a:pt x="1268" y="1475"/>
                    <a:pt x="1267" y="1474"/>
                  </a:cubicBezTo>
                  <a:cubicBezTo>
                    <a:pt x="1267" y="1473"/>
                    <a:pt x="1267" y="1472"/>
                    <a:pt x="1267" y="1471"/>
                  </a:cubicBezTo>
                  <a:cubicBezTo>
                    <a:pt x="1267" y="1471"/>
                    <a:pt x="1267" y="1470"/>
                    <a:pt x="1267" y="1469"/>
                  </a:cubicBezTo>
                  <a:cubicBezTo>
                    <a:pt x="1267" y="1467"/>
                    <a:pt x="1267" y="1466"/>
                    <a:pt x="1267" y="1464"/>
                  </a:cubicBezTo>
                  <a:cubicBezTo>
                    <a:pt x="1268" y="1463"/>
                    <a:pt x="1267" y="1462"/>
                    <a:pt x="1268" y="1461"/>
                  </a:cubicBezTo>
                  <a:cubicBezTo>
                    <a:pt x="1269" y="1459"/>
                    <a:pt x="1269" y="1458"/>
                    <a:pt x="1267" y="1458"/>
                  </a:cubicBezTo>
                  <a:cubicBezTo>
                    <a:pt x="1266" y="1457"/>
                    <a:pt x="1265" y="1457"/>
                    <a:pt x="1266" y="1456"/>
                  </a:cubicBezTo>
                  <a:cubicBezTo>
                    <a:pt x="1266" y="1455"/>
                    <a:pt x="1267" y="1455"/>
                    <a:pt x="1267" y="1454"/>
                  </a:cubicBezTo>
                  <a:cubicBezTo>
                    <a:pt x="1268" y="1454"/>
                    <a:pt x="1268" y="1453"/>
                    <a:pt x="1268" y="1452"/>
                  </a:cubicBezTo>
                  <a:cubicBezTo>
                    <a:pt x="1269" y="1452"/>
                    <a:pt x="1269" y="1450"/>
                    <a:pt x="1269" y="1450"/>
                  </a:cubicBezTo>
                  <a:cubicBezTo>
                    <a:pt x="1269" y="1448"/>
                    <a:pt x="1268" y="1447"/>
                    <a:pt x="1268" y="1446"/>
                  </a:cubicBezTo>
                  <a:cubicBezTo>
                    <a:pt x="1268" y="1445"/>
                    <a:pt x="1268" y="1443"/>
                    <a:pt x="1268" y="1442"/>
                  </a:cubicBezTo>
                  <a:cubicBezTo>
                    <a:pt x="1268" y="1440"/>
                    <a:pt x="1267" y="1439"/>
                    <a:pt x="1267" y="1438"/>
                  </a:cubicBezTo>
                  <a:cubicBezTo>
                    <a:pt x="1266" y="1435"/>
                    <a:pt x="1267" y="1432"/>
                    <a:pt x="1267" y="1430"/>
                  </a:cubicBezTo>
                  <a:cubicBezTo>
                    <a:pt x="1267" y="1428"/>
                    <a:pt x="1266" y="1427"/>
                    <a:pt x="1266" y="1425"/>
                  </a:cubicBezTo>
                  <a:cubicBezTo>
                    <a:pt x="1266" y="1423"/>
                    <a:pt x="1264" y="1422"/>
                    <a:pt x="1265" y="1420"/>
                  </a:cubicBezTo>
                  <a:cubicBezTo>
                    <a:pt x="1265" y="1419"/>
                    <a:pt x="1266" y="1418"/>
                    <a:pt x="1266" y="1416"/>
                  </a:cubicBezTo>
                  <a:cubicBezTo>
                    <a:pt x="1266" y="1414"/>
                    <a:pt x="1266" y="1413"/>
                    <a:pt x="1267" y="1412"/>
                  </a:cubicBezTo>
                  <a:cubicBezTo>
                    <a:pt x="1268" y="1411"/>
                    <a:pt x="1268" y="1411"/>
                    <a:pt x="1268" y="1410"/>
                  </a:cubicBezTo>
                  <a:cubicBezTo>
                    <a:pt x="1267" y="1409"/>
                    <a:pt x="1267" y="1409"/>
                    <a:pt x="1267" y="1408"/>
                  </a:cubicBezTo>
                  <a:cubicBezTo>
                    <a:pt x="1267" y="1407"/>
                    <a:pt x="1270" y="1407"/>
                    <a:pt x="1268" y="1405"/>
                  </a:cubicBezTo>
                  <a:cubicBezTo>
                    <a:pt x="1267" y="1404"/>
                    <a:pt x="1266" y="1404"/>
                    <a:pt x="1265" y="1403"/>
                  </a:cubicBezTo>
                  <a:cubicBezTo>
                    <a:pt x="1265" y="1402"/>
                    <a:pt x="1265" y="1401"/>
                    <a:pt x="1265" y="1400"/>
                  </a:cubicBezTo>
                  <a:cubicBezTo>
                    <a:pt x="1265" y="1399"/>
                    <a:pt x="1264" y="1399"/>
                    <a:pt x="1263" y="1398"/>
                  </a:cubicBezTo>
                  <a:cubicBezTo>
                    <a:pt x="1262" y="1397"/>
                    <a:pt x="1260" y="1396"/>
                    <a:pt x="1259" y="1396"/>
                  </a:cubicBezTo>
                  <a:cubicBezTo>
                    <a:pt x="1257" y="1396"/>
                    <a:pt x="1255" y="1396"/>
                    <a:pt x="1254" y="1395"/>
                  </a:cubicBezTo>
                  <a:cubicBezTo>
                    <a:pt x="1253" y="1394"/>
                    <a:pt x="1253" y="1392"/>
                    <a:pt x="1252" y="1391"/>
                  </a:cubicBezTo>
                  <a:cubicBezTo>
                    <a:pt x="1250" y="1391"/>
                    <a:pt x="1248" y="1393"/>
                    <a:pt x="1249" y="1390"/>
                  </a:cubicBezTo>
                  <a:cubicBezTo>
                    <a:pt x="1249" y="1390"/>
                    <a:pt x="1249" y="1389"/>
                    <a:pt x="1249" y="1388"/>
                  </a:cubicBezTo>
                  <a:cubicBezTo>
                    <a:pt x="1249" y="1387"/>
                    <a:pt x="1248" y="1387"/>
                    <a:pt x="1248" y="1386"/>
                  </a:cubicBezTo>
                  <a:cubicBezTo>
                    <a:pt x="1248" y="1384"/>
                    <a:pt x="1247" y="1383"/>
                    <a:pt x="1246" y="1382"/>
                  </a:cubicBezTo>
                  <a:cubicBezTo>
                    <a:pt x="1246" y="1380"/>
                    <a:pt x="1246" y="1379"/>
                    <a:pt x="1246" y="1378"/>
                  </a:cubicBezTo>
                  <a:cubicBezTo>
                    <a:pt x="1248" y="1374"/>
                    <a:pt x="1246" y="1372"/>
                    <a:pt x="1244" y="1369"/>
                  </a:cubicBezTo>
                  <a:cubicBezTo>
                    <a:pt x="1243" y="1368"/>
                    <a:pt x="1242" y="1367"/>
                    <a:pt x="1241" y="1366"/>
                  </a:cubicBezTo>
                  <a:cubicBezTo>
                    <a:pt x="1241" y="1364"/>
                    <a:pt x="1242" y="1362"/>
                    <a:pt x="1241" y="1361"/>
                  </a:cubicBezTo>
                  <a:cubicBezTo>
                    <a:pt x="1241" y="1359"/>
                    <a:pt x="1240" y="1357"/>
                    <a:pt x="1240" y="1355"/>
                  </a:cubicBezTo>
                  <a:cubicBezTo>
                    <a:pt x="1240" y="1351"/>
                    <a:pt x="1244" y="1348"/>
                    <a:pt x="1243" y="1345"/>
                  </a:cubicBezTo>
                  <a:cubicBezTo>
                    <a:pt x="1243" y="1343"/>
                    <a:pt x="1242" y="1342"/>
                    <a:pt x="1241" y="1340"/>
                  </a:cubicBezTo>
                  <a:cubicBezTo>
                    <a:pt x="1240" y="1337"/>
                    <a:pt x="1241" y="1333"/>
                    <a:pt x="1243" y="1331"/>
                  </a:cubicBezTo>
                  <a:cubicBezTo>
                    <a:pt x="1243" y="1330"/>
                    <a:pt x="1243" y="1329"/>
                    <a:pt x="1244" y="1329"/>
                  </a:cubicBezTo>
                  <a:cubicBezTo>
                    <a:pt x="1244" y="1328"/>
                    <a:pt x="1245" y="1327"/>
                    <a:pt x="1245" y="1326"/>
                  </a:cubicBezTo>
                  <a:cubicBezTo>
                    <a:pt x="1245" y="1326"/>
                    <a:pt x="1245" y="1325"/>
                    <a:pt x="1244" y="1324"/>
                  </a:cubicBezTo>
                  <a:cubicBezTo>
                    <a:pt x="1244" y="1323"/>
                    <a:pt x="1244" y="1323"/>
                    <a:pt x="1243" y="1322"/>
                  </a:cubicBezTo>
                  <a:cubicBezTo>
                    <a:pt x="1242" y="1321"/>
                    <a:pt x="1242" y="1320"/>
                    <a:pt x="1241" y="1320"/>
                  </a:cubicBezTo>
                  <a:cubicBezTo>
                    <a:pt x="1240" y="1319"/>
                    <a:pt x="1239" y="1319"/>
                    <a:pt x="1238" y="1318"/>
                  </a:cubicBezTo>
                  <a:cubicBezTo>
                    <a:pt x="1237" y="1317"/>
                    <a:pt x="1236" y="1316"/>
                    <a:pt x="1235" y="1315"/>
                  </a:cubicBezTo>
                  <a:cubicBezTo>
                    <a:pt x="1233" y="1313"/>
                    <a:pt x="1230" y="1311"/>
                    <a:pt x="1229" y="1309"/>
                  </a:cubicBezTo>
                  <a:cubicBezTo>
                    <a:pt x="1228" y="1306"/>
                    <a:pt x="1229" y="1303"/>
                    <a:pt x="1230" y="1300"/>
                  </a:cubicBezTo>
                  <a:cubicBezTo>
                    <a:pt x="1231" y="1299"/>
                    <a:pt x="1231" y="1297"/>
                    <a:pt x="1231" y="1296"/>
                  </a:cubicBezTo>
                  <a:cubicBezTo>
                    <a:pt x="1232" y="1293"/>
                    <a:pt x="1234" y="1290"/>
                    <a:pt x="1234" y="1287"/>
                  </a:cubicBezTo>
                  <a:cubicBezTo>
                    <a:pt x="1235" y="1285"/>
                    <a:pt x="1236" y="1283"/>
                    <a:pt x="1236" y="1281"/>
                  </a:cubicBezTo>
                  <a:cubicBezTo>
                    <a:pt x="1237" y="1280"/>
                    <a:pt x="1237" y="1278"/>
                    <a:pt x="1237" y="1277"/>
                  </a:cubicBezTo>
                  <a:cubicBezTo>
                    <a:pt x="1238" y="1275"/>
                    <a:pt x="1239" y="1274"/>
                    <a:pt x="1241" y="1273"/>
                  </a:cubicBezTo>
                  <a:cubicBezTo>
                    <a:pt x="1243" y="1272"/>
                    <a:pt x="1245" y="1270"/>
                    <a:pt x="1245" y="1268"/>
                  </a:cubicBezTo>
                  <a:cubicBezTo>
                    <a:pt x="1246" y="1267"/>
                    <a:pt x="1246" y="1265"/>
                    <a:pt x="1247" y="1264"/>
                  </a:cubicBezTo>
                  <a:cubicBezTo>
                    <a:pt x="1247" y="1264"/>
                    <a:pt x="1248" y="1263"/>
                    <a:pt x="1248" y="1262"/>
                  </a:cubicBezTo>
                  <a:cubicBezTo>
                    <a:pt x="1247" y="1261"/>
                    <a:pt x="1247" y="1260"/>
                    <a:pt x="1247" y="1260"/>
                  </a:cubicBezTo>
                  <a:cubicBezTo>
                    <a:pt x="1248" y="1258"/>
                    <a:pt x="1250" y="1259"/>
                    <a:pt x="1251" y="1258"/>
                  </a:cubicBezTo>
                  <a:cubicBezTo>
                    <a:pt x="1252" y="1257"/>
                    <a:pt x="1252" y="1256"/>
                    <a:pt x="1252" y="1256"/>
                  </a:cubicBezTo>
                  <a:cubicBezTo>
                    <a:pt x="1252" y="1255"/>
                    <a:pt x="1253" y="1254"/>
                    <a:pt x="1252" y="1253"/>
                  </a:cubicBezTo>
                  <a:cubicBezTo>
                    <a:pt x="1252" y="1252"/>
                    <a:pt x="1250" y="1252"/>
                    <a:pt x="1251" y="1250"/>
                  </a:cubicBezTo>
                  <a:cubicBezTo>
                    <a:pt x="1252" y="1249"/>
                    <a:pt x="1253" y="1249"/>
                    <a:pt x="1253" y="1248"/>
                  </a:cubicBezTo>
                  <a:cubicBezTo>
                    <a:pt x="1254" y="1247"/>
                    <a:pt x="1254" y="1246"/>
                    <a:pt x="1255" y="1245"/>
                  </a:cubicBezTo>
                  <a:cubicBezTo>
                    <a:pt x="1256" y="1244"/>
                    <a:pt x="1257" y="1244"/>
                    <a:pt x="1258" y="1243"/>
                  </a:cubicBezTo>
                  <a:cubicBezTo>
                    <a:pt x="1260" y="1242"/>
                    <a:pt x="1259" y="1238"/>
                    <a:pt x="1260" y="1236"/>
                  </a:cubicBezTo>
                  <a:cubicBezTo>
                    <a:pt x="1260" y="1234"/>
                    <a:pt x="1261" y="1233"/>
                    <a:pt x="1262" y="1231"/>
                  </a:cubicBezTo>
                  <a:cubicBezTo>
                    <a:pt x="1263" y="1230"/>
                    <a:pt x="1265" y="1229"/>
                    <a:pt x="1267" y="1228"/>
                  </a:cubicBezTo>
                  <a:cubicBezTo>
                    <a:pt x="1268" y="1227"/>
                    <a:pt x="1269" y="1226"/>
                    <a:pt x="1271" y="1225"/>
                  </a:cubicBezTo>
                  <a:cubicBezTo>
                    <a:pt x="1271" y="1224"/>
                    <a:pt x="1273" y="1222"/>
                    <a:pt x="1274" y="1222"/>
                  </a:cubicBezTo>
                  <a:cubicBezTo>
                    <a:pt x="1275" y="1222"/>
                    <a:pt x="1276" y="1222"/>
                    <a:pt x="1277" y="1222"/>
                  </a:cubicBezTo>
                  <a:cubicBezTo>
                    <a:pt x="1278" y="1221"/>
                    <a:pt x="1278" y="1221"/>
                    <a:pt x="1279" y="1220"/>
                  </a:cubicBezTo>
                  <a:cubicBezTo>
                    <a:pt x="1279" y="1219"/>
                    <a:pt x="1282" y="1218"/>
                    <a:pt x="1280" y="1218"/>
                  </a:cubicBezTo>
                  <a:cubicBezTo>
                    <a:pt x="1279" y="1218"/>
                    <a:pt x="1278" y="1219"/>
                    <a:pt x="1278" y="1220"/>
                  </a:cubicBezTo>
                  <a:cubicBezTo>
                    <a:pt x="1277" y="1220"/>
                    <a:pt x="1277" y="1220"/>
                    <a:pt x="1277" y="1221"/>
                  </a:cubicBezTo>
                  <a:cubicBezTo>
                    <a:pt x="1276" y="1221"/>
                    <a:pt x="1276" y="1222"/>
                    <a:pt x="1276" y="1221"/>
                  </a:cubicBezTo>
                  <a:cubicBezTo>
                    <a:pt x="1276" y="1221"/>
                    <a:pt x="1276" y="1221"/>
                    <a:pt x="1276" y="1220"/>
                  </a:cubicBezTo>
                  <a:cubicBezTo>
                    <a:pt x="1276" y="1220"/>
                    <a:pt x="1276" y="1220"/>
                    <a:pt x="1275" y="1220"/>
                  </a:cubicBezTo>
                  <a:cubicBezTo>
                    <a:pt x="1275" y="1219"/>
                    <a:pt x="1275" y="1219"/>
                    <a:pt x="1275" y="1218"/>
                  </a:cubicBezTo>
                  <a:cubicBezTo>
                    <a:pt x="1275" y="1217"/>
                    <a:pt x="1275" y="1216"/>
                    <a:pt x="1276" y="1216"/>
                  </a:cubicBezTo>
                  <a:cubicBezTo>
                    <a:pt x="1277" y="1217"/>
                    <a:pt x="1276" y="1218"/>
                    <a:pt x="1277" y="1218"/>
                  </a:cubicBezTo>
                  <a:cubicBezTo>
                    <a:pt x="1278" y="1218"/>
                    <a:pt x="1279" y="1217"/>
                    <a:pt x="1279" y="1217"/>
                  </a:cubicBezTo>
                  <a:cubicBezTo>
                    <a:pt x="1280" y="1216"/>
                    <a:pt x="1280" y="1216"/>
                    <a:pt x="1281" y="1216"/>
                  </a:cubicBezTo>
                  <a:cubicBezTo>
                    <a:pt x="1283" y="1216"/>
                    <a:pt x="1283" y="1215"/>
                    <a:pt x="1285" y="1214"/>
                  </a:cubicBezTo>
                  <a:cubicBezTo>
                    <a:pt x="1286" y="1212"/>
                    <a:pt x="1287" y="1212"/>
                    <a:pt x="1288" y="1210"/>
                  </a:cubicBezTo>
                  <a:cubicBezTo>
                    <a:pt x="1289" y="1210"/>
                    <a:pt x="1289" y="1209"/>
                    <a:pt x="1289" y="1208"/>
                  </a:cubicBezTo>
                  <a:cubicBezTo>
                    <a:pt x="1290" y="1208"/>
                    <a:pt x="1290" y="1208"/>
                    <a:pt x="1290" y="1207"/>
                  </a:cubicBezTo>
                  <a:cubicBezTo>
                    <a:pt x="1291" y="1205"/>
                    <a:pt x="1292" y="1204"/>
                    <a:pt x="1293" y="1203"/>
                  </a:cubicBezTo>
                  <a:cubicBezTo>
                    <a:pt x="1294" y="1202"/>
                    <a:pt x="1294" y="1200"/>
                    <a:pt x="1295" y="1198"/>
                  </a:cubicBezTo>
                  <a:cubicBezTo>
                    <a:pt x="1296" y="1197"/>
                    <a:pt x="1297" y="1195"/>
                    <a:pt x="1298" y="1194"/>
                  </a:cubicBezTo>
                  <a:cubicBezTo>
                    <a:pt x="1300" y="1192"/>
                    <a:pt x="1301" y="1191"/>
                    <a:pt x="1303" y="1189"/>
                  </a:cubicBezTo>
                  <a:cubicBezTo>
                    <a:pt x="1304" y="1188"/>
                    <a:pt x="1305" y="1187"/>
                    <a:pt x="1307" y="1186"/>
                  </a:cubicBezTo>
                  <a:cubicBezTo>
                    <a:pt x="1308" y="1184"/>
                    <a:pt x="1309" y="1182"/>
                    <a:pt x="1311" y="1181"/>
                  </a:cubicBezTo>
                  <a:cubicBezTo>
                    <a:pt x="1312" y="1180"/>
                    <a:pt x="1313" y="1179"/>
                    <a:pt x="1314" y="1178"/>
                  </a:cubicBezTo>
                  <a:cubicBezTo>
                    <a:pt x="1315" y="1178"/>
                    <a:pt x="1315" y="1177"/>
                    <a:pt x="1316" y="1176"/>
                  </a:cubicBezTo>
                  <a:cubicBezTo>
                    <a:pt x="1317" y="1175"/>
                    <a:pt x="1317" y="1175"/>
                    <a:pt x="1317" y="1174"/>
                  </a:cubicBezTo>
                  <a:cubicBezTo>
                    <a:pt x="1319" y="1171"/>
                    <a:pt x="1322" y="1169"/>
                    <a:pt x="1324" y="1167"/>
                  </a:cubicBezTo>
                  <a:cubicBezTo>
                    <a:pt x="1326" y="1165"/>
                    <a:pt x="1327" y="1164"/>
                    <a:pt x="1328" y="1162"/>
                  </a:cubicBezTo>
                  <a:cubicBezTo>
                    <a:pt x="1329" y="1161"/>
                    <a:pt x="1330" y="1161"/>
                    <a:pt x="1331" y="1160"/>
                  </a:cubicBezTo>
                  <a:cubicBezTo>
                    <a:pt x="1332" y="1159"/>
                    <a:pt x="1333" y="1158"/>
                    <a:pt x="1334" y="1157"/>
                  </a:cubicBezTo>
                  <a:cubicBezTo>
                    <a:pt x="1335" y="1156"/>
                    <a:pt x="1335" y="1156"/>
                    <a:pt x="1336" y="1155"/>
                  </a:cubicBezTo>
                  <a:cubicBezTo>
                    <a:pt x="1338" y="1154"/>
                    <a:pt x="1340" y="1153"/>
                    <a:pt x="1341" y="1152"/>
                  </a:cubicBezTo>
                  <a:cubicBezTo>
                    <a:pt x="1343" y="1151"/>
                    <a:pt x="1344" y="1149"/>
                    <a:pt x="1346" y="1148"/>
                  </a:cubicBezTo>
                  <a:cubicBezTo>
                    <a:pt x="1347" y="1147"/>
                    <a:pt x="1349" y="1146"/>
                    <a:pt x="1351" y="1144"/>
                  </a:cubicBezTo>
                  <a:cubicBezTo>
                    <a:pt x="1353" y="1143"/>
                    <a:pt x="1354" y="1141"/>
                    <a:pt x="1356" y="1140"/>
                  </a:cubicBezTo>
                  <a:cubicBezTo>
                    <a:pt x="1357" y="1139"/>
                    <a:pt x="1359" y="1137"/>
                    <a:pt x="1361" y="1136"/>
                  </a:cubicBezTo>
                  <a:cubicBezTo>
                    <a:pt x="1364" y="1133"/>
                    <a:pt x="1368" y="1131"/>
                    <a:pt x="1372" y="1129"/>
                  </a:cubicBezTo>
                  <a:cubicBezTo>
                    <a:pt x="1374" y="1128"/>
                    <a:pt x="1375" y="1127"/>
                    <a:pt x="1377" y="1125"/>
                  </a:cubicBezTo>
                  <a:cubicBezTo>
                    <a:pt x="1378" y="1124"/>
                    <a:pt x="1380" y="1123"/>
                    <a:pt x="1382" y="1122"/>
                  </a:cubicBezTo>
                  <a:cubicBezTo>
                    <a:pt x="1386" y="1118"/>
                    <a:pt x="1389" y="1115"/>
                    <a:pt x="1393" y="1111"/>
                  </a:cubicBezTo>
                  <a:cubicBezTo>
                    <a:pt x="1394" y="1111"/>
                    <a:pt x="1395" y="1110"/>
                    <a:pt x="1396" y="1109"/>
                  </a:cubicBezTo>
                  <a:cubicBezTo>
                    <a:pt x="1397" y="1108"/>
                    <a:pt x="1399" y="1107"/>
                    <a:pt x="1400" y="1105"/>
                  </a:cubicBezTo>
                  <a:cubicBezTo>
                    <a:pt x="1401" y="1104"/>
                    <a:pt x="1402" y="1103"/>
                    <a:pt x="1402" y="1102"/>
                  </a:cubicBezTo>
                  <a:cubicBezTo>
                    <a:pt x="1404" y="1100"/>
                    <a:pt x="1406" y="1099"/>
                    <a:pt x="1408" y="1098"/>
                  </a:cubicBezTo>
                  <a:cubicBezTo>
                    <a:pt x="1410" y="1096"/>
                    <a:pt x="1411" y="1095"/>
                    <a:pt x="1413" y="1093"/>
                  </a:cubicBezTo>
                  <a:cubicBezTo>
                    <a:pt x="1416" y="1091"/>
                    <a:pt x="1418" y="1088"/>
                    <a:pt x="1420" y="1085"/>
                  </a:cubicBezTo>
                  <a:cubicBezTo>
                    <a:pt x="1423" y="1082"/>
                    <a:pt x="1427" y="1080"/>
                    <a:pt x="1429" y="1076"/>
                  </a:cubicBezTo>
                  <a:cubicBezTo>
                    <a:pt x="1430" y="1075"/>
                    <a:pt x="1431" y="1073"/>
                    <a:pt x="1432" y="1071"/>
                  </a:cubicBezTo>
                  <a:cubicBezTo>
                    <a:pt x="1433" y="1070"/>
                    <a:pt x="1434" y="1068"/>
                    <a:pt x="1435" y="1067"/>
                  </a:cubicBezTo>
                  <a:cubicBezTo>
                    <a:pt x="1438" y="1063"/>
                    <a:pt x="1441" y="1058"/>
                    <a:pt x="1443" y="1054"/>
                  </a:cubicBezTo>
                  <a:cubicBezTo>
                    <a:pt x="1444" y="1052"/>
                    <a:pt x="1445" y="1051"/>
                    <a:pt x="1446" y="1050"/>
                  </a:cubicBezTo>
                  <a:cubicBezTo>
                    <a:pt x="1447" y="1047"/>
                    <a:pt x="1448" y="1046"/>
                    <a:pt x="1450" y="1043"/>
                  </a:cubicBezTo>
                  <a:cubicBezTo>
                    <a:pt x="1451" y="1041"/>
                    <a:pt x="1453" y="1038"/>
                    <a:pt x="1455" y="1035"/>
                  </a:cubicBezTo>
                  <a:cubicBezTo>
                    <a:pt x="1456" y="1033"/>
                    <a:pt x="1457" y="1030"/>
                    <a:pt x="1458" y="1028"/>
                  </a:cubicBezTo>
                  <a:cubicBezTo>
                    <a:pt x="1459" y="1026"/>
                    <a:pt x="1459" y="1024"/>
                    <a:pt x="1460" y="1022"/>
                  </a:cubicBezTo>
                  <a:cubicBezTo>
                    <a:pt x="1461" y="1020"/>
                    <a:pt x="1462" y="1018"/>
                    <a:pt x="1463" y="1017"/>
                  </a:cubicBezTo>
                  <a:cubicBezTo>
                    <a:pt x="1465" y="1013"/>
                    <a:pt x="1467" y="1009"/>
                    <a:pt x="1468" y="1005"/>
                  </a:cubicBezTo>
                  <a:cubicBezTo>
                    <a:pt x="1469" y="1003"/>
                    <a:pt x="1469" y="1001"/>
                    <a:pt x="1469" y="1000"/>
                  </a:cubicBezTo>
                  <a:cubicBezTo>
                    <a:pt x="1470" y="999"/>
                    <a:pt x="1471" y="997"/>
                    <a:pt x="1472" y="996"/>
                  </a:cubicBezTo>
                  <a:cubicBezTo>
                    <a:pt x="1473" y="995"/>
                    <a:pt x="1475" y="994"/>
                    <a:pt x="1476" y="993"/>
                  </a:cubicBezTo>
                  <a:cubicBezTo>
                    <a:pt x="1477" y="992"/>
                    <a:pt x="1478" y="990"/>
                    <a:pt x="1479" y="989"/>
                  </a:cubicBezTo>
                  <a:cubicBezTo>
                    <a:pt x="1479" y="988"/>
                    <a:pt x="1480" y="987"/>
                    <a:pt x="1481" y="986"/>
                  </a:cubicBezTo>
                  <a:cubicBezTo>
                    <a:pt x="1482" y="984"/>
                    <a:pt x="1483" y="982"/>
                    <a:pt x="1484" y="980"/>
                  </a:cubicBezTo>
                  <a:cubicBezTo>
                    <a:pt x="1486" y="977"/>
                    <a:pt x="1488" y="973"/>
                    <a:pt x="1490" y="969"/>
                  </a:cubicBezTo>
                  <a:cubicBezTo>
                    <a:pt x="1491" y="968"/>
                    <a:pt x="1492" y="966"/>
                    <a:pt x="1492" y="964"/>
                  </a:cubicBezTo>
                  <a:cubicBezTo>
                    <a:pt x="1492" y="962"/>
                    <a:pt x="1492" y="961"/>
                    <a:pt x="1492" y="959"/>
                  </a:cubicBezTo>
                  <a:cubicBezTo>
                    <a:pt x="1492" y="956"/>
                    <a:pt x="1492" y="952"/>
                    <a:pt x="1493" y="949"/>
                  </a:cubicBezTo>
                  <a:cubicBezTo>
                    <a:pt x="1493" y="947"/>
                    <a:pt x="1495" y="945"/>
                    <a:pt x="1498" y="945"/>
                  </a:cubicBezTo>
                  <a:cubicBezTo>
                    <a:pt x="1499" y="945"/>
                    <a:pt x="1504" y="946"/>
                    <a:pt x="1504" y="944"/>
                  </a:cubicBezTo>
                  <a:cubicBezTo>
                    <a:pt x="1504" y="944"/>
                    <a:pt x="1503" y="944"/>
                    <a:pt x="1502" y="944"/>
                  </a:cubicBezTo>
                  <a:cubicBezTo>
                    <a:pt x="1501" y="943"/>
                    <a:pt x="1501" y="943"/>
                    <a:pt x="1500" y="942"/>
                  </a:cubicBezTo>
                  <a:cubicBezTo>
                    <a:pt x="1499" y="942"/>
                    <a:pt x="1498" y="942"/>
                    <a:pt x="1497" y="940"/>
                  </a:cubicBezTo>
                  <a:cubicBezTo>
                    <a:pt x="1497" y="939"/>
                    <a:pt x="1497" y="937"/>
                    <a:pt x="1497" y="936"/>
                  </a:cubicBezTo>
                  <a:cubicBezTo>
                    <a:pt x="1497" y="935"/>
                    <a:pt x="1497" y="935"/>
                    <a:pt x="1497" y="934"/>
                  </a:cubicBezTo>
                  <a:cubicBezTo>
                    <a:pt x="1496" y="933"/>
                    <a:pt x="1496" y="932"/>
                    <a:pt x="1496" y="932"/>
                  </a:cubicBezTo>
                  <a:cubicBezTo>
                    <a:pt x="1496" y="930"/>
                    <a:pt x="1496" y="928"/>
                    <a:pt x="1496" y="926"/>
                  </a:cubicBezTo>
                  <a:cubicBezTo>
                    <a:pt x="1497" y="925"/>
                    <a:pt x="1497" y="923"/>
                    <a:pt x="1498" y="922"/>
                  </a:cubicBezTo>
                  <a:cubicBezTo>
                    <a:pt x="1498" y="921"/>
                    <a:pt x="1498" y="919"/>
                    <a:pt x="1498" y="918"/>
                  </a:cubicBezTo>
                  <a:cubicBezTo>
                    <a:pt x="1499" y="917"/>
                    <a:pt x="1500" y="917"/>
                    <a:pt x="1500" y="916"/>
                  </a:cubicBezTo>
                  <a:cubicBezTo>
                    <a:pt x="1501" y="915"/>
                    <a:pt x="1501" y="914"/>
                    <a:pt x="1500" y="913"/>
                  </a:cubicBezTo>
                  <a:cubicBezTo>
                    <a:pt x="1499" y="913"/>
                    <a:pt x="1498" y="913"/>
                    <a:pt x="1497" y="912"/>
                  </a:cubicBezTo>
                  <a:cubicBezTo>
                    <a:pt x="1497" y="912"/>
                    <a:pt x="1496" y="912"/>
                    <a:pt x="1496" y="911"/>
                  </a:cubicBezTo>
                  <a:cubicBezTo>
                    <a:pt x="1495" y="911"/>
                    <a:pt x="1495" y="911"/>
                    <a:pt x="1495" y="911"/>
                  </a:cubicBezTo>
                  <a:cubicBezTo>
                    <a:pt x="1493" y="911"/>
                    <a:pt x="1492" y="910"/>
                    <a:pt x="1490" y="910"/>
                  </a:cubicBezTo>
                  <a:cubicBezTo>
                    <a:pt x="1489" y="910"/>
                    <a:pt x="1487" y="911"/>
                    <a:pt x="1486" y="912"/>
                  </a:cubicBezTo>
                  <a:cubicBezTo>
                    <a:pt x="1485" y="914"/>
                    <a:pt x="1484" y="916"/>
                    <a:pt x="1482" y="917"/>
                  </a:cubicBezTo>
                  <a:cubicBezTo>
                    <a:pt x="1481" y="917"/>
                    <a:pt x="1480" y="917"/>
                    <a:pt x="1480" y="917"/>
                  </a:cubicBezTo>
                  <a:cubicBezTo>
                    <a:pt x="1477" y="918"/>
                    <a:pt x="1475" y="918"/>
                    <a:pt x="1473" y="919"/>
                  </a:cubicBezTo>
                  <a:cubicBezTo>
                    <a:pt x="1471" y="920"/>
                    <a:pt x="1470" y="920"/>
                    <a:pt x="1468" y="920"/>
                  </a:cubicBezTo>
                  <a:cubicBezTo>
                    <a:pt x="1467" y="921"/>
                    <a:pt x="1465" y="921"/>
                    <a:pt x="1464" y="922"/>
                  </a:cubicBezTo>
                  <a:cubicBezTo>
                    <a:pt x="1462" y="922"/>
                    <a:pt x="1460" y="923"/>
                    <a:pt x="1458" y="923"/>
                  </a:cubicBezTo>
                  <a:cubicBezTo>
                    <a:pt x="1458" y="923"/>
                    <a:pt x="1457" y="924"/>
                    <a:pt x="1456" y="924"/>
                  </a:cubicBezTo>
                  <a:cubicBezTo>
                    <a:pt x="1455" y="925"/>
                    <a:pt x="1455" y="925"/>
                    <a:pt x="1454" y="925"/>
                  </a:cubicBezTo>
                  <a:cubicBezTo>
                    <a:pt x="1452" y="925"/>
                    <a:pt x="1450" y="926"/>
                    <a:pt x="1449" y="927"/>
                  </a:cubicBezTo>
                  <a:cubicBezTo>
                    <a:pt x="1447" y="927"/>
                    <a:pt x="1445" y="927"/>
                    <a:pt x="1443" y="927"/>
                  </a:cubicBezTo>
                  <a:cubicBezTo>
                    <a:pt x="1442" y="927"/>
                    <a:pt x="1440" y="927"/>
                    <a:pt x="1439" y="927"/>
                  </a:cubicBezTo>
                  <a:cubicBezTo>
                    <a:pt x="1436" y="927"/>
                    <a:pt x="1433" y="927"/>
                    <a:pt x="1430" y="927"/>
                  </a:cubicBezTo>
                  <a:cubicBezTo>
                    <a:pt x="1426" y="927"/>
                    <a:pt x="1421" y="927"/>
                    <a:pt x="1416" y="928"/>
                  </a:cubicBezTo>
                  <a:cubicBezTo>
                    <a:pt x="1414" y="929"/>
                    <a:pt x="1412" y="930"/>
                    <a:pt x="1410" y="931"/>
                  </a:cubicBezTo>
                  <a:cubicBezTo>
                    <a:pt x="1408" y="933"/>
                    <a:pt x="1406" y="934"/>
                    <a:pt x="1404" y="935"/>
                  </a:cubicBezTo>
                  <a:cubicBezTo>
                    <a:pt x="1401" y="937"/>
                    <a:pt x="1398" y="939"/>
                    <a:pt x="1394" y="939"/>
                  </a:cubicBezTo>
                  <a:cubicBezTo>
                    <a:pt x="1392" y="939"/>
                    <a:pt x="1391" y="937"/>
                    <a:pt x="1388" y="936"/>
                  </a:cubicBezTo>
                  <a:cubicBezTo>
                    <a:pt x="1387" y="936"/>
                    <a:pt x="1385" y="936"/>
                    <a:pt x="1383" y="936"/>
                  </a:cubicBezTo>
                  <a:cubicBezTo>
                    <a:pt x="1382" y="936"/>
                    <a:pt x="1380" y="937"/>
                    <a:pt x="1379" y="938"/>
                  </a:cubicBezTo>
                  <a:cubicBezTo>
                    <a:pt x="1376" y="939"/>
                    <a:pt x="1373" y="940"/>
                    <a:pt x="1370" y="941"/>
                  </a:cubicBezTo>
                  <a:cubicBezTo>
                    <a:pt x="1367" y="943"/>
                    <a:pt x="1364" y="945"/>
                    <a:pt x="1360" y="945"/>
                  </a:cubicBezTo>
                  <a:cubicBezTo>
                    <a:pt x="1357" y="945"/>
                    <a:pt x="1353" y="945"/>
                    <a:pt x="1350" y="944"/>
                  </a:cubicBezTo>
                  <a:cubicBezTo>
                    <a:pt x="1347" y="943"/>
                    <a:pt x="1345" y="941"/>
                    <a:pt x="1342" y="939"/>
                  </a:cubicBezTo>
                  <a:cubicBezTo>
                    <a:pt x="1340" y="937"/>
                    <a:pt x="1338" y="935"/>
                    <a:pt x="1336" y="932"/>
                  </a:cubicBezTo>
                  <a:cubicBezTo>
                    <a:pt x="1335" y="931"/>
                    <a:pt x="1334" y="930"/>
                    <a:pt x="1333" y="929"/>
                  </a:cubicBezTo>
                  <a:cubicBezTo>
                    <a:pt x="1332" y="928"/>
                    <a:pt x="1331" y="926"/>
                    <a:pt x="1330" y="925"/>
                  </a:cubicBezTo>
                  <a:cubicBezTo>
                    <a:pt x="1329" y="924"/>
                    <a:pt x="1328" y="923"/>
                    <a:pt x="1327" y="922"/>
                  </a:cubicBezTo>
                  <a:cubicBezTo>
                    <a:pt x="1326" y="921"/>
                    <a:pt x="1325" y="920"/>
                    <a:pt x="1323" y="920"/>
                  </a:cubicBezTo>
                  <a:cubicBezTo>
                    <a:pt x="1322" y="919"/>
                    <a:pt x="1320" y="919"/>
                    <a:pt x="1319" y="919"/>
                  </a:cubicBezTo>
                  <a:cubicBezTo>
                    <a:pt x="1318" y="919"/>
                    <a:pt x="1317" y="919"/>
                    <a:pt x="1316" y="919"/>
                  </a:cubicBezTo>
                  <a:cubicBezTo>
                    <a:pt x="1315" y="919"/>
                    <a:pt x="1315" y="919"/>
                    <a:pt x="1314" y="919"/>
                  </a:cubicBezTo>
                  <a:cubicBezTo>
                    <a:pt x="1313" y="920"/>
                    <a:pt x="1313" y="919"/>
                    <a:pt x="1314" y="919"/>
                  </a:cubicBezTo>
                  <a:cubicBezTo>
                    <a:pt x="1314" y="918"/>
                    <a:pt x="1315" y="918"/>
                    <a:pt x="1316" y="918"/>
                  </a:cubicBezTo>
                  <a:cubicBezTo>
                    <a:pt x="1317" y="918"/>
                    <a:pt x="1319" y="917"/>
                    <a:pt x="1320" y="916"/>
                  </a:cubicBezTo>
                  <a:cubicBezTo>
                    <a:pt x="1321" y="915"/>
                    <a:pt x="1322" y="914"/>
                    <a:pt x="1323" y="913"/>
                  </a:cubicBezTo>
                  <a:cubicBezTo>
                    <a:pt x="1325" y="912"/>
                    <a:pt x="1326" y="912"/>
                    <a:pt x="1328" y="911"/>
                  </a:cubicBezTo>
                  <a:cubicBezTo>
                    <a:pt x="1330" y="910"/>
                    <a:pt x="1329" y="907"/>
                    <a:pt x="1329" y="905"/>
                  </a:cubicBezTo>
                  <a:cubicBezTo>
                    <a:pt x="1329" y="903"/>
                    <a:pt x="1328" y="900"/>
                    <a:pt x="1327" y="898"/>
                  </a:cubicBezTo>
                  <a:cubicBezTo>
                    <a:pt x="1326" y="896"/>
                    <a:pt x="1325" y="895"/>
                    <a:pt x="1324" y="895"/>
                  </a:cubicBezTo>
                  <a:cubicBezTo>
                    <a:pt x="1323" y="894"/>
                    <a:pt x="1322" y="892"/>
                    <a:pt x="1321" y="891"/>
                  </a:cubicBezTo>
                  <a:cubicBezTo>
                    <a:pt x="1320" y="889"/>
                    <a:pt x="1319" y="891"/>
                    <a:pt x="1318" y="891"/>
                  </a:cubicBezTo>
                  <a:cubicBezTo>
                    <a:pt x="1316" y="891"/>
                    <a:pt x="1315" y="890"/>
                    <a:pt x="1314" y="889"/>
                  </a:cubicBezTo>
                  <a:cubicBezTo>
                    <a:pt x="1313" y="888"/>
                    <a:pt x="1312" y="887"/>
                    <a:pt x="1311" y="886"/>
                  </a:cubicBezTo>
                  <a:cubicBezTo>
                    <a:pt x="1310" y="884"/>
                    <a:pt x="1309" y="884"/>
                    <a:pt x="1308" y="883"/>
                  </a:cubicBezTo>
                  <a:cubicBezTo>
                    <a:pt x="1307" y="882"/>
                    <a:pt x="1306" y="881"/>
                    <a:pt x="1306" y="879"/>
                  </a:cubicBezTo>
                  <a:cubicBezTo>
                    <a:pt x="1306" y="877"/>
                    <a:pt x="1305" y="876"/>
                    <a:pt x="1304" y="874"/>
                  </a:cubicBezTo>
                  <a:cubicBezTo>
                    <a:pt x="1303" y="872"/>
                    <a:pt x="1300" y="870"/>
                    <a:pt x="1298" y="868"/>
                  </a:cubicBezTo>
                  <a:cubicBezTo>
                    <a:pt x="1295" y="867"/>
                    <a:pt x="1292" y="867"/>
                    <a:pt x="1289" y="864"/>
                  </a:cubicBezTo>
                  <a:cubicBezTo>
                    <a:pt x="1288" y="863"/>
                    <a:pt x="1288" y="861"/>
                    <a:pt x="1287" y="859"/>
                  </a:cubicBezTo>
                  <a:cubicBezTo>
                    <a:pt x="1287" y="859"/>
                    <a:pt x="1286" y="858"/>
                    <a:pt x="1286" y="857"/>
                  </a:cubicBezTo>
                  <a:cubicBezTo>
                    <a:pt x="1285" y="856"/>
                    <a:pt x="1285" y="856"/>
                    <a:pt x="1284" y="855"/>
                  </a:cubicBezTo>
                  <a:cubicBezTo>
                    <a:pt x="1283" y="854"/>
                    <a:pt x="1282" y="853"/>
                    <a:pt x="1281" y="852"/>
                  </a:cubicBezTo>
                  <a:cubicBezTo>
                    <a:pt x="1278" y="850"/>
                    <a:pt x="1275" y="849"/>
                    <a:pt x="1272" y="847"/>
                  </a:cubicBezTo>
                  <a:cubicBezTo>
                    <a:pt x="1269" y="845"/>
                    <a:pt x="1266" y="844"/>
                    <a:pt x="1263" y="844"/>
                  </a:cubicBezTo>
                  <a:cubicBezTo>
                    <a:pt x="1260" y="844"/>
                    <a:pt x="1258" y="844"/>
                    <a:pt x="1257" y="841"/>
                  </a:cubicBezTo>
                  <a:cubicBezTo>
                    <a:pt x="1256" y="840"/>
                    <a:pt x="1256" y="839"/>
                    <a:pt x="1255" y="838"/>
                  </a:cubicBezTo>
                  <a:cubicBezTo>
                    <a:pt x="1255" y="837"/>
                    <a:pt x="1255" y="837"/>
                    <a:pt x="1254" y="836"/>
                  </a:cubicBezTo>
                  <a:cubicBezTo>
                    <a:pt x="1253" y="835"/>
                    <a:pt x="1253" y="833"/>
                    <a:pt x="1252" y="833"/>
                  </a:cubicBezTo>
                  <a:cubicBezTo>
                    <a:pt x="1251" y="832"/>
                    <a:pt x="1250" y="835"/>
                    <a:pt x="1250" y="836"/>
                  </a:cubicBezTo>
                  <a:cubicBezTo>
                    <a:pt x="1251" y="837"/>
                    <a:pt x="1252" y="839"/>
                    <a:pt x="1251" y="840"/>
                  </a:cubicBezTo>
                  <a:cubicBezTo>
                    <a:pt x="1251" y="840"/>
                    <a:pt x="1250" y="841"/>
                    <a:pt x="1250" y="841"/>
                  </a:cubicBezTo>
                  <a:cubicBezTo>
                    <a:pt x="1249" y="841"/>
                    <a:pt x="1249" y="839"/>
                    <a:pt x="1249" y="839"/>
                  </a:cubicBezTo>
                  <a:cubicBezTo>
                    <a:pt x="1249" y="837"/>
                    <a:pt x="1248" y="837"/>
                    <a:pt x="1247" y="836"/>
                  </a:cubicBezTo>
                  <a:cubicBezTo>
                    <a:pt x="1246" y="835"/>
                    <a:pt x="1244" y="833"/>
                    <a:pt x="1244" y="832"/>
                  </a:cubicBezTo>
                  <a:cubicBezTo>
                    <a:pt x="1243" y="831"/>
                    <a:pt x="1244" y="829"/>
                    <a:pt x="1243" y="827"/>
                  </a:cubicBezTo>
                  <a:cubicBezTo>
                    <a:pt x="1242" y="826"/>
                    <a:pt x="1241" y="824"/>
                    <a:pt x="1241" y="823"/>
                  </a:cubicBezTo>
                  <a:cubicBezTo>
                    <a:pt x="1240" y="821"/>
                    <a:pt x="1238" y="820"/>
                    <a:pt x="1238" y="817"/>
                  </a:cubicBezTo>
                  <a:cubicBezTo>
                    <a:pt x="1238" y="816"/>
                    <a:pt x="1238" y="814"/>
                    <a:pt x="1238" y="812"/>
                  </a:cubicBezTo>
                  <a:cubicBezTo>
                    <a:pt x="1238" y="807"/>
                    <a:pt x="1236" y="803"/>
                    <a:pt x="1234" y="798"/>
                  </a:cubicBezTo>
                  <a:cubicBezTo>
                    <a:pt x="1233" y="795"/>
                    <a:pt x="1232" y="792"/>
                    <a:pt x="1231" y="789"/>
                  </a:cubicBezTo>
                  <a:cubicBezTo>
                    <a:pt x="1229" y="786"/>
                    <a:pt x="1229" y="783"/>
                    <a:pt x="1227" y="780"/>
                  </a:cubicBezTo>
                  <a:cubicBezTo>
                    <a:pt x="1226" y="779"/>
                    <a:pt x="1225" y="778"/>
                    <a:pt x="1225" y="777"/>
                  </a:cubicBezTo>
                  <a:cubicBezTo>
                    <a:pt x="1224" y="775"/>
                    <a:pt x="1223" y="775"/>
                    <a:pt x="1222" y="774"/>
                  </a:cubicBezTo>
                  <a:cubicBezTo>
                    <a:pt x="1221" y="773"/>
                    <a:pt x="1221" y="773"/>
                    <a:pt x="1221" y="773"/>
                  </a:cubicBezTo>
                  <a:cubicBezTo>
                    <a:pt x="1220" y="773"/>
                    <a:pt x="1220" y="772"/>
                    <a:pt x="1219" y="772"/>
                  </a:cubicBezTo>
                  <a:cubicBezTo>
                    <a:pt x="1218" y="770"/>
                    <a:pt x="1215" y="769"/>
                    <a:pt x="1214" y="769"/>
                  </a:cubicBezTo>
                  <a:cubicBezTo>
                    <a:pt x="1213" y="768"/>
                    <a:pt x="1212" y="768"/>
                    <a:pt x="1211" y="767"/>
                  </a:cubicBezTo>
                  <a:cubicBezTo>
                    <a:pt x="1209" y="766"/>
                    <a:pt x="1208" y="765"/>
                    <a:pt x="1206" y="763"/>
                  </a:cubicBezTo>
                  <a:cubicBezTo>
                    <a:pt x="1204" y="761"/>
                    <a:pt x="1201" y="759"/>
                    <a:pt x="1199" y="756"/>
                  </a:cubicBezTo>
                  <a:cubicBezTo>
                    <a:pt x="1199" y="755"/>
                    <a:pt x="1198" y="753"/>
                    <a:pt x="1197" y="751"/>
                  </a:cubicBezTo>
                  <a:cubicBezTo>
                    <a:pt x="1197" y="750"/>
                    <a:pt x="1197" y="748"/>
                    <a:pt x="1196" y="747"/>
                  </a:cubicBezTo>
                  <a:cubicBezTo>
                    <a:pt x="1196" y="745"/>
                    <a:pt x="1196" y="744"/>
                    <a:pt x="1195" y="742"/>
                  </a:cubicBezTo>
                  <a:cubicBezTo>
                    <a:pt x="1195" y="740"/>
                    <a:pt x="1195" y="739"/>
                    <a:pt x="1195" y="737"/>
                  </a:cubicBezTo>
                  <a:cubicBezTo>
                    <a:pt x="1194" y="731"/>
                    <a:pt x="1195" y="724"/>
                    <a:pt x="1195" y="718"/>
                  </a:cubicBezTo>
                  <a:cubicBezTo>
                    <a:pt x="1194" y="716"/>
                    <a:pt x="1194" y="715"/>
                    <a:pt x="1194" y="713"/>
                  </a:cubicBezTo>
                  <a:cubicBezTo>
                    <a:pt x="1194" y="712"/>
                    <a:pt x="1194" y="710"/>
                    <a:pt x="1194" y="708"/>
                  </a:cubicBezTo>
                  <a:cubicBezTo>
                    <a:pt x="1194" y="707"/>
                    <a:pt x="1193" y="704"/>
                    <a:pt x="1195" y="707"/>
                  </a:cubicBezTo>
                  <a:cubicBezTo>
                    <a:pt x="1195" y="707"/>
                    <a:pt x="1196" y="708"/>
                    <a:pt x="1196" y="708"/>
                  </a:cubicBezTo>
                  <a:cubicBezTo>
                    <a:pt x="1196" y="708"/>
                    <a:pt x="1197" y="708"/>
                    <a:pt x="1197" y="708"/>
                  </a:cubicBezTo>
                  <a:cubicBezTo>
                    <a:pt x="1197" y="707"/>
                    <a:pt x="1195" y="705"/>
                    <a:pt x="1195" y="705"/>
                  </a:cubicBezTo>
                  <a:cubicBezTo>
                    <a:pt x="1195" y="704"/>
                    <a:pt x="1194" y="703"/>
                    <a:pt x="1194" y="703"/>
                  </a:cubicBezTo>
                  <a:cubicBezTo>
                    <a:pt x="1193" y="702"/>
                    <a:pt x="1193" y="702"/>
                    <a:pt x="1192" y="702"/>
                  </a:cubicBezTo>
                  <a:cubicBezTo>
                    <a:pt x="1190" y="701"/>
                    <a:pt x="1189" y="698"/>
                    <a:pt x="1188" y="695"/>
                  </a:cubicBezTo>
                  <a:cubicBezTo>
                    <a:pt x="1188" y="694"/>
                    <a:pt x="1187" y="692"/>
                    <a:pt x="1187" y="691"/>
                  </a:cubicBezTo>
                  <a:cubicBezTo>
                    <a:pt x="1187" y="690"/>
                    <a:pt x="1188" y="690"/>
                    <a:pt x="1188" y="689"/>
                  </a:cubicBezTo>
                  <a:cubicBezTo>
                    <a:pt x="1188" y="688"/>
                    <a:pt x="1188" y="687"/>
                    <a:pt x="1187" y="687"/>
                  </a:cubicBezTo>
                  <a:cubicBezTo>
                    <a:pt x="1187" y="685"/>
                    <a:pt x="1185" y="684"/>
                    <a:pt x="1184" y="682"/>
                  </a:cubicBezTo>
                  <a:cubicBezTo>
                    <a:pt x="1183" y="681"/>
                    <a:pt x="1182" y="680"/>
                    <a:pt x="1180" y="679"/>
                  </a:cubicBezTo>
                  <a:cubicBezTo>
                    <a:pt x="1177" y="677"/>
                    <a:pt x="1175" y="675"/>
                    <a:pt x="1172" y="673"/>
                  </a:cubicBezTo>
                  <a:cubicBezTo>
                    <a:pt x="1171" y="672"/>
                    <a:pt x="1169" y="671"/>
                    <a:pt x="1168" y="670"/>
                  </a:cubicBezTo>
                  <a:cubicBezTo>
                    <a:pt x="1167" y="669"/>
                    <a:pt x="1166" y="668"/>
                    <a:pt x="1165" y="667"/>
                  </a:cubicBezTo>
                  <a:cubicBezTo>
                    <a:pt x="1163" y="665"/>
                    <a:pt x="1161" y="663"/>
                    <a:pt x="1160" y="660"/>
                  </a:cubicBezTo>
                  <a:cubicBezTo>
                    <a:pt x="1159" y="656"/>
                    <a:pt x="1159" y="653"/>
                    <a:pt x="1159" y="650"/>
                  </a:cubicBezTo>
                  <a:cubicBezTo>
                    <a:pt x="1158" y="648"/>
                    <a:pt x="1157" y="647"/>
                    <a:pt x="1157" y="645"/>
                  </a:cubicBezTo>
                  <a:cubicBezTo>
                    <a:pt x="1157" y="644"/>
                    <a:pt x="1156" y="642"/>
                    <a:pt x="1157" y="641"/>
                  </a:cubicBezTo>
                  <a:cubicBezTo>
                    <a:pt x="1157" y="639"/>
                    <a:pt x="1160" y="641"/>
                    <a:pt x="1161" y="641"/>
                  </a:cubicBezTo>
                  <a:cubicBezTo>
                    <a:pt x="1163" y="641"/>
                    <a:pt x="1162" y="640"/>
                    <a:pt x="1160" y="639"/>
                  </a:cubicBezTo>
                  <a:cubicBezTo>
                    <a:pt x="1159" y="638"/>
                    <a:pt x="1158" y="637"/>
                    <a:pt x="1157" y="636"/>
                  </a:cubicBezTo>
                  <a:cubicBezTo>
                    <a:pt x="1156" y="636"/>
                    <a:pt x="1155" y="635"/>
                    <a:pt x="1154" y="634"/>
                  </a:cubicBezTo>
                  <a:cubicBezTo>
                    <a:pt x="1154" y="633"/>
                    <a:pt x="1154" y="632"/>
                    <a:pt x="1153" y="631"/>
                  </a:cubicBezTo>
                  <a:cubicBezTo>
                    <a:pt x="1152" y="630"/>
                    <a:pt x="1150" y="629"/>
                    <a:pt x="1149" y="627"/>
                  </a:cubicBezTo>
                  <a:cubicBezTo>
                    <a:pt x="1148" y="625"/>
                    <a:pt x="1148" y="624"/>
                    <a:pt x="1147" y="622"/>
                  </a:cubicBezTo>
                  <a:cubicBezTo>
                    <a:pt x="1146" y="620"/>
                    <a:pt x="1145" y="618"/>
                    <a:pt x="1144" y="617"/>
                  </a:cubicBezTo>
                  <a:cubicBezTo>
                    <a:pt x="1143" y="613"/>
                    <a:pt x="1141" y="609"/>
                    <a:pt x="1139" y="606"/>
                  </a:cubicBezTo>
                  <a:cubicBezTo>
                    <a:pt x="1138" y="604"/>
                    <a:pt x="1138" y="603"/>
                    <a:pt x="1137" y="601"/>
                  </a:cubicBezTo>
                  <a:cubicBezTo>
                    <a:pt x="1136" y="600"/>
                    <a:pt x="1135" y="598"/>
                    <a:pt x="1134" y="597"/>
                  </a:cubicBezTo>
                  <a:cubicBezTo>
                    <a:pt x="1132" y="593"/>
                    <a:pt x="1130" y="590"/>
                    <a:pt x="1128" y="586"/>
                  </a:cubicBezTo>
                  <a:cubicBezTo>
                    <a:pt x="1127" y="585"/>
                    <a:pt x="1126" y="583"/>
                    <a:pt x="1125" y="582"/>
                  </a:cubicBezTo>
                  <a:cubicBezTo>
                    <a:pt x="1125" y="581"/>
                    <a:pt x="1124" y="579"/>
                    <a:pt x="1123" y="578"/>
                  </a:cubicBezTo>
                  <a:cubicBezTo>
                    <a:pt x="1123" y="576"/>
                    <a:pt x="1124" y="574"/>
                    <a:pt x="1124" y="572"/>
                  </a:cubicBezTo>
                  <a:cubicBezTo>
                    <a:pt x="1124" y="570"/>
                    <a:pt x="1123" y="568"/>
                    <a:pt x="1122" y="566"/>
                  </a:cubicBezTo>
                  <a:cubicBezTo>
                    <a:pt x="1122" y="564"/>
                    <a:pt x="1121" y="563"/>
                    <a:pt x="1121" y="561"/>
                  </a:cubicBezTo>
                  <a:cubicBezTo>
                    <a:pt x="1120" y="559"/>
                    <a:pt x="1119" y="558"/>
                    <a:pt x="1118" y="556"/>
                  </a:cubicBezTo>
                  <a:cubicBezTo>
                    <a:pt x="1117" y="555"/>
                    <a:pt x="1117" y="553"/>
                    <a:pt x="1116" y="551"/>
                  </a:cubicBezTo>
                  <a:cubicBezTo>
                    <a:pt x="1115" y="550"/>
                    <a:pt x="1114" y="548"/>
                    <a:pt x="1113" y="547"/>
                  </a:cubicBezTo>
                  <a:cubicBezTo>
                    <a:pt x="1111" y="545"/>
                    <a:pt x="1109" y="542"/>
                    <a:pt x="1106" y="540"/>
                  </a:cubicBezTo>
                  <a:cubicBezTo>
                    <a:pt x="1104" y="538"/>
                    <a:pt x="1102" y="535"/>
                    <a:pt x="1100" y="533"/>
                  </a:cubicBezTo>
                  <a:cubicBezTo>
                    <a:pt x="1098" y="531"/>
                    <a:pt x="1098" y="529"/>
                    <a:pt x="1097" y="527"/>
                  </a:cubicBezTo>
                  <a:cubicBezTo>
                    <a:pt x="1097" y="526"/>
                    <a:pt x="1096" y="525"/>
                    <a:pt x="1096" y="523"/>
                  </a:cubicBezTo>
                  <a:cubicBezTo>
                    <a:pt x="1095" y="521"/>
                    <a:pt x="1095" y="519"/>
                    <a:pt x="1094" y="518"/>
                  </a:cubicBezTo>
                  <a:cubicBezTo>
                    <a:pt x="1093" y="516"/>
                    <a:pt x="1092" y="515"/>
                    <a:pt x="1091" y="514"/>
                  </a:cubicBezTo>
                  <a:cubicBezTo>
                    <a:pt x="1091" y="512"/>
                    <a:pt x="1090" y="512"/>
                    <a:pt x="1089" y="510"/>
                  </a:cubicBezTo>
                  <a:cubicBezTo>
                    <a:pt x="1088" y="509"/>
                    <a:pt x="1089" y="507"/>
                    <a:pt x="1089" y="506"/>
                  </a:cubicBezTo>
                  <a:cubicBezTo>
                    <a:pt x="1090" y="505"/>
                    <a:pt x="1090" y="504"/>
                    <a:pt x="1091" y="502"/>
                  </a:cubicBezTo>
                  <a:cubicBezTo>
                    <a:pt x="1091" y="501"/>
                    <a:pt x="1093" y="500"/>
                    <a:pt x="1094" y="502"/>
                  </a:cubicBezTo>
                  <a:cubicBezTo>
                    <a:pt x="1094" y="502"/>
                    <a:pt x="1094" y="503"/>
                    <a:pt x="1094" y="504"/>
                  </a:cubicBezTo>
                  <a:cubicBezTo>
                    <a:pt x="1094" y="505"/>
                    <a:pt x="1095" y="505"/>
                    <a:pt x="1095" y="506"/>
                  </a:cubicBezTo>
                  <a:cubicBezTo>
                    <a:pt x="1096" y="507"/>
                    <a:pt x="1095" y="509"/>
                    <a:pt x="1095" y="511"/>
                  </a:cubicBezTo>
                  <a:cubicBezTo>
                    <a:pt x="1095" y="512"/>
                    <a:pt x="1097" y="512"/>
                    <a:pt x="1098" y="514"/>
                  </a:cubicBezTo>
                  <a:cubicBezTo>
                    <a:pt x="1098" y="515"/>
                    <a:pt x="1098" y="516"/>
                    <a:pt x="1100" y="517"/>
                  </a:cubicBezTo>
                  <a:cubicBezTo>
                    <a:pt x="1102" y="518"/>
                    <a:pt x="1105" y="520"/>
                    <a:pt x="1106" y="523"/>
                  </a:cubicBezTo>
                  <a:cubicBezTo>
                    <a:pt x="1107" y="526"/>
                    <a:pt x="1106" y="529"/>
                    <a:pt x="1108" y="532"/>
                  </a:cubicBezTo>
                  <a:cubicBezTo>
                    <a:pt x="1108" y="534"/>
                    <a:pt x="1109" y="535"/>
                    <a:pt x="1110" y="536"/>
                  </a:cubicBezTo>
                  <a:cubicBezTo>
                    <a:pt x="1111" y="537"/>
                    <a:pt x="1113" y="539"/>
                    <a:pt x="1114" y="540"/>
                  </a:cubicBezTo>
                  <a:cubicBezTo>
                    <a:pt x="1116" y="542"/>
                    <a:pt x="1118" y="543"/>
                    <a:pt x="1119" y="544"/>
                  </a:cubicBezTo>
                  <a:cubicBezTo>
                    <a:pt x="1120" y="546"/>
                    <a:pt x="1121" y="547"/>
                    <a:pt x="1123" y="548"/>
                  </a:cubicBezTo>
                  <a:cubicBezTo>
                    <a:pt x="1124" y="549"/>
                    <a:pt x="1125" y="550"/>
                    <a:pt x="1127" y="551"/>
                  </a:cubicBezTo>
                  <a:cubicBezTo>
                    <a:pt x="1128" y="552"/>
                    <a:pt x="1129" y="553"/>
                    <a:pt x="1130" y="552"/>
                  </a:cubicBezTo>
                  <a:cubicBezTo>
                    <a:pt x="1131" y="552"/>
                    <a:pt x="1131" y="551"/>
                    <a:pt x="1131" y="550"/>
                  </a:cubicBezTo>
                  <a:cubicBezTo>
                    <a:pt x="1131" y="549"/>
                    <a:pt x="1131" y="548"/>
                    <a:pt x="1131" y="548"/>
                  </a:cubicBezTo>
                  <a:cubicBezTo>
                    <a:pt x="1132" y="546"/>
                    <a:pt x="1132" y="545"/>
                    <a:pt x="1133" y="543"/>
                  </a:cubicBezTo>
                  <a:cubicBezTo>
                    <a:pt x="1134" y="540"/>
                    <a:pt x="1135" y="537"/>
                    <a:pt x="1136" y="533"/>
                  </a:cubicBezTo>
                  <a:cubicBezTo>
                    <a:pt x="1137" y="532"/>
                    <a:pt x="1138" y="530"/>
                    <a:pt x="1138" y="529"/>
                  </a:cubicBezTo>
                  <a:cubicBezTo>
                    <a:pt x="1139" y="527"/>
                    <a:pt x="1139" y="526"/>
                    <a:pt x="1139" y="524"/>
                  </a:cubicBezTo>
                  <a:cubicBezTo>
                    <a:pt x="1140" y="521"/>
                    <a:pt x="1142" y="519"/>
                    <a:pt x="1143" y="516"/>
                  </a:cubicBezTo>
                  <a:cubicBezTo>
                    <a:pt x="1143" y="514"/>
                    <a:pt x="1143" y="513"/>
                    <a:pt x="1144" y="511"/>
                  </a:cubicBezTo>
                  <a:cubicBezTo>
                    <a:pt x="1144" y="511"/>
                    <a:pt x="1144" y="510"/>
                    <a:pt x="1145" y="511"/>
                  </a:cubicBezTo>
                  <a:cubicBezTo>
                    <a:pt x="1145" y="512"/>
                    <a:pt x="1145" y="513"/>
                    <a:pt x="1145" y="513"/>
                  </a:cubicBezTo>
                  <a:cubicBezTo>
                    <a:pt x="1145" y="515"/>
                    <a:pt x="1145" y="516"/>
                    <a:pt x="1144" y="518"/>
                  </a:cubicBezTo>
                  <a:cubicBezTo>
                    <a:pt x="1144" y="519"/>
                    <a:pt x="1143" y="521"/>
                    <a:pt x="1143" y="522"/>
                  </a:cubicBezTo>
                  <a:cubicBezTo>
                    <a:pt x="1142" y="524"/>
                    <a:pt x="1142" y="525"/>
                    <a:pt x="1142" y="527"/>
                  </a:cubicBezTo>
                  <a:cubicBezTo>
                    <a:pt x="1141" y="528"/>
                    <a:pt x="1141" y="530"/>
                    <a:pt x="1141" y="531"/>
                  </a:cubicBezTo>
                  <a:cubicBezTo>
                    <a:pt x="1140" y="534"/>
                    <a:pt x="1139" y="537"/>
                    <a:pt x="1138" y="540"/>
                  </a:cubicBezTo>
                  <a:cubicBezTo>
                    <a:pt x="1137" y="541"/>
                    <a:pt x="1137" y="542"/>
                    <a:pt x="1137" y="543"/>
                  </a:cubicBezTo>
                  <a:cubicBezTo>
                    <a:pt x="1137" y="543"/>
                    <a:pt x="1137" y="545"/>
                    <a:pt x="1137" y="546"/>
                  </a:cubicBezTo>
                  <a:cubicBezTo>
                    <a:pt x="1138" y="547"/>
                    <a:pt x="1139" y="545"/>
                    <a:pt x="1139" y="545"/>
                  </a:cubicBezTo>
                  <a:cubicBezTo>
                    <a:pt x="1140" y="543"/>
                    <a:pt x="1143" y="545"/>
                    <a:pt x="1145" y="544"/>
                  </a:cubicBezTo>
                  <a:cubicBezTo>
                    <a:pt x="1147" y="544"/>
                    <a:pt x="1148" y="544"/>
                    <a:pt x="1149" y="546"/>
                  </a:cubicBezTo>
                  <a:cubicBezTo>
                    <a:pt x="1151" y="547"/>
                    <a:pt x="1151" y="548"/>
                    <a:pt x="1152" y="549"/>
                  </a:cubicBezTo>
                  <a:cubicBezTo>
                    <a:pt x="1153" y="551"/>
                    <a:pt x="1154" y="553"/>
                    <a:pt x="1155" y="554"/>
                  </a:cubicBezTo>
                  <a:cubicBezTo>
                    <a:pt x="1156" y="555"/>
                    <a:pt x="1157" y="557"/>
                    <a:pt x="1158" y="558"/>
                  </a:cubicBezTo>
                  <a:cubicBezTo>
                    <a:pt x="1158" y="560"/>
                    <a:pt x="1160" y="562"/>
                    <a:pt x="1161" y="563"/>
                  </a:cubicBezTo>
                  <a:cubicBezTo>
                    <a:pt x="1163" y="565"/>
                    <a:pt x="1164" y="569"/>
                    <a:pt x="1167" y="571"/>
                  </a:cubicBezTo>
                  <a:cubicBezTo>
                    <a:pt x="1168" y="574"/>
                    <a:pt x="1170" y="576"/>
                    <a:pt x="1171" y="579"/>
                  </a:cubicBezTo>
                  <a:cubicBezTo>
                    <a:pt x="1172" y="580"/>
                    <a:pt x="1172" y="580"/>
                    <a:pt x="1172" y="581"/>
                  </a:cubicBezTo>
                  <a:cubicBezTo>
                    <a:pt x="1173" y="582"/>
                    <a:pt x="1174" y="583"/>
                    <a:pt x="1175" y="585"/>
                  </a:cubicBezTo>
                  <a:cubicBezTo>
                    <a:pt x="1176" y="586"/>
                    <a:pt x="1176" y="588"/>
                    <a:pt x="1177" y="589"/>
                  </a:cubicBezTo>
                  <a:cubicBezTo>
                    <a:pt x="1179" y="590"/>
                    <a:pt x="1179" y="591"/>
                    <a:pt x="1181" y="592"/>
                  </a:cubicBezTo>
                  <a:cubicBezTo>
                    <a:pt x="1182" y="593"/>
                    <a:pt x="1183" y="594"/>
                    <a:pt x="1183" y="596"/>
                  </a:cubicBezTo>
                  <a:cubicBezTo>
                    <a:pt x="1183" y="597"/>
                    <a:pt x="1183" y="599"/>
                    <a:pt x="1184" y="600"/>
                  </a:cubicBezTo>
                  <a:cubicBezTo>
                    <a:pt x="1185" y="601"/>
                    <a:pt x="1186" y="602"/>
                    <a:pt x="1187" y="603"/>
                  </a:cubicBezTo>
                  <a:cubicBezTo>
                    <a:pt x="1188" y="605"/>
                    <a:pt x="1189" y="606"/>
                    <a:pt x="1191" y="607"/>
                  </a:cubicBezTo>
                  <a:cubicBezTo>
                    <a:pt x="1192" y="608"/>
                    <a:pt x="1193" y="609"/>
                    <a:pt x="1193" y="610"/>
                  </a:cubicBezTo>
                  <a:cubicBezTo>
                    <a:pt x="1194" y="611"/>
                    <a:pt x="1194" y="612"/>
                    <a:pt x="1194" y="613"/>
                  </a:cubicBezTo>
                  <a:cubicBezTo>
                    <a:pt x="1195" y="613"/>
                    <a:pt x="1195" y="614"/>
                    <a:pt x="1196" y="615"/>
                  </a:cubicBezTo>
                  <a:cubicBezTo>
                    <a:pt x="1197" y="618"/>
                    <a:pt x="1196" y="622"/>
                    <a:pt x="1197" y="625"/>
                  </a:cubicBezTo>
                  <a:cubicBezTo>
                    <a:pt x="1198" y="628"/>
                    <a:pt x="1200" y="629"/>
                    <a:pt x="1201" y="631"/>
                  </a:cubicBezTo>
                  <a:cubicBezTo>
                    <a:pt x="1202" y="633"/>
                    <a:pt x="1203" y="634"/>
                    <a:pt x="1205" y="635"/>
                  </a:cubicBezTo>
                  <a:cubicBezTo>
                    <a:pt x="1207" y="635"/>
                    <a:pt x="1209" y="634"/>
                    <a:pt x="1210" y="635"/>
                  </a:cubicBezTo>
                  <a:cubicBezTo>
                    <a:pt x="1212" y="635"/>
                    <a:pt x="1213" y="637"/>
                    <a:pt x="1214" y="638"/>
                  </a:cubicBezTo>
                  <a:cubicBezTo>
                    <a:pt x="1215" y="639"/>
                    <a:pt x="1217" y="640"/>
                    <a:pt x="1218" y="642"/>
                  </a:cubicBezTo>
                  <a:cubicBezTo>
                    <a:pt x="1219" y="643"/>
                    <a:pt x="1220" y="645"/>
                    <a:pt x="1221" y="646"/>
                  </a:cubicBezTo>
                  <a:cubicBezTo>
                    <a:pt x="1222" y="648"/>
                    <a:pt x="1224" y="649"/>
                    <a:pt x="1225" y="650"/>
                  </a:cubicBezTo>
                  <a:cubicBezTo>
                    <a:pt x="1226" y="654"/>
                    <a:pt x="1228" y="658"/>
                    <a:pt x="1230" y="661"/>
                  </a:cubicBezTo>
                  <a:cubicBezTo>
                    <a:pt x="1231" y="663"/>
                    <a:pt x="1231" y="665"/>
                    <a:pt x="1232" y="666"/>
                  </a:cubicBezTo>
                  <a:cubicBezTo>
                    <a:pt x="1233" y="668"/>
                    <a:pt x="1233" y="671"/>
                    <a:pt x="1234" y="672"/>
                  </a:cubicBezTo>
                  <a:cubicBezTo>
                    <a:pt x="1235" y="673"/>
                    <a:pt x="1236" y="674"/>
                    <a:pt x="1236" y="676"/>
                  </a:cubicBezTo>
                  <a:cubicBezTo>
                    <a:pt x="1236" y="678"/>
                    <a:pt x="1235" y="679"/>
                    <a:pt x="1234" y="680"/>
                  </a:cubicBezTo>
                  <a:cubicBezTo>
                    <a:pt x="1233" y="682"/>
                    <a:pt x="1234" y="683"/>
                    <a:pt x="1234" y="685"/>
                  </a:cubicBezTo>
                  <a:cubicBezTo>
                    <a:pt x="1234" y="686"/>
                    <a:pt x="1235" y="688"/>
                    <a:pt x="1235" y="689"/>
                  </a:cubicBezTo>
                  <a:cubicBezTo>
                    <a:pt x="1235" y="690"/>
                    <a:pt x="1235" y="692"/>
                    <a:pt x="1236" y="693"/>
                  </a:cubicBezTo>
                  <a:cubicBezTo>
                    <a:pt x="1236" y="695"/>
                    <a:pt x="1235" y="698"/>
                    <a:pt x="1235" y="701"/>
                  </a:cubicBezTo>
                  <a:cubicBezTo>
                    <a:pt x="1236" y="703"/>
                    <a:pt x="1236" y="705"/>
                    <a:pt x="1237" y="706"/>
                  </a:cubicBezTo>
                  <a:cubicBezTo>
                    <a:pt x="1239" y="710"/>
                    <a:pt x="1241" y="712"/>
                    <a:pt x="1244" y="715"/>
                  </a:cubicBezTo>
                  <a:cubicBezTo>
                    <a:pt x="1245" y="717"/>
                    <a:pt x="1245" y="718"/>
                    <a:pt x="1246" y="720"/>
                  </a:cubicBezTo>
                  <a:cubicBezTo>
                    <a:pt x="1247" y="721"/>
                    <a:pt x="1248" y="722"/>
                    <a:pt x="1250" y="723"/>
                  </a:cubicBezTo>
                  <a:cubicBezTo>
                    <a:pt x="1252" y="725"/>
                    <a:pt x="1256" y="724"/>
                    <a:pt x="1258" y="726"/>
                  </a:cubicBezTo>
                  <a:cubicBezTo>
                    <a:pt x="1260" y="727"/>
                    <a:pt x="1261" y="728"/>
                    <a:pt x="1262" y="729"/>
                  </a:cubicBezTo>
                  <a:cubicBezTo>
                    <a:pt x="1263" y="731"/>
                    <a:pt x="1264" y="732"/>
                    <a:pt x="1265" y="733"/>
                  </a:cubicBezTo>
                  <a:cubicBezTo>
                    <a:pt x="1268" y="736"/>
                    <a:pt x="1270" y="739"/>
                    <a:pt x="1272" y="743"/>
                  </a:cubicBezTo>
                  <a:cubicBezTo>
                    <a:pt x="1273" y="745"/>
                    <a:pt x="1274" y="746"/>
                    <a:pt x="1276" y="749"/>
                  </a:cubicBezTo>
                  <a:cubicBezTo>
                    <a:pt x="1277" y="750"/>
                    <a:pt x="1277" y="752"/>
                    <a:pt x="1278" y="754"/>
                  </a:cubicBezTo>
                  <a:cubicBezTo>
                    <a:pt x="1280" y="758"/>
                    <a:pt x="1282" y="761"/>
                    <a:pt x="1285" y="765"/>
                  </a:cubicBezTo>
                  <a:cubicBezTo>
                    <a:pt x="1287" y="768"/>
                    <a:pt x="1288" y="772"/>
                    <a:pt x="1291" y="776"/>
                  </a:cubicBezTo>
                  <a:cubicBezTo>
                    <a:pt x="1293" y="779"/>
                    <a:pt x="1296" y="781"/>
                    <a:pt x="1299" y="783"/>
                  </a:cubicBezTo>
                  <a:cubicBezTo>
                    <a:pt x="1301" y="784"/>
                    <a:pt x="1303" y="786"/>
                    <a:pt x="1304" y="788"/>
                  </a:cubicBezTo>
                  <a:cubicBezTo>
                    <a:pt x="1305" y="789"/>
                    <a:pt x="1306" y="790"/>
                    <a:pt x="1306" y="792"/>
                  </a:cubicBezTo>
                  <a:cubicBezTo>
                    <a:pt x="1306" y="794"/>
                    <a:pt x="1305" y="795"/>
                    <a:pt x="1306" y="797"/>
                  </a:cubicBezTo>
                  <a:cubicBezTo>
                    <a:pt x="1307" y="799"/>
                    <a:pt x="1309" y="798"/>
                    <a:pt x="1310" y="799"/>
                  </a:cubicBezTo>
                  <a:cubicBezTo>
                    <a:pt x="1311" y="800"/>
                    <a:pt x="1311" y="800"/>
                    <a:pt x="1311" y="801"/>
                  </a:cubicBezTo>
                  <a:cubicBezTo>
                    <a:pt x="1312" y="801"/>
                    <a:pt x="1312" y="802"/>
                    <a:pt x="1313" y="802"/>
                  </a:cubicBezTo>
                  <a:cubicBezTo>
                    <a:pt x="1314" y="804"/>
                    <a:pt x="1314" y="805"/>
                    <a:pt x="1315" y="807"/>
                  </a:cubicBezTo>
                  <a:cubicBezTo>
                    <a:pt x="1315" y="809"/>
                    <a:pt x="1315" y="810"/>
                    <a:pt x="1315" y="812"/>
                  </a:cubicBezTo>
                  <a:cubicBezTo>
                    <a:pt x="1315" y="813"/>
                    <a:pt x="1315" y="814"/>
                    <a:pt x="1315" y="815"/>
                  </a:cubicBezTo>
                  <a:cubicBezTo>
                    <a:pt x="1316" y="816"/>
                    <a:pt x="1316" y="817"/>
                    <a:pt x="1316" y="818"/>
                  </a:cubicBezTo>
                  <a:cubicBezTo>
                    <a:pt x="1316" y="818"/>
                    <a:pt x="1316" y="819"/>
                    <a:pt x="1316" y="820"/>
                  </a:cubicBezTo>
                  <a:cubicBezTo>
                    <a:pt x="1317" y="820"/>
                    <a:pt x="1316" y="821"/>
                    <a:pt x="1316" y="822"/>
                  </a:cubicBezTo>
                  <a:cubicBezTo>
                    <a:pt x="1316" y="824"/>
                    <a:pt x="1315" y="825"/>
                    <a:pt x="1315" y="826"/>
                  </a:cubicBezTo>
                  <a:cubicBezTo>
                    <a:pt x="1315" y="828"/>
                    <a:pt x="1316" y="829"/>
                    <a:pt x="1316" y="831"/>
                  </a:cubicBezTo>
                  <a:cubicBezTo>
                    <a:pt x="1316" y="833"/>
                    <a:pt x="1317" y="835"/>
                    <a:pt x="1315" y="837"/>
                  </a:cubicBezTo>
                  <a:cubicBezTo>
                    <a:pt x="1315" y="837"/>
                    <a:pt x="1313" y="838"/>
                    <a:pt x="1313" y="838"/>
                  </a:cubicBezTo>
                  <a:cubicBezTo>
                    <a:pt x="1312" y="840"/>
                    <a:pt x="1316" y="839"/>
                    <a:pt x="1316" y="839"/>
                  </a:cubicBezTo>
                  <a:cubicBezTo>
                    <a:pt x="1317" y="840"/>
                    <a:pt x="1317" y="841"/>
                    <a:pt x="1317" y="842"/>
                  </a:cubicBezTo>
                  <a:cubicBezTo>
                    <a:pt x="1317" y="843"/>
                    <a:pt x="1317" y="845"/>
                    <a:pt x="1318" y="846"/>
                  </a:cubicBezTo>
                  <a:cubicBezTo>
                    <a:pt x="1318" y="848"/>
                    <a:pt x="1318" y="850"/>
                    <a:pt x="1318" y="851"/>
                  </a:cubicBezTo>
                  <a:cubicBezTo>
                    <a:pt x="1319" y="853"/>
                    <a:pt x="1319" y="854"/>
                    <a:pt x="1320" y="856"/>
                  </a:cubicBezTo>
                  <a:cubicBezTo>
                    <a:pt x="1320" y="857"/>
                    <a:pt x="1320" y="859"/>
                    <a:pt x="1321" y="861"/>
                  </a:cubicBezTo>
                  <a:cubicBezTo>
                    <a:pt x="1321" y="862"/>
                    <a:pt x="1321" y="864"/>
                    <a:pt x="1322" y="865"/>
                  </a:cubicBezTo>
                  <a:cubicBezTo>
                    <a:pt x="1322" y="867"/>
                    <a:pt x="1323" y="868"/>
                    <a:pt x="1324" y="870"/>
                  </a:cubicBezTo>
                  <a:cubicBezTo>
                    <a:pt x="1325" y="871"/>
                    <a:pt x="1326" y="872"/>
                    <a:pt x="1326" y="874"/>
                  </a:cubicBezTo>
                  <a:cubicBezTo>
                    <a:pt x="1327" y="876"/>
                    <a:pt x="1326" y="878"/>
                    <a:pt x="1326" y="880"/>
                  </a:cubicBezTo>
                  <a:cubicBezTo>
                    <a:pt x="1326" y="880"/>
                    <a:pt x="1325" y="881"/>
                    <a:pt x="1325" y="882"/>
                  </a:cubicBezTo>
                  <a:cubicBezTo>
                    <a:pt x="1325" y="883"/>
                    <a:pt x="1326" y="884"/>
                    <a:pt x="1327" y="885"/>
                  </a:cubicBezTo>
                  <a:cubicBezTo>
                    <a:pt x="1328" y="886"/>
                    <a:pt x="1328" y="887"/>
                    <a:pt x="1328" y="888"/>
                  </a:cubicBezTo>
                  <a:cubicBezTo>
                    <a:pt x="1328" y="890"/>
                    <a:pt x="1329" y="891"/>
                    <a:pt x="1330" y="893"/>
                  </a:cubicBezTo>
                  <a:cubicBezTo>
                    <a:pt x="1330" y="895"/>
                    <a:pt x="1330" y="895"/>
                    <a:pt x="1332" y="896"/>
                  </a:cubicBezTo>
                  <a:cubicBezTo>
                    <a:pt x="1334" y="896"/>
                    <a:pt x="1335" y="896"/>
                    <a:pt x="1337" y="896"/>
                  </a:cubicBezTo>
                  <a:cubicBezTo>
                    <a:pt x="1340" y="896"/>
                    <a:pt x="1343" y="896"/>
                    <a:pt x="1347" y="896"/>
                  </a:cubicBezTo>
                  <a:cubicBezTo>
                    <a:pt x="1348" y="896"/>
                    <a:pt x="1350" y="896"/>
                    <a:pt x="1352" y="895"/>
                  </a:cubicBezTo>
                  <a:cubicBezTo>
                    <a:pt x="1353" y="895"/>
                    <a:pt x="1354" y="894"/>
                    <a:pt x="1356" y="893"/>
                  </a:cubicBezTo>
                  <a:cubicBezTo>
                    <a:pt x="1357" y="893"/>
                    <a:pt x="1359" y="893"/>
                    <a:pt x="1361" y="893"/>
                  </a:cubicBezTo>
                  <a:cubicBezTo>
                    <a:pt x="1362" y="894"/>
                    <a:pt x="1364" y="894"/>
                    <a:pt x="1365" y="894"/>
                  </a:cubicBezTo>
                  <a:cubicBezTo>
                    <a:pt x="1366" y="893"/>
                    <a:pt x="1366" y="891"/>
                    <a:pt x="1367" y="890"/>
                  </a:cubicBezTo>
                  <a:cubicBezTo>
                    <a:pt x="1368" y="888"/>
                    <a:pt x="1369" y="887"/>
                    <a:pt x="1370" y="887"/>
                  </a:cubicBezTo>
                  <a:cubicBezTo>
                    <a:pt x="1372" y="886"/>
                    <a:pt x="1373" y="886"/>
                    <a:pt x="1374" y="885"/>
                  </a:cubicBezTo>
                  <a:cubicBezTo>
                    <a:pt x="1376" y="884"/>
                    <a:pt x="1377" y="883"/>
                    <a:pt x="1378" y="882"/>
                  </a:cubicBezTo>
                  <a:cubicBezTo>
                    <a:pt x="1379" y="881"/>
                    <a:pt x="1381" y="880"/>
                    <a:pt x="1382" y="880"/>
                  </a:cubicBezTo>
                  <a:cubicBezTo>
                    <a:pt x="1384" y="880"/>
                    <a:pt x="1385" y="880"/>
                    <a:pt x="1387" y="879"/>
                  </a:cubicBezTo>
                  <a:cubicBezTo>
                    <a:pt x="1390" y="879"/>
                    <a:pt x="1393" y="877"/>
                    <a:pt x="1396" y="877"/>
                  </a:cubicBezTo>
                  <a:cubicBezTo>
                    <a:pt x="1398" y="877"/>
                    <a:pt x="1399" y="877"/>
                    <a:pt x="1401" y="877"/>
                  </a:cubicBezTo>
                  <a:cubicBezTo>
                    <a:pt x="1402" y="877"/>
                    <a:pt x="1403" y="876"/>
                    <a:pt x="1404" y="876"/>
                  </a:cubicBezTo>
                  <a:cubicBezTo>
                    <a:pt x="1405" y="876"/>
                    <a:pt x="1406" y="876"/>
                    <a:pt x="1408" y="876"/>
                  </a:cubicBezTo>
                  <a:cubicBezTo>
                    <a:pt x="1409" y="875"/>
                    <a:pt x="1411" y="875"/>
                    <a:pt x="1413" y="875"/>
                  </a:cubicBezTo>
                  <a:cubicBezTo>
                    <a:pt x="1415" y="874"/>
                    <a:pt x="1416" y="874"/>
                    <a:pt x="1418" y="873"/>
                  </a:cubicBezTo>
                  <a:cubicBezTo>
                    <a:pt x="1420" y="872"/>
                    <a:pt x="1421" y="870"/>
                    <a:pt x="1423" y="869"/>
                  </a:cubicBezTo>
                  <a:cubicBezTo>
                    <a:pt x="1424" y="868"/>
                    <a:pt x="1425" y="867"/>
                    <a:pt x="1427" y="867"/>
                  </a:cubicBezTo>
                  <a:cubicBezTo>
                    <a:pt x="1429" y="866"/>
                    <a:pt x="1430" y="866"/>
                    <a:pt x="1432" y="866"/>
                  </a:cubicBezTo>
                  <a:cubicBezTo>
                    <a:pt x="1435" y="866"/>
                    <a:pt x="1439" y="866"/>
                    <a:pt x="1442" y="866"/>
                  </a:cubicBezTo>
                  <a:cubicBezTo>
                    <a:pt x="1444" y="866"/>
                    <a:pt x="1445" y="865"/>
                    <a:pt x="1446" y="863"/>
                  </a:cubicBezTo>
                  <a:cubicBezTo>
                    <a:pt x="1447" y="861"/>
                    <a:pt x="1449" y="859"/>
                    <a:pt x="1450" y="858"/>
                  </a:cubicBezTo>
                  <a:cubicBezTo>
                    <a:pt x="1452" y="857"/>
                    <a:pt x="1454" y="855"/>
                    <a:pt x="1456" y="854"/>
                  </a:cubicBezTo>
                  <a:cubicBezTo>
                    <a:pt x="1458" y="853"/>
                    <a:pt x="1460" y="851"/>
                    <a:pt x="1462" y="850"/>
                  </a:cubicBezTo>
                  <a:cubicBezTo>
                    <a:pt x="1464" y="849"/>
                    <a:pt x="1466" y="849"/>
                    <a:pt x="1469" y="848"/>
                  </a:cubicBezTo>
                  <a:cubicBezTo>
                    <a:pt x="1471" y="848"/>
                    <a:pt x="1473" y="847"/>
                    <a:pt x="1476" y="846"/>
                  </a:cubicBezTo>
                  <a:cubicBezTo>
                    <a:pt x="1477" y="846"/>
                    <a:pt x="1478" y="846"/>
                    <a:pt x="1479" y="845"/>
                  </a:cubicBezTo>
                  <a:cubicBezTo>
                    <a:pt x="1481" y="845"/>
                    <a:pt x="1483" y="844"/>
                    <a:pt x="1485" y="844"/>
                  </a:cubicBezTo>
                  <a:cubicBezTo>
                    <a:pt x="1488" y="843"/>
                    <a:pt x="1491" y="842"/>
                    <a:pt x="1493" y="841"/>
                  </a:cubicBezTo>
                  <a:cubicBezTo>
                    <a:pt x="1497" y="840"/>
                    <a:pt x="1501" y="839"/>
                    <a:pt x="1505" y="837"/>
                  </a:cubicBezTo>
                  <a:cubicBezTo>
                    <a:pt x="1506" y="837"/>
                    <a:pt x="1508" y="836"/>
                    <a:pt x="1509" y="835"/>
                  </a:cubicBezTo>
                  <a:cubicBezTo>
                    <a:pt x="1511" y="834"/>
                    <a:pt x="1512" y="834"/>
                    <a:pt x="1514" y="833"/>
                  </a:cubicBezTo>
                  <a:cubicBezTo>
                    <a:pt x="1516" y="833"/>
                    <a:pt x="1517" y="832"/>
                    <a:pt x="1519" y="831"/>
                  </a:cubicBezTo>
                  <a:cubicBezTo>
                    <a:pt x="1520" y="831"/>
                    <a:pt x="1522" y="831"/>
                    <a:pt x="1522" y="829"/>
                  </a:cubicBezTo>
                  <a:cubicBezTo>
                    <a:pt x="1523" y="826"/>
                    <a:pt x="1520" y="823"/>
                    <a:pt x="1522" y="820"/>
                  </a:cubicBezTo>
                  <a:cubicBezTo>
                    <a:pt x="1523" y="818"/>
                    <a:pt x="1524" y="817"/>
                    <a:pt x="1525" y="816"/>
                  </a:cubicBezTo>
                  <a:cubicBezTo>
                    <a:pt x="1526" y="815"/>
                    <a:pt x="1527" y="813"/>
                    <a:pt x="1528" y="812"/>
                  </a:cubicBezTo>
                  <a:cubicBezTo>
                    <a:pt x="1529" y="811"/>
                    <a:pt x="1531" y="811"/>
                    <a:pt x="1532" y="811"/>
                  </a:cubicBezTo>
                  <a:cubicBezTo>
                    <a:pt x="1534" y="810"/>
                    <a:pt x="1535" y="809"/>
                    <a:pt x="1536" y="809"/>
                  </a:cubicBezTo>
                  <a:cubicBezTo>
                    <a:pt x="1538" y="808"/>
                    <a:pt x="1540" y="808"/>
                    <a:pt x="1541" y="807"/>
                  </a:cubicBezTo>
                  <a:cubicBezTo>
                    <a:pt x="1545" y="806"/>
                    <a:pt x="1549" y="805"/>
                    <a:pt x="1552" y="803"/>
                  </a:cubicBezTo>
                  <a:cubicBezTo>
                    <a:pt x="1554" y="803"/>
                    <a:pt x="1555" y="802"/>
                    <a:pt x="1556" y="801"/>
                  </a:cubicBezTo>
                  <a:cubicBezTo>
                    <a:pt x="1558" y="801"/>
                    <a:pt x="1559" y="800"/>
                    <a:pt x="1561" y="800"/>
                  </a:cubicBezTo>
                  <a:cubicBezTo>
                    <a:pt x="1562" y="799"/>
                    <a:pt x="1564" y="798"/>
                    <a:pt x="1565" y="798"/>
                  </a:cubicBezTo>
                  <a:cubicBezTo>
                    <a:pt x="1567" y="798"/>
                    <a:pt x="1569" y="798"/>
                    <a:pt x="1570" y="798"/>
                  </a:cubicBezTo>
                  <a:cubicBezTo>
                    <a:pt x="1573" y="798"/>
                    <a:pt x="1576" y="800"/>
                    <a:pt x="1579" y="799"/>
                  </a:cubicBezTo>
                  <a:cubicBezTo>
                    <a:pt x="1581" y="799"/>
                    <a:pt x="1583" y="799"/>
                    <a:pt x="1584" y="798"/>
                  </a:cubicBezTo>
                  <a:cubicBezTo>
                    <a:pt x="1585" y="797"/>
                    <a:pt x="1586" y="796"/>
                    <a:pt x="1587" y="795"/>
                  </a:cubicBezTo>
                  <a:cubicBezTo>
                    <a:pt x="1588" y="793"/>
                    <a:pt x="1588" y="792"/>
                    <a:pt x="1588" y="790"/>
                  </a:cubicBezTo>
                  <a:cubicBezTo>
                    <a:pt x="1588" y="788"/>
                    <a:pt x="1589" y="787"/>
                    <a:pt x="1589" y="785"/>
                  </a:cubicBezTo>
                  <a:cubicBezTo>
                    <a:pt x="1589" y="784"/>
                    <a:pt x="1590" y="782"/>
                    <a:pt x="1592" y="781"/>
                  </a:cubicBezTo>
                  <a:cubicBezTo>
                    <a:pt x="1592" y="781"/>
                    <a:pt x="1593" y="780"/>
                    <a:pt x="1593" y="780"/>
                  </a:cubicBezTo>
                  <a:cubicBezTo>
                    <a:pt x="1594" y="780"/>
                    <a:pt x="1594" y="779"/>
                    <a:pt x="1595" y="779"/>
                  </a:cubicBezTo>
                  <a:cubicBezTo>
                    <a:pt x="1598" y="777"/>
                    <a:pt x="1602" y="779"/>
                    <a:pt x="1605" y="779"/>
                  </a:cubicBezTo>
                  <a:cubicBezTo>
                    <a:pt x="1607" y="779"/>
                    <a:pt x="1608" y="778"/>
                    <a:pt x="1609" y="777"/>
                  </a:cubicBezTo>
                  <a:cubicBezTo>
                    <a:pt x="1611" y="776"/>
                    <a:pt x="1612" y="776"/>
                    <a:pt x="1614" y="775"/>
                  </a:cubicBezTo>
                  <a:cubicBezTo>
                    <a:pt x="1615" y="775"/>
                    <a:pt x="1616" y="774"/>
                    <a:pt x="1616" y="772"/>
                  </a:cubicBezTo>
                  <a:cubicBezTo>
                    <a:pt x="1616" y="771"/>
                    <a:pt x="1616" y="771"/>
                    <a:pt x="1617" y="770"/>
                  </a:cubicBezTo>
                  <a:cubicBezTo>
                    <a:pt x="1617" y="769"/>
                    <a:pt x="1618" y="768"/>
                    <a:pt x="1618" y="767"/>
                  </a:cubicBezTo>
                  <a:cubicBezTo>
                    <a:pt x="1619" y="766"/>
                    <a:pt x="1619" y="765"/>
                    <a:pt x="1619" y="764"/>
                  </a:cubicBezTo>
                  <a:cubicBezTo>
                    <a:pt x="1620" y="762"/>
                    <a:pt x="1621" y="761"/>
                    <a:pt x="1623" y="760"/>
                  </a:cubicBezTo>
                  <a:cubicBezTo>
                    <a:pt x="1623" y="759"/>
                    <a:pt x="1624" y="759"/>
                    <a:pt x="1625" y="759"/>
                  </a:cubicBezTo>
                  <a:cubicBezTo>
                    <a:pt x="1626" y="758"/>
                    <a:pt x="1627" y="759"/>
                    <a:pt x="1628" y="759"/>
                  </a:cubicBezTo>
                  <a:cubicBezTo>
                    <a:pt x="1629" y="758"/>
                    <a:pt x="1631" y="757"/>
                    <a:pt x="1632" y="756"/>
                  </a:cubicBezTo>
                  <a:cubicBezTo>
                    <a:pt x="1635" y="755"/>
                    <a:pt x="1639" y="756"/>
                    <a:pt x="1642" y="755"/>
                  </a:cubicBezTo>
                  <a:cubicBezTo>
                    <a:pt x="1643" y="754"/>
                    <a:pt x="1644" y="753"/>
                    <a:pt x="1644" y="751"/>
                  </a:cubicBezTo>
                  <a:cubicBezTo>
                    <a:pt x="1644" y="749"/>
                    <a:pt x="1642" y="748"/>
                    <a:pt x="1642" y="747"/>
                  </a:cubicBezTo>
                  <a:cubicBezTo>
                    <a:pt x="1642" y="745"/>
                    <a:pt x="1643" y="745"/>
                    <a:pt x="1643" y="743"/>
                  </a:cubicBezTo>
                  <a:cubicBezTo>
                    <a:pt x="1643" y="743"/>
                    <a:pt x="1642" y="742"/>
                    <a:pt x="1642" y="742"/>
                  </a:cubicBezTo>
                  <a:cubicBezTo>
                    <a:pt x="1641" y="740"/>
                    <a:pt x="1641" y="737"/>
                    <a:pt x="1642" y="736"/>
                  </a:cubicBezTo>
                  <a:cubicBezTo>
                    <a:pt x="1642" y="734"/>
                    <a:pt x="1643" y="732"/>
                    <a:pt x="1644" y="731"/>
                  </a:cubicBezTo>
                  <a:cubicBezTo>
                    <a:pt x="1645" y="729"/>
                    <a:pt x="1645" y="727"/>
                    <a:pt x="1645" y="726"/>
                  </a:cubicBezTo>
                  <a:cubicBezTo>
                    <a:pt x="1646" y="724"/>
                    <a:pt x="1647" y="723"/>
                    <a:pt x="1648" y="722"/>
                  </a:cubicBezTo>
                  <a:cubicBezTo>
                    <a:pt x="1649" y="721"/>
                    <a:pt x="1649" y="719"/>
                    <a:pt x="1650" y="718"/>
                  </a:cubicBezTo>
                  <a:cubicBezTo>
                    <a:pt x="1651" y="717"/>
                    <a:pt x="1654" y="717"/>
                    <a:pt x="1653" y="719"/>
                  </a:cubicBezTo>
                  <a:cubicBezTo>
                    <a:pt x="1652" y="720"/>
                    <a:pt x="1652" y="720"/>
                    <a:pt x="1652" y="721"/>
                  </a:cubicBezTo>
                  <a:cubicBezTo>
                    <a:pt x="1652" y="722"/>
                    <a:pt x="1653" y="722"/>
                    <a:pt x="1654" y="722"/>
                  </a:cubicBezTo>
                  <a:cubicBezTo>
                    <a:pt x="1655" y="722"/>
                    <a:pt x="1655" y="722"/>
                    <a:pt x="1656" y="722"/>
                  </a:cubicBezTo>
                  <a:cubicBezTo>
                    <a:pt x="1657" y="722"/>
                    <a:pt x="1657" y="722"/>
                    <a:pt x="1658" y="722"/>
                  </a:cubicBezTo>
                  <a:cubicBezTo>
                    <a:pt x="1661" y="721"/>
                    <a:pt x="1661" y="717"/>
                    <a:pt x="1663" y="715"/>
                  </a:cubicBezTo>
                  <a:cubicBezTo>
                    <a:pt x="1663" y="714"/>
                    <a:pt x="1664" y="713"/>
                    <a:pt x="1665" y="712"/>
                  </a:cubicBezTo>
                  <a:cubicBezTo>
                    <a:pt x="1665" y="711"/>
                    <a:pt x="1665" y="711"/>
                    <a:pt x="1666" y="710"/>
                  </a:cubicBezTo>
                  <a:cubicBezTo>
                    <a:pt x="1666" y="708"/>
                    <a:pt x="1668" y="705"/>
                    <a:pt x="1670" y="704"/>
                  </a:cubicBezTo>
                  <a:cubicBezTo>
                    <a:pt x="1671" y="703"/>
                    <a:pt x="1672" y="702"/>
                    <a:pt x="1674" y="701"/>
                  </a:cubicBezTo>
                  <a:cubicBezTo>
                    <a:pt x="1675" y="700"/>
                    <a:pt x="1676" y="699"/>
                    <a:pt x="1677" y="698"/>
                  </a:cubicBezTo>
                  <a:cubicBezTo>
                    <a:pt x="1679" y="696"/>
                    <a:pt x="1679" y="695"/>
                    <a:pt x="1680" y="693"/>
                  </a:cubicBezTo>
                  <a:cubicBezTo>
                    <a:pt x="1681" y="691"/>
                    <a:pt x="1682" y="690"/>
                    <a:pt x="1683" y="689"/>
                  </a:cubicBezTo>
                  <a:cubicBezTo>
                    <a:pt x="1684" y="688"/>
                    <a:pt x="1684" y="686"/>
                    <a:pt x="1684" y="685"/>
                  </a:cubicBezTo>
                  <a:cubicBezTo>
                    <a:pt x="1685" y="684"/>
                    <a:pt x="1685" y="684"/>
                    <a:pt x="1685" y="683"/>
                  </a:cubicBezTo>
                  <a:cubicBezTo>
                    <a:pt x="1686" y="682"/>
                    <a:pt x="1686" y="682"/>
                    <a:pt x="1686" y="681"/>
                  </a:cubicBezTo>
                  <a:cubicBezTo>
                    <a:pt x="1687" y="680"/>
                    <a:pt x="1689" y="678"/>
                    <a:pt x="1688" y="676"/>
                  </a:cubicBezTo>
                  <a:cubicBezTo>
                    <a:pt x="1688" y="676"/>
                    <a:pt x="1688" y="675"/>
                    <a:pt x="1688" y="674"/>
                  </a:cubicBezTo>
                  <a:cubicBezTo>
                    <a:pt x="1688" y="674"/>
                    <a:pt x="1688" y="673"/>
                    <a:pt x="1687" y="673"/>
                  </a:cubicBezTo>
                  <a:cubicBezTo>
                    <a:pt x="1687" y="672"/>
                    <a:pt x="1686" y="673"/>
                    <a:pt x="1686" y="673"/>
                  </a:cubicBezTo>
                  <a:cubicBezTo>
                    <a:pt x="1685" y="673"/>
                    <a:pt x="1685" y="673"/>
                    <a:pt x="1684" y="673"/>
                  </a:cubicBezTo>
                  <a:cubicBezTo>
                    <a:pt x="1683" y="672"/>
                    <a:pt x="1682" y="673"/>
                    <a:pt x="1681" y="672"/>
                  </a:cubicBezTo>
                  <a:cubicBezTo>
                    <a:pt x="1680" y="672"/>
                    <a:pt x="1680" y="671"/>
                    <a:pt x="1679" y="670"/>
                  </a:cubicBezTo>
                  <a:cubicBezTo>
                    <a:pt x="1678" y="669"/>
                    <a:pt x="1677" y="668"/>
                    <a:pt x="1675" y="667"/>
                  </a:cubicBezTo>
                  <a:cubicBezTo>
                    <a:pt x="1674" y="665"/>
                    <a:pt x="1673" y="664"/>
                    <a:pt x="1672" y="662"/>
                  </a:cubicBezTo>
                  <a:cubicBezTo>
                    <a:pt x="1672" y="661"/>
                    <a:pt x="1671" y="660"/>
                    <a:pt x="1670" y="659"/>
                  </a:cubicBezTo>
                  <a:cubicBezTo>
                    <a:pt x="1668" y="658"/>
                    <a:pt x="1667" y="657"/>
                    <a:pt x="1666" y="656"/>
                  </a:cubicBezTo>
                  <a:cubicBezTo>
                    <a:pt x="1666" y="654"/>
                    <a:pt x="1665" y="653"/>
                    <a:pt x="1664" y="652"/>
                  </a:cubicBezTo>
                  <a:cubicBezTo>
                    <a:pt x="1662" y="651"/>
                    <a:pt x="1662" y="649"/>
                    <a:pt x="1660" y="648"/>
                  </a:cubicBezTo>
                  <a:cubicBezTo>
                    <a:pt x="1659" y="647"/>
                    <a:pt x="1657" y="648"/>
                    <a:pt x="1656" y="648"/>
                  </a:cubicBezTo>
                  <a:cubicBezTo>
                    <a:pt x="1653" y="648"/>
                    <a:pt x="1650" y="646"/>
                    <a:pt x="1647" y="645"/>
                  </a:cubicBezTo>
                  <a:cubicBezTo>
                    <a:pt x="1646" y="645"/>
                    <a:pt x="1644" y="645"/>
                    <a:pt x="1643" y="644"/>
                  </a:cubicBezTo>
                  <a:cubicBezTo>
                    <a:pt x="1641" y="644"/>
                    <a:pt x="1641" y="643"/>
                    <a:pt x="1639" y="643"/>
                  </a:cubicBezTo>
                  <a:cubicBezTo>
                    <a:pt x="1636" y="642"/>
                    <a:pt x="1633" y="641"/>
                    <a:pt x="1630" y="640"/>
                  </a:cubicBezTo>
                  <a:cubicBezTo>
                    <a:pt x="1627" y="639"/>
                    <a:pt x="1625" y="637"/>
                    <a:pt x="1622" y="634"/>
                  </a:cubicBezTo>
                  <a:cubicBezTo>
                    <a:pt x="1621" y="632"/>
                    <a:pt x="1620" y="631"/>
                    <a:pt x="1618" y="630"/>
                  </a:cubicBezTo>
                  <a:cubicBezTo>
                    <a:pt x="1617" y="628"/>
                    <a:pt x="1616" y="626"/>
                    <a:pt x="1615" y="624"/>
                  </a:cubicBezTo>
                  <a:cubicBezTo>
                    <a:pt x="1615" y="623"/>
                    <a:pt x="1614" y="622"/>
                    <a:pt x="1614" y="621"/>
                  </a:cubicBezTo>
                  <a:cubicBezTo>
                    <a:pt x="1614" y="620"/>
                    <a:pt x="1613" y="619"/>
                    <a:pt x="1613" y="618"/>
                  </a:cubicBezTo>
                  <a:cubicBezTo>
                    <a:pt x="1613" y="618"/>
                    <a:pt x="1613" y="617"/>
                    <a:pt x="1613" y="616"/>
                  </a:cubicBezTo>
                  <a:cubicBezTo>
                    <a:pt x="1612" y="613"/>
                    <a:pt x="1613" y="610"/>
                    <a:pt x="1612" y="608"/>
                  </a:cubicBezTo>
                  <a:cubicBezTo>
                    <a:pt x="1612" y="606"/>
                    <a:pt x="1612" y="605"/>
                    <a:pt x="1611" y="604"/>
                  </a:cubicBezTo>
                  <a:cubicBezTo>
                    <a:pt x="1610" y="603"/>
                    <a:pt x="1610" y="602"/>
                    <a:pt x="1611" y="600"/>
                  </a:cubicBezTo>
                  <a:cubicBezTo>
                    <a:pt x="1611" y="599"/>
                    <a:pt x="1612" y="598"/>
                    <a:pt x="1612" y="597"/>
                  </a:cubicBezTo>
                  <a:cubicBezTo>
                    <a:pt x="1612" y="596"/>
                    <a:pt x="1613" y="596"/>
                    <a:pt x="1613" y="595"/>
                  </a:cubicBezTo>
                  <a:cubicBezTo>
                    <a:pt x="1613" y="594"/>
                    <a:pt x="1613" y="593"/>
                    <a:pt x="1614" y="593"/>
                  </a:cubicBezTo>
                  <a:cubicBezTo>
                    <a:pt x="1614" y="592"/>
                    <a:pt x="1615" y="591"/>
                    <a:pt x="1615" y="590"/>
                  </a:cubicBezTo>
                  <a:cubicBezTo>
                    <a:pt x="1615" y="590"/>
                    <a:pt x="1612" y="590"/>
                    <a:pt x="1613" y="589"/>
                  </a:cubicBezTo>
                  <a:cubicBezTo>
                    <a:pt x="1614" y="588"/>
                    <a:pt x="1614" y="589"/>
                    <a:pt x="1615" y="588"/>
                  </a:cubicBezTo>
                  <a:cubicBezTo>
                    <a:pt x="1615" y="588"/>
                    <a:pt x="1615" y="587"/>
                    <a:pt x="1615" y="587"/>
                  </a:cubicBezTo>
                  <a:cubicBezTo>
                    <a:pt x="1615" y="586"/>
                    <a:pt x="1616" y="586"/>
                    <a:pt x="1616" y="585"/>
                  </a:cubicBezTo>
                  <a:cubicBezTo>
                    <a:pt x="1616" y="584"/>
                    <a:pt x="1615" y="585"/>
                    <a:pt x="1615" y="585"/>
                  </a:cubicBezTo>
                  <a:cubicBezTo>
                    <a:pt x="1614" y="586"/>
                    <a:pt x="1613" y="585"/>
                    <a:pt x="1613" y="585"/>
                  </a:cubicBezTo>
                  <a:cubicBezTo>
                    <a:pt x="1611" y="584"/>
                    <a:pt x="1610" y="585"/>
                    <a:pt x="1609" y="586"/>
                  </a:cubicBezTo>
                  <a:cubicBezTo>
                    <a:pt x="1608" y="587"/>
                    <a:pt x="1607" y="588"/>
                    <a:pt x="1606" y="589"/>
                  </a:cubicBezTo>
                  <a:cubicBezTo>
                    <a:pt x="1606" y="591"/>
                    <a:pt x="1605" y="592"/>
                    <a:pt x="1604" y="594"/>
                  </a:cubicBezTo>
                  <a:cubicBezTo>
                    <a:pt x="1602" y="595"/>
                    <a:pt x="1602" y="596"/>
                    <a:pt x="1601" y="598"/>
                  </a:cubicBezTo>
                  <a:cubicBezTo>
                    <a:pt x="1599" y="600"/>
                    <a:pt x="1597" y="602"/>
                    <a:pt x="1595" y="604"/>
                  </a:cubicBezTo>
                  <a:cubicBezTo>
                    <a:pt x="1593" y="605"/>
                    <a:pt x="1592" y="606"/>
                    <a:pt x="1590" y="607"/>
                  </a:cubicBezTo>
                  <a:cubicBezTo>
                    <a:pt x="1588" y="609"/>
                    <a:pt x="1587" y="610"/>
                    <a:pt x="1586" y="612"/>
                  </a:cubicBezTo>
                  <a:cubicBezTo>
                    <a:pt x="1584" y="614"/>
                    <a:pt x="1583" y="615"/>
                    <a:pt x="1581" y="617"/>
                  </a:cubicBezTo>
                  <a:cubicBezTo>
                    <a:pt x="1578" y="619"/>
                    <a:pt x="1574" y="621"/>
                    <a:pt x="1573" y="625"/>
                  </a:cubicBezTo>
                  <a:cubicBezTo>
                    <a:pt x="1572" y="626"/>
                    <a:pt x="1572" y="628"/>
                    <a:pt x="1571" y="630"/>
                  </a:cubicBezTo>
                  <a:cubicBezTo>
                    <a:pt x="1570" y="631"/>
                    <a:pt x="1568" y="635"/>
                    <a:pt x="1566" y="634"/>
                  </a:cubicBezTo>
                  <a:cubicBezTo>
                    <a:pt x="1565" y="634"/>
                    <a:pt x="1565" y="634"/>
                    <a:pt x="1565" y="633"/>
                  </a:cubicBezTo>
                  <a:cubicBezTo>
                    <a:pt x="1564" y="633"/>
                    <a:pt x="1563" y="633"/>
                    <a:pt x="1562" y="633"/>
                  </a:cubicBezTo>
                  <a:cubicBezTo>
                    <a:pt x="1561" y="634"/>
                    <a:pt x="1561" y="634"/>
                    <a:pt x="1561" y="634"/>
                  </a:cubicBezTo>
                  <a:cubicBezTo>
                    <a:pt x="1561" y="635"/>
                    <a:pt x="1562" y="635"/>
                    <a:pt x="1562" y="635"/>
                  </a:cubicBezTo>
                  <a:cubicBezTo>
                    <a:pt x="1563" y="636"/>
                    <a:pt x="1558" y="638"/>
                    <a:pt x="1558" y="637"/>
                  </a:cubicBezTo>
                  <a:cubicBezTo>
                    <a:pt x="1558" y="636"/>
                    <a:pt x="1559" y="636"/>
                    <a:pt x="1559" y="635"/>
                  </a:cubicBezTo>
                  <a:cubicBezTo>
                    <a:pt x="1559" y="634"/>
                    <a:pt x="1558" y="634"/>
                    <a:pt x="1558" y="634"/>
                  </a:cubicBezTo>
                  <a:cubicBezTo>
                    <a:pt x="1556" y="633"/>
                    <a:pt x="1555" y="634"/>
                    <a:pt x="1554" y="635"/>
                  </a:cubicBezTo>
                  <a:cubicBezTo>
                    <a:pt x="1553" y="635"/>
                    <a:pt x="1552" y="635"/>
                    <a:pt x="1552" y="636"/>
                  </a:cubicBezTo>
                  <a:cubicBezTo>
                    <a:pt x="1552" y="637"/>
                    <a:pt x="1553" y="636"/>
                    <a:pt x="1554" y="636"/>
                  </a:cubicBezTo>
                  <a:cubicBezTo>
                    <a:pt x="1555" y="636"/>
                    <a:pt x="1555" y="636"/>
                    <a:pt x="1556" y="637"/>
                  </a:cubicBezTo>
                  <a:cubicBezTo>
                    <a:pt x="1556" y="637"/>
                    <a:pt x="1557" y="637"/>
                    <a:pt x="1557" y="638"/>
                  </a:cubicBezTo>
                  <a:cubicBezTo>
                    <a:pt x="1557" y="638"/>
                    <a:pt x="1556" y="638"/>
                    <a:pt x="1555" y="638"/>
                  </a:cubicBezTo>
                  <a:cubicBezTo>
                    <a:pt x="1554" y="638"/>
                    <a:pt x="1554" y="639"/>
                    <a:pt x="1553" y="639"/>
                  </a:cubicBezTo>
                  <a:cubicBezTo>
                    <a:pt x="1553" y="638"/>
                    <a:pt x="1553" y="638"/>
                    <a:pt x="1552" y="637"/>
                  </a:cubicBezTo>
                  <a:cubicBezTo>
                    <a:pt x="1551" y="637"/>
                    <a:pt x="1551" y="638"/>
                    <a:pt x="1550" y="638"/>
                  </a:cubicBezTo>
                  <a:cubicBezTo>
                    <a:pt x="1549" y="637"/>
                    <a:pt x="1549" y="637"/>
                    <a:pt x="1548" y="637"/>
                  </a:cubicBezTo>
                  <a:cubicBezTo>
                    <a:pt x="1547" y="636"/>
                    <a:pt x="1545" y="636"/>
                    <a:pt x="1544" y="636"/>
                  </a:cubicBezTo>
                  <a:cubicBezTo>
                    <a:pt x="1542" y="636"/>
                    <a:pt x="1540" y="636"/>
                    <a:pt x="1538" y="636"/>
                  </a:cubicBezTo>
                  <a:cubicBezTo>
                    <a:pt x="1535" y="636"/>
                    <a:pt x="1532" y="637"/>
                    <a:pt x="1529" y="638"/>
                  </a:cubicBezTo>
                  <a:cubicBezTo>
                    <a:pt x="1527" y="639"/>
                    <a:pt x="1524" y="639"/>
                    <a:pt x="1522" y="640"/>
                  </a:cubicBezTo>
                  <a:cubicBezTo>
                    <a:pt x="1520" y="641"/>
                    <a:pt x="1517" y="641"/>
                    <a:pt x="1514" y="640"/>
                  </a:cubicBezTo>
                  <a:cubicBezTo>
                    <a:pt x="1513" y="640"/>
                    <a:pt x="1513" y="639"/>
                    <a:pt x="1513" y="639"/>
                  </a:cubicBezTo>
                  <a:cubicBezTo>
                    <a:pt x="1512" y="638"/>
                    <a:pt x="1511" y="638"/>
                    <a:pt x="1511" y="637"/>
                  </a:cubicBezTo>
                  <a:cubicBezTo>
                    <a:pt x="1511" y="636"/>
                    <a:pt x="1512" y="635"/>
                    <a:pt x="1511" y="634"/>
                  </a:cubicBezTo>
                  <a:cubicBezTo>
                    <a:pt x="1511" y="632"/>
                    <a:pt x="1510" y="634"/>
                    <a:pt x="1510" y="634"/>
                  </a:cubicBezTo>
                  <a:cubicBezTo>
                    <a:pt x="1509" y="636"/>
                    <a:pt x="1508" y="634"/>
                    <a:pt x="1508" y="633"/>
                  </a:cubicBezTo>
                  <a:cubicBezTo>
                    <a:pt x="1508" y="632"/>
                    <a:pt x="1508" y="630"/>
                    <a:pt x="1507" y="630"/>
                  </a:cubicBezTo>
                  <a:cubicBezTo>
                    <a:pt x="1507" y="631"/>
                    <a:pt x="1508" y="633"/>
                    <a:pt x="1506" y="633"/>
                  </a:cubicBezTo>
                  <a:cubicBezTo>
                    <a:pt x="1506" y="634"/>
                    <a:pt x="1505" y="633"/>
                    <a:pt x="1504" y="633"/>
                  </a:cubicBezTo>
                  <a:cubicBezTo>
                    <a:pt x="1503" y="633"/>
                    <a:pt x="1501" y="634"/>
                    <a:pt x="1501" y="632"/>
                  </a:cubicBezTo>
                  <a:cubicBezTo>
                    <a:pt x="1501" y="632"/>
                    <a:pt x="1501" y="631"/>
                    <a:pt x="1502" y="630"/>
                  </a:cubicBezTo>
                  <a:cubicBezTo>
                    <a:pt x="1503" y="629"/>
                    <a:pt x="1503" y="628"/>
                    <a:pt x="1504" y="627"/>
                  </a:cubicBezTo>
                  <a:cubicBezTo>
                    <a:pt x="1506" y="625"/>
                    <a:pt x="1504" y="624"/>
                    <a:pt x="1505" y="623"/>
                  </a:cubicBezTo>
                  <a:cubicBezTo>
                    <a:pt x="1505" y="622"/>
                    <a:pt x="1506" y="622"/>
                    <a:pt x="1506" y="621"/>
                  </a:cubicBezTo>
                  <a:cubicBezTo>
                    <a:pt x="1506" y="620"/>
                    <a:pt x="1506" y="619"/>
                    <a:pt x="1506" y="619"/>
                  </a:cubicBezTo>
                  <a:cubicBezTo>
                    <a:pt x="1506" y="618"/>
                    <a:pt x="1507" y="617"/>
                    <a:pt x="1507" y="617"/>
                  </a:cubicBezTo>
                  <a:cubicBezTo>
                    <a:pt x="1508" y="615"/>
                    <a:pt x="1507" y="614"/>
                    <a:pt x="1508" y="612"/>
                  </a:cubicBezTo>
                  <a:cubicBezTo>
                    <a:pt x="1509" y="612"/>
                    <a:pt x="1509" y="611"/>
                    <a:pt x="1509" y="610"/>
                  </a:cubicBezTo>
                  <a:cubicBezTo>
                    <a:pt x="1508" y="609"/>
                    <a:pt x="1508" y="610"/>
                    <a:pt x="1507" y="609"/>
                  </a:cubicBezTo>
                  <a:cubicBezTo>
                    <a:pt x="1507" y="608"/>
                    <a:pt x="1507" y="607"/>
                    <a:pt x="1507" y="607"/>
                  </a:cubicBezTo>
                  <a:cubicBezTo>
                    <a:pt x="1506" y="606"/>
                    <a:pt x="1505" y="604"/>
                    <a:pt x="1505" y="603"/>
                  </a:cubicBezTo>
                  <a:cubicBezTo>
                    <a:pt x="1506" y="602"/>
                    <a:pt x="1506" y="601"/>
                    <a:pt x="1507" y="601"/>
                  </a:cubicBezTo>
                  <a:cubicBezTo>
                    <a:pt x="1507" y="600"/>
                    <a:pt x="1507" y="599"/>
                    <a:pt x="1507" y="598"/>
                  </a:cubicBezTo>
                  <a:cubicBezTo>
                    <a:pt x="1507" y="597"/>
                    <a:pt x="1508" y="595"/>
                    <a:pt x="1506" y="594"/>
                  </a:cubicBezTo>
                  <a:cubicBezTo>
                    <a:pt x="1505" y="594"/>
                    <a:pt x="1505" y="595"/>
                    <a:pt x="1504" y="594"/>
                  </a:cubicBezTo>
                  <a:cubicBezTo>
                    <a:pt x="1503" y="593"/>
                    <a:pt x="1503" y="592"/>
                    <a:pt x="1502" y="591"/>
                  </a:cubicBezTo>
                  <a:cubicBezTo>
                    <a:pt x="1502" y="590"/>
                    <a:pt x="1501" y="590"/>
                    <a:pt x="1500" y="590"/>
                  </a:cubicBezTo>
                  <a:cubicBezTo>
                    <a:pt x="1498" y="590"/>
                    <a:pt x="1498" y="590"/>
                    <a:pt x="1496" y="591"/>
                  </a:cubicBezTo>
                  <a:cubicBezTo>
                    <a:pt x="1495" y="592"/>
                    <a:pt x="1494" y="594"/>
                    <a:pt x="1494" y="596"/>
                  </a:cubicBezTo>
                  <a:cubicBezTo>
                    <a:pt x="1494" y="598"/>
                    <a:pt x="1494" y="598"/>
                    <a:pt x="1493" y="600"/>
                  </a:cubicBezTo>
                  <a:cubicBezTo>
                    <a:pt x="1492" y="601"/>
                    <a:pt x="1492" y="602"/>
                    <a:pt x="1492" y="603"/>
                  </a:cubicBezTo>
                  <a:cubicBezTo>
                    <a:pt x="1492" y="604"/>
                    <a:pt x="1492" y="606"/>
                    <a:pt x="1491" y="607"/>
                  </a:cubicBezTo>
                  <a:cubicBezTo>
                    <a:pt x="1490" y="608"/>
                    <a:pt x="1490" y="608"/>
                    <a:pt x="1490" y="610"/>
                  </a:cubicBezTo>
                  <a:cubicBezTo>
                    <a:pt x="1490" y="611"/>
                    <a:pt x="1489" y="613"/>
                    <a:pt x="1489" y="614"/>
                  </a:cubicBezTo>
                  <a:cubicBezTo>
                    <a:pt x="1491" y="614"/>
                    <a:pt x="1491" y="617"/>
                    <a:pt x="1490" y="618"/>
                  </a:cubicBezTo>
                  <a:cubicBezTo>
                    <a:pt x="1490" y="618"/>
                    <a:pt x="1490" y="619"/>
                    <a:pt x="1490" y="620"/>
                  </a:cubicBezTo>
                  <a:cubicBezTo>
                    <a:pt x="1489" y="621"/>
                    <a:pt x="1489" y="618"/>
                    <a:pt x="1488" y="618"/>
                  </a:cubicBezTo>
                  <a:cubicBezTo>
                    <a:pt x="1488" y="617"/>
                    <a:pt x="1487" y="615"/>
                    <a:pt x="1486" y="614"/>
                  </a:cubicBezTo>
                  <a:cubicBezTo>
                    <a:pt x="1485" y="613"/>
                    <a:pt x="1485" y="612"/>
                    <a:pt x="1485" y="610"/>
                  </a:cubicBezTo>
                  <a:cubicBezTo>
                    <a:pt x="1484" y="607"/>
                    <a:pt x="1481" y="605"/>
                    <a:pt x="1479" y="603"/>
                  </a:cubicBezTo>
                  <a:cubicBezTo>
                    <a:pt x="1477" y="601"/>
                    <a:pt x="1476" y="598"/>
                    <a:pt x="1475" y="596"/>
                  </a:cubicBezTo>
                  <a:cubicBezTo>
                    <a:pt x="1474" y="595"/>
                    <a:pt x="1473" y="593"/>
                    <a:pt x="1472" y="592"/>
                  </a:cubicBezTo>
                  <a:cubicBezTo>
                    <a:pt x="1472" y="592"/>
                    <a:pt x="1472" y="590"/>
                    <a:pt x="1473" y="590"/>
                  </a:cubicBezTo>
                  <a:cubicBezTo>
                    <a:pt x="1474" y="589"/>
                    <a:pt x="1474" y="590"/>
                    <a:pt x="1475" y="591"/>
                  </a:cubicBezTo>
                  <a:cubicBezTo>
                    <a:pt x="1475" y="591"/>
                    <a:pt x="1475" y="591"/>
                    <a:pt x="1475" y="591"/>
                  </a:cubicBezTo>
                  <a:cubicBezTo>
                    <a:pt x="1476" y="591"/>
                    <a:pt x="1476" y="592"/>
                    <a:pt x="1476" y="592"/>
                  </a:cubicBezTo>
                  <a:cubicBezTo>
                    <a:pt x="1476" y="593"/>
                    <a:pt x="1477" y="593"/>
                    <a:pt x="1477" y="592"/>
                  </a:cubicBezTo>
                  <a:cubicBezTo>
                    <a:pt x="1477" y="591"/>
                    <a:pt x="1477" y="590"/>
                    <a:pt x="1477" y="589"/>
                  </a:cubicBezTo>
                  <a:cubicBezTo>
                    <a:pt x="1477" y="589"/>
                    <a:pt x="1478" y="588"/>
                    <a:pt x="1478" y="587"/>
                  </a:cubicBezTo>
                  <a:cubicBezTo>
                    <a:pt x="1478" y="587"/>
                    <a:pt x="1478" y="587"/>
                    <a:pt x="1478" y="586"/>
                  </a:cubicBezTo>
                  <a:cubicBezTo>
                    <a:pt x="1478" y="586"/>
                    <a:pt x="1478" y="586"/>
                    <a:pt x="1479" y="586"/>
                  </a:cubicBezTo>
                  <a:cubicBezTo>
                    <a:pt x="1479" y="585"/>
                    <a:pt x="1478" y="585"/>
                    <a:pt x="1478" y="584"/>
                  </a:cubicBezTo>
                  <a:cubicBezTo>
                    <a:pt x="1477" y="584"/>
                    <a:pt x="1477" y="583"/>
                    <a:pt x="1477" y="582"/>
                  </a:cubicBezTo>
                  <a:cubicBezTo>
                    <a:pt x="1477" y="582"/>
                    <a:pt x="1476" y="581"/>
                    <a:pt x="1475" y="581"/>
                  </a:cubicBezTo>
                  <a:cubicBezTo>
                    <a:pt x="1474" y="580"/>
                    <a:pt x="1473" y="579"/>
                    <a:pt x="1473" y="578"/>
                  </a:cubicBezTo>
                  <a:cubicBezTo>
                    <a:pt x="1473" y="575"/>
                    <a:pt x="1474" y="578"/>
                    <a:pt x="1476" y="578"/>
                  </a:cubicBezTo>
                  <a:cubicBezTo>
                    <a:pt x="1477" y="578"/>
                    <a:pt x="1476" y="577"/>
                    <a:pt x="1476" y="577"/>
                  </a:cubicBezTo>
                  <a:cubicBezTo>
                    <a:pt x="1475" y="576"/>
                    <a:pt x="1475" y="576"/>
                    <a:pt x="1474" y="575"/>
                  </a:cubicBezTo>
                  <a:cubicBezTo>
                    <a:pt x="1474" y="575"/>
                    <a:pt x="1474" y="574"/>
                    <a:pt x="1473" y="574"/>
                  </a:cubicBezTo>
                  <a:cubicBezTo>
                    <a:pt x="1472" y="574"/>
                    <a:pt x="1472" y="573"/>
                    <a:pt x="1471" y="573"/>
                  </a:cubicBezTo>
                  <a:cubicBezTo>
                    <a:pt x="1470" y="572"/>
                    <a:pt x="1469" y="573"/>
                    <a:pt x="1468" y="572"/>
                  </a:cubicBezTo>
                  <a:cubicBezTo>
                    <a:pt x="1467" y="572"/>
                    <a:pt x="1467" y="570"/>
                    <a:pt x="1466" y="569"/>
                  </a:cubicBezTo>
                  <a:cubicBezTo>
                    <a:pt x="1466" y="568"/>
                    <a:pt x="1465" y="567"/>
                    <a:pt x="1464" y="567"/>
                  </a:cubicBezTo>
                  <a:cubicBezTo>
                    <a:pt x="1464" y="566"/>
                    <a:pt x="1464" y="565"/>
                    <a:pt x="1463" y="565"/>
                  </a:cubicBezTo>
                  <a:cubicBezTo>
                    <a:pt x="1462" y="565"/>
                    <a:pt x="1462" y="566"/>
                    <a:pt x="1461" y="566"/>
                  </a:cubicBezTo>
                  <a:cubicBezTo>
                    <a:pt x="1460" y="565"/>
                    <a:pt x="1460" y="565"/>
                    <a:pt x="1460" y="564"/>
                  </a:cubicBezTo>
                  <a:cubicBezTo>
                    <a:pt x="1459" y="563"/>
                    <a:pt x="1458" y="562"/>
                    <a:pt x="1456" y="561"/>
                  </a:cubicBezTo>
                  <a:cubicBezTo>
                    <a:pt x="1456" y="560"/>
                    <a:pt x="1455" y="559"/>
                    <a:pt x="1456" y="559"/>
                  </a:cubicBezTo>
                  <a:cubicBezTo>
                    <a:pt x="1457" y="559"/>
                    <a:pt x="1459" y="559"/>
                    <a:pt x="1458" y="558"/>
                  </a:cubicBezTo>
                  <a:cubicBezTo>
                    <a:pt x="1457" y="557"/>
                    <a:pt x="1456" y="557"/>
                    <a:pt x="1454" y="557"/>
                  </a:cubicBezTo>
                  <a:cubicBezTo>
                    <a:pt x="1454" y="557"/>
                    <a:pt x="1453" y="557"/>
                    <a:pt x="1453" y="557"/>
                  </a:cubicBezTo>
                  <a:cubicBezTo>
                    <a:pt x="1452" y="556"/>
                    <a:pt x="1452" y="556"/>
                    <a:pt x="1452" y="555"/>
                  </a:cubicBezTo>
                  <a:cubicBezTo>
                    <a:pt x="1451" y="555"/>
                    <a:pt x="1450" y="555"/>
                    <a:pt x="1449" y="555"/>
                  </a:cubicBezTo>
                  <a:cubicBezTo>
                    <a:pt x="1448" y="555"/>
                    <a:pt x="1448" y="555"/>
                    <a:pt x="1448" y="554"/>
                  </a:cubicBezTo>
                  <a:cubicBezTo>
                    <a:pt x="1446" y="553"/>
                    <a:pt x="1446" y="551"/>
                    <a:pt x="1445" y="549"/>
                  </a:cubicBezTo>
                  <a:cubicBezTo>
                    <a:pt x="1445" y="548"/>
                    <a:pt x="1445" y="546"/>
                    <a:pt x="1444" y="545"/>
                  </a:cubicBezTo>
                  <a:cubicBezTo>
                    <a:pt x="1444" y="543"/>
                    <a:pt x="1443" y="542"/>
                    <a:pt x="1442" y="540"/>
                  </a:cubicBezTo>
                  <a:cubicBezTo>
                    <a:pt x="1442" y="539"/>
                    <a:pt x="1441" y="537"/>
                    <a:pt x="1440" y="536"/>
                  </a:cubicBezTo>
                  <a:cubicBezTo>
                    <a:pt x="1439" y="534"/>
                    <a:pt x="1438" y="533"/>
                    <a:pt x="1438" y="532"/>
                  </a:cubicBezTo>
                  <a:cubicBezTo>
                    <a:pt x="1438" y="531"/>
                    <a:pt x="1438" y="530"/>
                    <a:pt x="1437" y="529"/>
                  </a:cubicBezTo>
                  <a:cubicBezTo>
                    <a:pt x="1437" y="529"/>
                    <a:pt x="1436" y="528"/>
                    <a:pt x="1436" y="528"/>
                  </a:cubicBezTo>
                  <a:cubicBezTo>
                    <a:pt x="1435" y="526"/>
                    <a:pt x="1435" y="525"/>
                    <a:pt x="1435" y="524"/>
                  </a:cubicBezTo>
                  <a:cubicBezTo>
                    <a:pt x="1434" y="523"/>
                    <a:pt x="1434" y="521"/>
                    <a:pt x="1433" y="520"/>
                  </a:cubicBezTo>
                  <a:cubicBezTo>
                    <a:pt x="1433" y="519"/>
                    <a:pt x="1432" y="519"/>
                    <a:pt x="1432" y="518"/>
                  </a:cubicBezTo>
                  <a:cubicBezTo>
                    <a:pt x="1431" y="517"/>
                    <a:pt x="1432" y="516"/>
                    <a:pt x="1431" y="515"/>
                  </a:cubicBezTo>
                  <a:cubicBezTo>
                    <a:pt x="1430" y="514"/>
                    <a:pt x="1429" y="514"/>
                    <a:pt x="1428" y="513"/>
                  </a:cubicBezTo>
                  <a:cubicBezTo>
                    <a:pt x="1428" y="513"/>
                    <a:pt x="1427" y="513"/>
                    <a:pt x="1426" y="513"/>
                  </a:cubicBezTo>
                  <a:cubicBezTo>
                    <a:pt x="1426" y="513"/>
                    <a:pt x="1424" y="513"/>
                    <a:pt x="1425" y="512"/>
                  </a:cubicBezTo>
                  <a:cubicBezTo>
                    <a:pt x="1425" y="512"/>
                    <a:pt x="1426" y="512"/>
                    <a:pt x="1427" y="511"/>
                  </a:cubicBezTo>
                  <a:cubicBezTo>
                    <a:pt x="1427" y="511"/>
                    <a:pt x="1427" y="510"/>
                    <a:pt x="1427" y="510"/>
                  </a:cubicBezTo>
                  <a:cubicBezTo>
                    <a:pt x="1428" y="508"/>
                    <a:pt x="1429" y="508"/>
                    <a:pt x="1431" y="509"/>
                  </a:cubicBezTo>
                  <a:cubicBezTo>
                    <a:pt x="1431" y="509"/>
                    <a:pt x="1432" y="510"/>
                    <a:pt x="1433" y="509"/>
                  </a:cubicBezTo>
                  <a:cubicBezTo>
                    <a:pt x="1433" y="509"/>
                    <a:pt x="1434" y="508"/>
                    <a:pt x="1434" y="508"/>
                  </a:cubicBezTo>
                  <a:cubicBezTo>
                    <a:pt x="1436" y="507"/>
                    <a:pt x="1438" y="508"/>
                    <a:pt x="1438" y="506"/>
                  </a:cubicBezTo>
                  <a:cubicBezTo>
                    <a:pt x="1438" y="505"/>
                    <a:pt x="1437" y="504"/>
                    <a:pt x="1437" y="504"/>
                  </a:cubicBezTo>
                  <a:cubicBezTo>
                    <a:pt x="1437" y="503"/>
                    <a:pt x="1437" y="502"/>
                    <a:pt x="1436" y="502"/>
                  </a:cubicBezTo>
                  <a:cubicBezTo>
                    <a:pt x="1436" y="501"/>
                    <a:pt x="1436" y="501"/>
                    <a:pt x="1435" y="501"/>
                  </a:cubicBezTo>
                  <a:cubicBezTo>
                    <a:pt x="1435" y="501"/>
                    <a:pt x="1435" y="501"/>
                    <a:pt x="1435" y="500"/>
                  </a:cubicBezTo>
                  <a:cubicBezTo>
                    <a:pt x="1434" y="500"/>
                    <a:pt x="1434" y="499"/>
                    <a:pt x="1433" y="499"/>
                  </a:cubicBezTo>
                  <a:cubicBezTo>
                    <a:pt x="1432" y="499"/>
                    <a:pt x="1432" y="500"/>
                    <a:pt x="1432" y="501"/>
                  </a:cubicBezTo>
                  <a:cubicBezTo>
                    <a:pt x="1431" y="501"/>
                    <a:pt x="1430" y="501"/>
                    <a:pt x="1430" y="501"/>
                  </a:cubicBezTo>
                  <a:cubicBezTo>
                    <a:pt x="1429" y="500"/>
                    <a:pt x="1429" y="500"/>
                    <a:pt x="1429" y="499"/>
                  </a:cubicBezTo>
                  <a:cubicBezTo>
                    <a:pt x="1428" y="498"/>
                    <a:pt x="1428" y="497"/>
                    <a:pt x="1429" y="497"/>
                  </a:cubicBezTo>
                  <a:cubicBezTo>
                    <a:pt x="1429" y="497"/>
                    <a:pt x="1429" y="498"/>
                    <a:pt x="1430" y="498"/>
                  </a:cubicBezTo>
                  <a:cubicBezTo>
                    <a:pt x="1430" y="498"/>
                    <a:pt x="1430" y="498"/>
                    <a:pt x="1431" y="498"/>
                  </a:cubicBezTo>
                  <a:cubicBezTo>
                    <a:pt x="1432" y="499"/>
                    <a:pt x="1433" y="498"/>
                    <a:pt x="1435" y="499"/>
                  </a:cubicBezTo>
                  <a:cubicBezTo>
                    <a:pt x="1436" y="500"/>
                    <a:pt x="1436" y="500"/>
                    <a:pt x="1437" y="500"/>
                  </a:cubicBezTo>
                  <a:cubicBezTo>
                    <a:pt x="1438" y="500"/>
                    <a:pt x="1438" y="500"/>
                    <a:pt x="1439" y="500"/>
                  </a:cubicBezTo>
                  <a:cubicBezTo>
                    <a:pt x="1441" y="501"/>
                    <a:pt x="1442" y="500"/>
                    <a:pt x="1443" y="499"/>
                  </a:cubicBezTo>
                  <a:cubicBezTo>
                    <a:pt x="1444" y="499"/>
                    <a:pt x="1446" y="500"/>
                    <a:pt x="1447" y="499"/>
                  </a:cubicBezTo>
                  <a:cubicBezTo>
                    <a:pt x="1449" y="498"/>
                    <a:pt x="1450" y="499"/>
                    <a:pt x="1450" y="497"/>
                  </a:cubicBezTo>
                  <a:cubicBezTo>
                    <a:pt x="1450" y="496"/>
                    <a:pt x="1450" y="494"/>
                    <a:pt x="1449" y="493"/>
                  </a:cubicBezTo>
                  <a:cubicBezTo>
                    <a:pt x="1449" y="492"/>
                    <a:pt x="1448" y="492"/>
                    <a:pt x="1449" y="491"/>
                  </a:cubicBezTo>
                  <a:cubicBezTo>
                    <a:pt x="1450" y="490"/>
                    <a:pt x="1450" y="491"/>
                    <a:pt x="1451" y="490"/>
                  </a:cubicBezTo>
                  <a:cubicBezTo>
                    <a:pt x="1453" y="490"/>
                    <a:pt x="1452" y="487"/>
                    <a:pt x="1454" y="487"/>
                  </a:cubicBezTo>
                  <a:cubicBezTo>
                    <a:pt x="1454" y="487"/>
                    <a:pt x="1456" y="487"/>
                    <a:pt x="1456" y="488"/>
                  </a:cubicBezTo>
                  <a:cubicBezTo>
                    <a:pt x="1457" y="488"/>
                    <a:pt x="1456" y="489"/>
                    <a:pt x="1455" y="489"/>
                  </a:cubicBezTo>
                  <a:cubicBezTo>
                    <a:pt x="1455" y="490"/>
                    <a:pt x="1451" y="490"/>
                    <a:pt x="1452" y="491"/>
                  </a:cubicBezTo>
                  <a:cubicBezTo>
                    <a:pt x="1453" y="492"/>
                    <a:pt x="1454" y="491"/>
                    <a:pt x="1455" y="492"/>
                  </a:cubicBezTo>
                  <a:cubicBezTo>
                    <a:pt x="1456" y="492"/>
                    <a:pt x="1456" y="493"/>
                    <a:pt x="1457" y="493"/>
                  </a:cubicBezTo>
                  <a:cubicBezTo>
                    <a:pt x="1458" y="493"/>
                    <a:pt x="1460" y="494"/>
                    <a:pt x="1461" y="495"/>
                  </a:cubicBezTo>
                  <a:cubicBezTo>
                    <a:pt x="1462" y="496"/>
                    <a:pt x="1462" y="498"/>
                    <a:pt x="1463" y="498"/>
                  </a:cubicBezTo>
                  <a:cubicBezTo>
                    <a:pt x="1464" y="499"/>
                    <a:pt x="1465" y="499"/>
                    <a:pt x="1465" y="498"/>
                  </a:cubicBezTo>
                  <a:cubicBezTo>
                    <a:pt x="1466" y="497"/>
                    <a:pt x="1467" y="497"/>
                    <a:pt x="1468" y="497"/>
                  </a:cubicBezTo>
                  <a:cubicBezTo>
                    <a:pt x="1468" y="497"/>
                    <a:pt x="1469" y="496"/>
                    <a:pt x="1469" y="496"/>
                  </a:cubicBezTo>
                  <a:cubicBezTo>
                    <a:pt x="1470" y="496"/>
                    <a:pt x="1471" y="496"/>
                    <a:pt x="1472" y="496"/>
                  </a:cubicBezTo>
                  <a:cubicBezTo>
                    <a:pt x="1473" y="496"/>
                    <a:pt x="1473" y="495"/>
                    <a:pt x="1474" y="495"/>
                  </a:cubicBezTo>
                  <a:cubicBezTo>
                    <a:pt x="1475" y="495"/>
                    <a:pt x="1475" y="496"/>
                    <a:pt x="1476" y="496"/>
                  </a:cubicBezTo>
                  <a:cubicBezTo>
                    <a:pt x="1476" y="497"/>
                    <a:pt x="1476" y="497"/>
                    <a:pt x="1476" y="498"/>
                  </a:cubicBezTo>
                  <a:cubicBezTo>
                    <a:pt x="1477" y="498"/>
                    <a:pt x="1477" y="499"/>
                    <a:pt x="1478" y="499"/>
                  </a:cubicBezTo>
                  <a:cubicBezTo>
                    <a:pt x="1478" y="501"/>
                    <a:pt x="1477" y="503"/>
                    <a:pt x="1479" y="504"/>
                  </a:cubicBezTo>
                  <a:cubicBezTo>
                    <a:pt x="1479" y="504"/>
                    <a:pt x="1480" y="504"/>
                    <a:pt x="1481" y="505"/>
                  </a:cubicBezTo>
                  <a:cubicBezTo>
                    <a:pt x="1481" y="505"/>
                    <a:pt x="1482" y="506"/>
                    <a:pt x="1482" y="506"/>
                  </a:cubicBezTo>
                  <a:cubicBezTo>
                    <a:pt x="1483" y="508"/>
                    <a:pt x="1483" y="508"/>
                    <a:pt x="1485" y="509"/>
                  </a:cubicBezTo>
                  <a:cubicBezTo>
                    <a:pt x="1486" y="510"/>
                    <a:pt x="1487" y="512"/>
                    <a:pt x="1487" y="513"/>
                  </a:cubicBezTo>
                  <a:cubicBezTo>
                    <a:pt x="1488" y="514"/>
                    <a:pt x="1488" y="515"/>
                    <a:pt x="1488" y="516"/>
                  </a:cubicBezTo>
                  <a:cubicBezTo>
                    <a:pt x="1488" y="517"/>
                    <a:pt x="1487" y="517"/>
                    <a:pt x="1487" y="518"/>
                  </a:cubicBezTo>
                  <a:cubicBezTo>
                    <a:pt x="1487" y="519"/>
                    <a:pt x="1488" y="519"/>
                    <a:pt x="1489" y="519"/>
                  </a:cubicBezTo>
                  <a:cubicBezTo>
                    <a:pt x="1489" y="519"/>
                    <a:pt x="1489" y="519"/>
                    <a:pt x="1490" y="520"/>
                  </a:cubicBezTo>
                  <a:cubicBezTo>
                    <a:pt x="1491" y="520"/>
                    <a:pt x="1492" y="520"/>
                    <a:pt x="1493" y="521"/>
                  </a:cubicBezTo>
                  <a:cubicBezTo>
                    <a:pt x="1493" y="523"/>
                    <a:pt x="1493" y="525"/>
                    <a:pt x="1493" y="526"/>
                  </a:cubicBezTo>
                  <a:cubicBezTo>
                    <a:pt x="1493" y="527"/>
                    <a:pt x="1494" y="527"/>
                    <a:pt x="1494" y="528"/>
                  </a:cubicBezTo>
                  <a:cubicBezTo>
                    <a:pt x="1495" y="528"/>
                    <a:pt x="1495" y="529"/>
                    <a:pt x="1495" y="530"/>
                  </a:cubicBezTo>
                  <a:cubicBezTo>
                    <a:pt x="1495" y="531"/>
                    <a:pt x="1495" y="531"/>
                    <a:pt x="1496" y="532"/>
                  </a:cubicBezTo>
                  <a:cubicBezTo>
                    <a:pt x="1496" y="533"/>
                    <a:pt x="1497" y="534"/>
                    <a:pt x="1497" y="534"/>
                  </a:cubicBezTo>
                  <a:cubicBezTo>
                    <a:pt x="1498" y="536"/>
                    <a:pt x="1498" y="537"/>
                    <a:pt x="1498" y="539"/>
                  </a:cubicBezTo>
                  <a:cubicBezTo>
                    <a:pt x="1499" y="540"/>
                    <a:pt x="1500" y="541"/>
                    <a:pt x="1501" y="542"/>
                  </a:cubicBezTo>
                  <a:cubicBezTo>
                    <a:pt x="1502" y="545"/>
                    <a:pt x="1504" y="548"/>
                    <a:pt x="1507" y="549"/>
                  </a:cubicBezTo>
                  <a:cubicBezTo>
                    <a:pt x="1510" y="550"/>
                    <a:pt x="1513" y="549"/>
                    <a:pt x="1516" y="550"/>
                  </a:cubicBezTo>
                  <a:cubicBezTo>
                    <a:pt x="1517" y="551"/>
                    <a:pt x="1518" y="551"/>
                    <a:pt x="1519" y="551"/>
                  </a:cubicBezTo>
                  <a:cubicBezTo>
                    <a:pt x="1519" y="551"/>
                    <a:pt x="1520" y="552"/>
                    <a:pt x="1521" y="552"/>
                  </a:cubicBezTo>
                  <a:cubicBezTo>
                    <a:pt x="1521" y="552"/>
                    <a:pt x="1522" y="553"/>
                    <a:pt x="1522" y="553"/>
                  </a:cubicBezTo>
                  <a:cubicBezTo>
                    <a:pt x="1523" y="554"/>
                    <a:pt x="1524" y="554"/>
                    <a:pt x="1524" y="554"/>
                  </a:cubicBezTo>
                  <a:cubicBezTo>
                    <a:pt x="1526" y="554"/>
                    <a:pt x="1527" y="555"/>
                    <a:pt x="1528" y="556"/>
                  </a:cubicBezTo>
                  <a:cubicBezTo>
                    <a:pt x="1529" y="558"/>
                    <a:pt x="1530" y="559"/>
                    <a:pt x="1531" y="560"/>
                  </a:cubicBezTo>
                  <a:cubicBezTo>
                    <a:pt x="1532" y="561"/>
                    <a:pt x="1533" y="562"/>
                    <a:pt x="1534" y="564"/>
                  </a:cubicBezTo>
                  <a:cubicBezTo>
                    <a:pt x="1535" y="565"/>
                    <a:pt x="1536" y="565"/>
                    <a:pt x="1538" y="566"/>
                  </a:cubicBezTo>
                  <a:cubicBezTo>
                    <a:pt x="1539" y="566"/>
                    <a:pt x="1540" y="567"/>
                    <a:pt x="1540" y="568"/>
                  </a:cubicBezTo>
                  <a:cubicBezTo>
                    <a:pt x="1541" y="568"/>
                    <a:pt x="1542" y="568"/>
                    <a:pt x="1543" y="569"/>
                  </a:cubicBezTo>
                  <a:cubicBezTo>
                    <a:pt x="1545" y="570"/>
                    <a:pt x="1547" y="569"/>
                    <a:pt x="1548" y="571"/>
                  </a:cubicBezTo>
                  <a:cubicBezTo>
                    <a:pt x="1549" y="573"/>
                    <a:pt x="1550" y="574"/>
                    <a:pt x="1551" y="575"/>
                  </a:cubicBezTo>
                  <a:cubicBezTo>
                    <a:pt x="1553" y="576"/>
                    <a:pt x="1554" y="577"/>
                    <a:pt x="1555" y="577"/>
                  </a:cubicBezTo>
                  <a:cubicBezTo>
                    <a:pt x="1557" y="578"/>
                    <a:pt x="1559" y="578"/>
                    <a:pt x="1560" y="578"/>
                  </a:cubicBezTo>
                  <a:cubicBezTo>
                    <a:pt x="1563" y="578"/>
                    <a:pt x="1566" y="579"/>
                    <a:pt x="1569" y="579"/>
                  </a:cubicBezTo>
                  <a:cubicBezTo>
                    <a:pt x="1571" y="579"/>
                    <a:pt x="1572" y="580"/>
                    <a:pt x="1573" y="581"/>
                  </a:cubicBezTo>
                  <a:cubicBezTo>
                    <a:pt x="1575" y="582"/>
                    <a:pt x="1576" y="581"/>
                    <a:pt x="1578" y="581"/>
                  </a:cubicBezTo>
                  <a:cubicBezTo>
                    <a:pt x="1579" y="580"/>
                    <a:pt x="1580" y="580"/>
                    <a:pt x="1582" y="579"/>
                  </a:cubicBezTo>
                  <a:cubicBezTo>
                    <a:pt x="1583" y="579"/>
                    <a:pt x="1584" y="578"/>
                    <a:pt x="1586" y="578"/>
                  </a:cubicBezTo>
                  <a:cubicBezTo>
                    <a:pt x="1587" y="577"/>
                    <a:pt x="1588" y="577"/>
                    <a:pt x="1589" y="577"/>
                  </a:cubicBezTo>
                  <a:cubicBezTo>
                    <a:pt x="1589" y="577"/>
                    <a:pt x="1590" y="576"/>
                    <a:pt x="1591" y="576"/>
                  </a:cubicBezTo>
                  <a:cubicBezTo>
                    <a:pt x="1591" y="575"/>
                    <a:pt x="1592" y="575"/>
                    <a:pt x="1592" y="575"/>
                  </a:cubicBezTo>
                  <a:cubicBezTo>
                    <a:pt x="1593" y="575"/>
                    <a:pt x="1593" y="576"/>
                    <a:pt x="1593" y="576"/>
                  </a:cubicBezTo>
                  <a:cubicBezTo>
                    <a:pt x="1592" y="577"/>
                    <a:pt x="1592" y="577"/>
                    <a:pt x="1591" y="577"/>
                  </a:cubicBezTo>
                  <a:cubicBezTo>
                    <a:pt x="1590" y="577"/>
                    <a:pt x="1591" y="578"/>
                    <a:pt x="1590" y="578"/>
                  </a:cubicBezTo>
                  <a:cubicBezTo>
                    <a:pt x="1589" y="579"/>
                    <a:pt x="1588" y="580"/>
                    <a:pt x="1589" y="581"/>
                  </a:cubicBezTo>
                  <a:cubicBezTo>
                    <a:pt x="1590" y="582"/>
                    <a:pt x="1590" y="579"/>
                    <a:pt x="1592" y="579"/>
                  </a:cubicBezTo>
                  <a:cubicBezTo>
                    <a:pt x="1593" y="579"/>
                    <a:pt x="1593" y="579"/>
                    <a:pt x="1594" y="579"/>
                  </a:cubicBezTo>
                  <a:cubicBezTo>
                    <a:pt x="1595" y="578"/>
                    <a:pt x="1595" y="578"/>
                    <a:pt x="1596" y="577"/>
                  </a:cubicBezTo>
                  <a:cubicBezTo>
                    <a:pt x="1597" y="577"/>
                    <a:pt x="1597" y="578"/>
                    <a:pt x="1598" y="577"/>
                  </a:cubicBezTo>
                  <a:cubicBezTo>
                    <a:pt x="1599" y="577"/>
                    <a:pt x="1599" y="576"/>
                    <a:pt x="1600" y="576"/>
                  </a:cubicBezTo>
                  <a:cubicBezTo>
                    <a:pt x="1601" y="576"/>
                    <a:pt x="1601" y="575"/>
                    <a:pt x="1602" y="575"/>
                  </a:cubicBezTo>
                  <a:cubicBezTo>
                    <a:pt x="1603" y="575"/>
                    <a:pt x="1602" y="576"/>
                    <a:pt x="1603" y="577"/>
                  </a:cubicBezTo>
                  <a:cubicBezTo>
                    <a:pt x="1603" y="577"/>
                    <a:pt x="1604" y="577"/>
                    <a:pt x="1605" y="577"/>
                  </a:cubicBezTo>
                  <a:cubicBezTo>
                    <a:pt x="1606" y="576"/>
                    <a:pt x="1606" y="575"/>
                    <a:pt x="1606" y="575"/>
                  </a:cubicBezTo>
                  <a:cubicBezTo>
                    <a:pt x="1607" y="573"/>
                    <a:pt x="1608" y="572"/>
                    <a:pt x="1609" y="572"/>
                  </a:cubicBezTo>
                  <a:cubicBezTo>
                    <a:pt x="1610" y="572"/>
                    <a:pt x="1611" y="571"/>
                    <a:pt x="1610" y="571"/>
                  </a:cubicBezTo>
                  <a:cubicBezTo>
                    <a:pt x="1610" y="570"/>
                    <a:pt x="1609" y="571"/>
                    <a:pt x="1608" y="571"/>
                  </a:cubicBezTo>
                  <a:cubicBezTo>
                    <a:pt x="1607" y="570"/>
                    <a:pt x="1607" y="570"/>
                    <a:pt x="1606" y="570"/>
                  </a:cubicBezTo>
                  <a:cubicBezTo>
                    <a:pt x="1605" y="570"/>
                    <a:pt x="1605" y="570"/>
                    <a:pt x="1604" y="571"/>
                  </a:cubicBezTo>
                  <a:cubicBezTo>
                    <a:pt x="1602" y="571"/>
                    <a:pt x="1601" y="571"/>
                    <a:pt x="1600" y="571"/>
                  </a:cubicBezTo>
                  <a:cubicBezTo>
                    <a:pt x="1597" y="571"/>
                    <a:pt x="1598" y="572"/>
                    <a:pt x="1598" y="574"/>
                  </a:cubicBezTo>
                  <a:cubicBezTo>
                    <a:pt x="1598" y="575"/>
                    <a:pt x="1596" y="575"/>
                    <a:pt x="1595" y="576"/>
                  </a:cubicBezTo>
                  <a:cubicBezTo>
                    <a:pt x="1594" y="576"/>
                    <a:pt x="1593" y="575"/>
                    <a:pt x="1593" y="574"/>
                  </a:cubicBezTo>
                  <a:cubicBezTo>
                    <a:pt x="1593" y="573"/>
                    <a:pt x="1595" y="573"/>
                    <a:pt x="1595" y="572"/>
                  </a:cubicBezTo>
                  <a:cubicBezTo>
                    <a:pt x="1596" y="572"/>
                    <a:pt x="1595" y="571"/>
                    <a:pt x="1596" y="570"/>
                  </a:cubicBezTo>
                  <a:cubicBezTo>
                    <a:pt x="1596" y="570"/>
                    <a:pt x="1597" y="570"/>
                    <a:pt x="1598" y="570"/>
                  </a:cubicBezTo>
                  <a:cubicBezTo>
                    <a:pt x="1599" y="569"/>
                    <a:pt x="1599" y="568"/>
                    <a:pt x="1600" y="568"/>
                  </a:cubicBezTo>
                  <a:cubicBezTo>
                    <a:pt x="1601" y="567"/>
                    <a:pt x="1603" y="568"/>
                    <a:pt x="1604" y="567"/>
                  </a:cubicBezTo>
                  <a:cubicBezTo>
                    <a:pt x="1606" y="567"/>
                    <a:pt x="1607" y="566"/>
                    <a:pt x="1609" y="566"/>
                  </a:cubicBezTo>
                  <a:cubicBezTo>
                    <a:pt x="1610" y="566"/>
                    <a:pt x="1612" y="566"/>
                    <a:pt x="1614" y="566"/>
                  </a:cubicBezTo>
                  <a:cubicBezTo>
                    <a:pt x="1615" y="566"/>
                    <a:pt x="1617" y="566"/>
                    <a:pt x="1618" y="567"/>
                  </a:cubicBezTo>
                  <a:cubicBezTo>
                    <a:pt x="1620" y="567"/>
                    <a:pt x="1621" y="567"/>
                    <a:pt x="1622" y="568"/>
                  </a:cubicBezTo>
                  <a:cubicBezTo>
                    <a:pt x="1626" y="569"/>
                    <a:pt x="1625" y="573"/>
                    <a:pt x="1626" y="575"/>
                  </a:cubicBezTo>
                  <a:cubicBezTo>
                    <a:pt x="1626" y="576"/>
                    <a:pt x="1627" y="577"/>
                    <a:pt x="1627" y="578"/>
                  </a:cubicBezTo>
                  <a:cubicBezTo>
                    <a:pt x="1627" y="579"/>
                    <a:pt x="1628" y="581"/>
                    <a:pt x="1628" y="582"/>
                  </a:cubicBezTo>
                  <a:cubicBezTo>
                    <a:pt x="1628" y="583"/>
                    <a:pt x="1628" y="584"/>
                    <a:pt x="1628" y="585"/>
                  </a:cubicBezTo>
                  <a:cubicBezTo>
                    <a:pt x="1628" y="587"/>
                    <a:pt x="1629" y="588"/>
                    <a:pt x="1630" y="590"/>
                  </a:cubicBezTo>
                  <a:cubicBezTo>
                    <a:pt x="1630" y="593"/>
                    <a:pt x="1630" y="597"/>
                    <a:pt x="1633" y="599"/>
                  </a:cubicBezTo>
                  <a:cubicBezTo>
                    <a:pt x="1634" y="600"/>
                    <a:pt x="1636" y="600"/>
                    <a:pt x="1638" y="600"/>
                  </a:cubicBezTo>
                  <a:cubicBezTo>
                    <a:pt x="1640" y="600"/>
                    <a:pt x="1641" y="600"/>
                    <a:pt x="1643" y="600"/>
                  </a:cubicBezTo>
                  <a:cubicBezTo>
                    <a:pt x="1644" y="601"/>
                    <a:pt x="1646" y="600"/>
                    <a:pt x="1648" y="600"/>
                  </a:cubicBezTo>
                  <a:cubicBezTo>
                    <a:pt x="1649" y="601"/>
                    <a:pt x="1651" y="601"/>
                    <a:pt x="1652" y="601"/>
                  </a:cubicBezTo>
                  <a:cubicBezTo>
                    <a:pt x="1654" y="602"/>
                    <a:pt x="1655" y="602"/>
                    <a:pt x="1657" y="602"/>
                  </a:cubicBezTo>
                  <a:cubicBezTo>
                    <a:pt x="1659" y="603"/>
                    <a:pt x="1661" y="602"/>
                    <a:pt x="1662" y="603"/>
                  </a:cubicBezTo>
                  <a:cubicBezTo>
                    <a:pt x="1664" y="603"/>
                    <a:pt x="1665" y="603"/>
                    <a:pt x="1667" y="604"/>
                  </a:cubicBezTo>
                  <a:cubicBezTo>
                    <a:pt x="1668" y="605"/>
                    <a:pt x="1669" y="606"/>
                    <a:pt x="1670" y="607"/>
                  </a:cubicBezTo>
                  <a:cubicBezTo>
                    <a:pt x="1672" y="607"/>
                    <a:pt x="1673" y="607"/>
                    <a:pt x="1675" y="607"/>
                  </a:cubicBezTo>
                  <a:cubicBezTo>
                    <a:pt x="1676" y="606"/>
                    <a:pt x="1678" y="606"/>
                    <a:pt x="1679" y="606"/>
                  </a:cubicBezTo>
                  <a:cubicBezTo>
                    <a:pt x="1683" y="606"/>
                    <a:pt x="1686" y="606"/>
                    <a:pt x="1690" y="606"/>
                  </a:cubicBezTo>
                  <a:cubicBezTo>
                    <a:pt x="1693" y="606"/>
                    <a:pt x="1696" y="606"/>
                    <a:pt x="1699" y="606"/>
                  </a:cubicBezTo>
                  <a:cubicBezTo>
                    <a:pt x="1700" y="606"/>
                    <a:pt x="1702" y="606"/>
                    <a:pt x="1703" y="607"/>
                  </a:cubicBezTo>
                  <a:cubicBezTo>
                    <a:pt x="1703" y="607"/>
                    <a:pt x="1704" y="608"/>
                    <a:pt x="1704" y="609"/>
                  </a:cubicBezTo>
                  <a:cubicBezTo>
                    <a:pt x="1705" y="611"/>
                    <a:pt x="1706" y="612"/>
                    <a:pt x="1708" y="612"/>
                  </a:cubicBezTo>
                  <a:cubicBezTo>
                    <a:pt x="1710" y="612"/>
                    <a:pt x="1712" y="612"/>
                    <a:pt x="1714" y="613"/>
                  </a:cubicBezTo>
                  <a:cubicBezTo>
                    <a:pt x="1716" y="613"/>
                    <a:pt x="1717" y="614"/>
                    <a:pt x="1719" y="614"/>
                  </a:cubicBezTo>
                  <a:cubicBezTo>
                    <a:pt x="1721" y="614"/>
                    <a:pt x="1722" y="613"/>
                    <a:pt x="1724" y="613"/>
                  </a:cubicBezTo>
                  <a:cubicBezTo>
                    <a:pt x="1725" y="612"/>
                    <a:pt x="1726" y="612"/>
                    <a:pt x="1728" y="612"/>
                  </a:cubicBezTo>
                  <a:cubicBezTo>
                    <a:pt x="1729" y="612"/>
                    <a:pt x="1730" y="613"/>
                    <a:pt x="1730" y="614"/>
                  </a:cubicBezTo>
                  <a:cubicBezTo>
                    <a:pt x="1730" y="615"/>
                    <a:pt x="1730" y="616"/>
                    <a:pt x="1731" y="616"/>
                  </a:cubicBezTo>
                  <a:cubicBezTo>
                    <a:pt x="1732" y="616"/>
                    <a:pt x="1732" y="615"/>
                    <a:pt x="1733" y="615"/>
                  </a:cubicBezTo>
                  <a:cubicBezTo>
                    <a:pt x="1734" y="615"/>
                    <a:pt x="1734" y="614"/>
                    <a:pt x="1735" y="614"/>
                  </a:cubicBezTo>
                  <a:cubicBezTo>
                    <a:pt x="1737" y="614"/>
                    <a:pt x="1738" y="613"/>
                    <a:pt x="1739" y="613"/>
                  </a:cubicBezTo>
                  <a:cubicBezTo>
                    <a:pt x="1740" y="612"/>
                    <a:pt x="1740" y="612"/>
                    <a:pt x="1741" y="613"/>
                  </a:cubicBezTo>
                  <a:cubicBezTo>
                    <a:pt x="1741" y="613"/>
                    <a:pt x="1741" y="614"/>
                    <a:pt x="1742" y="614"/>
                  </a:cubicBezTo>
                  <a:cubicBezTo>
                    <a:pt x="1743" y="614"/>
                    <a:pt x="1744" y="613"/>
                    <a:pt x="1745" y="612"/>
                  </a:cubicBezTo>
                  <a:cubicBezTo>
                    <a:pt x="1746" y="612"/>
                    <a:pt x="1746" y="612"/>
                    <a:pt x="1747" y="612"/>
                  </a:cubicBezTo>
                  <a:cubicBezTo>
                    <a:pt x="1748" y="611"/>
                    <a:pt x="1749" y="611"/>
                    <a:pt x="1749" y="611"/>
                  </a:cubicBezTo>
                  <a:cubicBezTo>
                    <a:pt x="1752" y="610"/>
                    <a:pt x="1756" y="611"/>
                    <a:pt x="1758" y="611"/>
                  </a:cubicBezTo>
                  <a:cubicBezTo>
                    <a:pt x="1760" y="611"/>
                    <a:pt x="1761" y="612"/>
                    <a:pt x="1763" y="612"/>
                  </a:cubicBezTo>
                  <a:cubicBezTo>
                    <a:pt x="1764" y="612"/>
                    <a:pt x="1765" y="612"/>
                    <a:pt x="1765" y="612"/>
                  </a:cubicBezTo>
                  <a:cubicBezTo>
                    <a:pt x="1766" y="612"/>
                    <a:pt x="1767" y="612"/>
                    <a:pt x="1768" y="612"/>
                  </a:cubicBezTo>
                  <a:cubicBezTo>
                    <a:pt x="1768" y="612"/>
                    <a:pt x="1768" y="611"/>
                    <a:pt x="1769" y="610"/>
                  </a:cubicBezTo>
                  <a:cubicBezTo>
                    <a:pt x="1769" y="610"/>
                    <a:pt x="1770" y="609"/>
                    <a:pt x="1771" y="609"/>
                  </a:cubicBezTo>
                  <a:cubicBezTo>
                    <a:pt x="1772" y="609"/>
                    <a:pt x="1773" y="609"/>
                    <a:pt x="1773" y="609"/>
                  </a:cubicBezTo>
                  <a:cubicBezTo>
                    <a:pt x="1774" y="609"/>
                    <a:pt x="1775" y="609"/>
                    <a:pt x="1776" y="609"/>
                  </a:cubicBezTo>
                  <a:cubicBezTo>
                    <a:pt x="1778" y="609"/>
                    <a:pt x="1780" y="608"/>
                    <a:pt x="1782" y="609"/>
                  </a:cubicBezTo>
                  <a:cubicBezTo>
                    <a:pt x="1783" y="610"/>
                    <a:pt x="1785" y="610"/>
                    <a:pt x="1786" y="610"/>
                  </a:cubicBezTo>
                  <a:cubicBezTo>
                    <a:pt x="1788" y="610"/>
                    <a:pt x="1789" y="610"/>
                    <a:pt x="1791" y="612"/>
                  </a:cubicBezTo>
                  <a:cubicBezTo>
                    <a:pt x="1791" y="612"/>
                    <a:pt x="1792" y="613"/>
                    <a:pt x="1792" y="613"/>
                  </a:cubicBezTo>
                  <a:cubicBezTo>
                    <a:pt x="1794" y="613"/>
                    <a:pt x="1794" y="612"/>
                    <a:pt x="1795" y="612"/>
                  </a:cubicBezTo>
                  <a:cubicBezTo>
                    <a:pt x="1796" y="611"/>
                    <a:pt x="1797" y="611"/>
                    <a:pt x="1799" y="610"/>
                  </a:cubicBezTo>
                  <a:cubicBezTo>
                    <a:pt x="1801" y="610"/>
                    <a:pt x="1802" y="609"/>
                    <a:pt x="1804" y="609"/>
                  </a:cubicBezTo>
                  <a:cubicBezTo>
                    <a:pt x="1807" y="608"/>
                    <a:pt x="1810" y="608"/>
                    <a:pt x="1814" y="608"/>
                  </a:cubicBezTo>
                  <a:cubicBezTo>
                    <a:pt x="1815" y="608"/>
                    <a:pt x="1817" y="608"/>
                    <a:pt x="1818" y="607"/>
                  </a:cubicBezTo>
                  <a:cubicBezTo>
                    <a:pt x="1820" y="607"/>
                    <a:pt x="1821" y="607"/>
                    <a:pt x="1823" y="608"/>
                  </a:cubicBezTo>
                  <a:cubicBezTo>
                    <a:pt x="1824" y="608"/>
                    <a:pt x="1826" y="608"/>
                    <a:pt x="1827" y="608"/>
                  </a:cubicBezTo>
                  <a:cubicBezTo>
                    <a:pt x="1829" y="608"/>
                    <a:pt x="1830" y="608"/>
                    <a:pt x="1832" y="608"/>
                  </a:cubicBezTo>
                  <a:cubicBezTo>
                    <a:pt x="1833" y="608"/>
                    <a:pt x="1834" y="607"/>
                    <a:pt x="1833" y="606"/>
                  </a:cubicBezTo>
                  <a:cubicBezTo>
                    <a:pt x="1832" y="604"/>
                    <a:pt x="1830" y="604"/>
                    <a:pt x="1830" y="602"/>
                  </a:cubicBezTo>
                  <a:cubicBezTo>
                    <a:pt x="1831" y="603"/>
                    <a:pt x="1831" y="604"/>
                    <a:pt x="1832" y="604"/>
                  </a:cubicBezTo>
                  <a:cubicBezTo>
                    <a:pt x="1833" y="604"/>
                    <a:pt x="1833" y="604"/>
                    <a:pt x="1834" y="605"/>
                  </a:cubicBezTo>
                  <a:cubicBezTo>
                    <a:pt x="1835" y="606"/>
                    <a:pt x="1833" y="608"/>
                    <a:pt x="1835" y="609"/>
                  </a:cubicBezTo>
                  <a:cubicBezTo>
                    <a:pt x="1835" y="610"/>
                    <a:pt x="1837" y="611"/>
                    <a:pt x="1837" y="612"/>
                  </a:cubicBezTo>
                  <a:cubicBezTo>
                    <a:pt x="1838" y="613"/>
                    <a:pt x="1837" y="615"/>
                    <a:pt x="1837" y="616"/>
                  </a:cubicBezTo>
                  <a:cubicBezTo>
                    <a:pt x="1837" y="617"/>
                    <a:pt x="1836" y="618"/>
                    <a:pt x="1836" y="618"/>
                  </a:cubicBezTo>
                  <a:cubicBezTo>
                    <a:pt x="1836" y="620"/>
                    <a:pt x="1838" y="619"/>
                    <a:pt x="1839" y="619"/>
                  </a:cubicBezTo>
                  <a:cubicBezTo>
                    <a:pt x="1841" y="619"/>
                    <a:pt x="1842" y="620"/>
                    <a:pt x="1844" y="620"/>
                  </a:cubicBezTo>
                  <a:cubicBezTo>
                    <a:pt x="1845" y="621"/>
                    <a:pt x="1846" y="621"/>
                    <a:pt x="1847" y="622"/>
                  </a:cubicBezTo>
                  <a:cubicBezTo>
                    <a:pt x="1848" y="624"/>
                    <a:pt x="1848" y="625"/>
                    <a:pt x="1848" y="627"/>
                  </a:cubicBezTo>
                  <a:cubicBezTo>
                    <a:pt x="1849" y="628"/>
                    <a:pt x="1850" y="629"/>
                    <a:pt x="1850" y="630"/>
                  </a:cubicBezTo>
                  <a:cubicBezTo>
                    <a:pt x="1850" y="632"/>
                    <a:pt x="1850" y="633"/>
                    <a:pt x="1851" y="635"/>
                  </a:cubicBezTo>
                  <a:cubicBezTo>
                    <a:pt x="1851" y="635"/>
                    <a:pt x="1851" y="636"/>
                    <a:pt x="1851" y="637"/>
                  </a:cubicBezTo>
                  <a:cubicBezTo>
                    <a:pt x="1852" y="638"/>
                    <a:pt x="1852" y="638"/>
                    <a:pt x="1853" y="638"/>
                  </a:cubicBezTo>
                  <a:cubicBezTo>
                    <a:pt x="1856" y="638"/>
                    <a:pt x="1854" y="640"/>
                    <a:pt x="1854" y="641"/>
                  </a:cubicBezTo>
                  <a:cubicBezTo>
                    <a:pt x="1854" y="642"/>
                    <a:pt x="1856" y="644"/>
                    <a:pt x="1857" y="643"/>
                  </a:cubicBezTo>
                  <a:cubicBezTo>
                    <a:pt x="1857" y="643"/>
                    <a:pt x="1857" y="642"/>
                    <a:pt x="1857" y="641"/>
                  </a:cubicBezTo>
                  <a:cubicBezTo>
                    <a:pt x="1858" y="641"/>
                    <a:pt x="1858" y="641"/>
                    <a:pt x="1858" y="640"/>
                  </a:cubicBezTo>
                  <a:cubicBezTo>
                    <a:pt x="1859" y="640"/>
                    <a:pt x="1858" y="638"/>
                    <a:pt x="1859" y="638"/>
                  </a:cubicBezTo>
                  <a:cubicBezTo>
                    <a:pt x="1860" y="638"/>
                    <a:pt x="1861" y="638"/>
                    <a:pt x="1861" y="638"/>
                  </a:cubicBezTo>
                  <a:cubicBezTo>
                    <a:pt x="1862" y="638"/>
                    <a:pt x="1863" y="638"/>
                    <a:pt x="1863" y="638"/>
                  </a:cubicBezTo>
                  <a:cubicBezTo>
                    <a:pt x="1864" y="639"/>
                    <a:pt x="1865" y="640"/>
                    <a:pt x="1864" y="640"/>
                  </a:cubicBezTo>
                  <a:cubicBezTo>
                    <a:pt x="1863" y="641"/>
                    <a:pt x="1863" y="639"/>
                    <a:pt x="1863" y="639"/>
                  </a:cubicBezTo>
                  <a:cubicBezTo>
                    <a:pt x="1862" y="639"/>
                    <a:pt x="1861" y="639"/>
                    <a:pt x="1860" y="639"/>
                  </a:cubicBezTo>
                  <a:cubicBezTo>
                    <a:pt x="1860" y="639"/>
                    <a:pt x="1860" y="640"/>
                    <a:pt x="1860" y="641"/>
                  </a:cubicBezTo>
                  <a:cubicBezTo>
                    <a:pt x="1860" y="642"/>
                    <a:pt x="1859" y="642"/>
                    <a:pt x="1859" y="643"/>
                  </a:cubicBezTo>
                  <a:cubicBezTo>
                    <a:pt x="1859" y="644"/>
                    <a:pt x="1860" y="645"/>
                    <a:pt x="1861" y="645"/>
                  </a:cubicBezTo>
                  <a:cubicBezTo>
                    <a:pt x="1862" y="644"/>
                    <a:pt x="1862" y="643"/>
                    <a:pt x="1862" y="642"/>
                  </a:cubicBezTo>
                  <a:cubicBezTo>
                    <a:pt x="1863" y="642"/>
                    <a:pt x="1863" y="642"/>
                    <a:pt x="1863" y="642"/>
                  </a:cubicBezTo>
                  <a:cubicBezTo>
                    <a:pt x="1863" y="643"/>
                    <a:pt x="1863" y="643"/>
                    <a:pt x="1863" y="643"/>
                  </a:cubicBezTo>
                  <a:cubicBezTo>
                    <a:pt x="1864" y="643"/>
                    <a:pt x="1864" y="643"/>
                    <a:pt x="1864" y="644"/>
                  </a:cubicBezTo>
                  <a:cubicBezTo>
                    <a:pt x="1864" y="644"/>
                    <a:pt x="1865" y="644"/>
                    <a:pt x="1865" y="644"/>
                  </a:cubicBezTo>
                  <a:cubicBezTo>
                    <a:pt x="1865" y="645"/>
                    <a:pt x="1865" y="645"/>
                    <a:pt x="1866" y="645"/>
                  </a:cubicBezTo>
                  <a:cubicBezTo>
                    <a:pt x="1866" y="644"/>
                    <a:pt x="1866" y="644"/>
                    <a:pt x="1866" y="643"/>
                  </a:cubicBezTo>
                  <a:cubicBezTo>
                    <a:pt x="1866" y="642"/>
                    <a:pt x="1865" y="641"/>
                    <a:pt x="1866" y="641"/>
                  </a:cubicBezTo>
                  <a:cubicBezTo>
                    <a:pt x="1868" y="642"/>
                    <a:pt x="1867" y="645"/>
                    <a:pt x="1867" y="646"/>
                  </a:cubicBezTo>
                  <a:cubicBezTo>
                    <a:pt x="1868" y="647"/>
                    <a:pt x="1868" y="645"/>
                    <a:pt x="1868" y="644"/>
                  </a:cubicBezTo>
                  <a:cubicBezTo>
                    <a:pt x="1870" y="644"/>
                    <a:pt x="1870" y="645"/>
                    <a:pt x="1870" y="646"/>
                  </a:cubicBezTo>
                  <a:cubicBezTo>
                    <a:pt x="1869" y="647"/>
                    <a:pt x="1868" y="647"/>
                    <a:pt x="1869" y="649"/>
                  </a:cubicBezTo>
                  <a:cubicBezTo>
                    <a:pt x="1870" y="650"/>
                    <a:pt x="1873" y="648"/>
                    <a:pt x="1874" y="648"/>
                  </a:cubicBezTo>
                  <a:cubicBezTo>
                    <a:pt x="1874" y="647"/>
                    <a:pt x="1875" y="647"/>
                    <a:pt x="1875" y="647"/>
                  </a:cubicBezTo>
                  <a:cubicBezTo>
                    <a:pt x="1876" y="647"/>
                    <a:pt x="1876" y="646"/>
                    <a:pt x="1877" y="646"/>
                  </a:cubicBezTo>
                  <a:cubicBezTo>
                    <a:pt x="1878" y="648"/>
                    <a:pt x="1875" y="648"/>
                    <a:pt x="1875" y="650"/>
                  </a:cubicBezTo>
                  <a:cubicBezTo>
                    <a:pt x="1876" y="650"/>
                    <a:pt x="1876" y="651"/>
                    <a:pt x="1877" y="652"/>
                  </a:cubicBezTo>
                  <a:cubicBezTo>
                    <a:pt x="1877" y="653"/>
                    <a:pt x="1877" y="654"/>
                    <a:pt x="1878" y="655"/>
                  </a:cubicBezTo>
                  <a:cubicBezTo>
                    <a:pt x="1878" y="656"/>
                    <a:pt x="1879" y="656"/>
                    <a:pt x="1879" y="657"/>
                  </a:cubicBezTo>
                  <a:cubicBezTo>
                    <a:pt x="1880" y="658"/>
                    <a:pt x="1880" y="658"/>
                    <a:pt x="1880" y="659"/>
                  </a:cubicBezTo>
                  <a:cubicBezTo>
                    <a:pt x="1881" y="659"/>
                    <a:pt x="1882" y="660"/>
                    <a:pt x="1883" y="660"/>
                  </a:cubicBezTo>
                  <a:cubicBezTo>
                    <a:pt x="1883" y="661"/>
                    <a:pt x="1884" y="662"/>
                    <a:pt x="1885" y="662"/>
                  </a:cubicBezTo>
                  <a:cubicBezTo>
                    <a:pt x="1885" y="663"/>
                    <a:pt x="1886" y="663"/>
                    <a:pt x="1887" y="663"/>
                  </a:cubicBezTo>
                  <a:cubicBezTo>
                    <a:pt x="1888" y="664"/>
                    <a:pt x="1888" y="664"/>
                    <a:pt x="1889" y="665"/>
                  </a:cubicBezTo>
                  <a:cubicBezTo>
                    <a:pt x="1890" y="666"/>
                    <a:pt x="1892" y="666"/>
                    <a:pt x="1894" y="667"/>
                  </a:cubicBezTo>
                  <a:cubicBezTo>
                    <a:pt x="1894" y="0"/>
                    <a:pt x="1894" y="0"/>
                    <a:pt x="1894" y="0"/>
                  </a:cubicBezTo>
                  <a:lnTo>
                    <a:pt x="383" y="0"/>
                  </a:lnTo>
                  <a:close/>
                  <a:moveTo>
                    <a:pt x="35" y="897"/>
                  </a:moveTo>
                  <a:cubicBezTo>
                    <a:pt x="34" y="896"/>
                    <a:pt x="32" y="897"/>
                    <a:pt x="33" y="895"/>
                  </a:cubicBezTo>
                  <a:cubicBezTo>
                    <a:pt x="34" y="894"/>
                    <a:pt x="34" y="894"/>
                    <a:pt x="35" y="895"/>
                  </a:cubicBezTo>
                  <a:cubicBezTo>
                    <a:pt x="36" y="896"/>
                    <a:pt x="37" y="897"/>
                    <a:pt x="38" y="897"/>
                  </a:cubicBezTo>
                  <a:cubicBezTo>
                    <a:pt x="38" y="899"/>
                    <a:pt x="35" y="897"/>
                    <a:pt x="35" y="897"/>
                  </a:cubicBezTo>
                  <a:close/>
                  <a:moveTo>
                    <a:pt x="55" y="913"/>
                  </a:moveTo>
                  <a:cubicBezTo>
                    <a:pt x="54" y="913"/>
                    <a:pt x="54" y="912"/>
                    <a:pt x="54" y="912"/>
                  </a:cubicBezTo>
                  <a:cubicBezTo>
                    <a:pt x="54" y="911"/>
                    <a:pt x="55" y="911"/>
                    <a:pt x="55" y="911"/>
                  </a:cubicBezTo>
                  <a:cubicBezTo>
                    <a:pt x="56" y="912"/>
                    <a:pt x="56" y="915"/>
                    <a:pt x="55" y="913"/>
                  </a:cubicBezTo>
                  <a:close/>
                  <a:moveTo>
                    <a:pt x="285" y="1059"/>
                  </a:moveTo>
                  <a:cubicBezTo>
                    <a:pt x="284" y="1060"/>
                    <a:pt x="282" y="1060"/>
                    <a:pt x="281" y="1060"/>
                  </a:cubicBezTo>
                  <a:cubicBezTo>
                    <a:pt x="280" y="1060"/>
                    <a:pt x="277" y="1060"/>
                    <a:pt x="278" y="1059"/>
                  </a:cubicBezTo>
                  <a:cubicBezTo>
                    <a:pt x="278" y="1058"/>
                    <a:pt x="281" y="1059"/>
                    <a:pt x="282" y="1059"/>
                  </a:cubicBezTo>
                  <a:cubicBezTo>
                    <a:pt x="283" y="1059"/>
                    <a:pt x="284" y="1058"/>
                    <a:pt x="286" y="1058"/>
                  </a:cubicBezTo>
                  <a:cubicBezTo>
                    <a:pt x="286" y="1058"/>
                    <a:pt x="287" y="1057"/>
                    <a:pt x="287" y="1058"/>
                  </a:cubicBezTo>
                  <a:cubicBezTo>
                    <a:pt x="287" y="1059"/>
                    <a:pt x="286" y="1059"/>
                    <a:pt x="285" y="1059"/>
                  </a:cubicBezTo>
                  <a:close/>
                  <a:moveTo>
                    <a:pt x="314" y="1061"/>
                  </a:moveTo>
                  <a:cubicBezTo>
                    <a:pt x="314" y="1062"/>
                    <a:pt x="314" y="1061"/>
                    <a:pt x="313" y="1061"/>
                  </a:cubicBezTo>
                  <a:cubicBezTo>
                    <a:pt x="312" y="1061"/>
                    <a:pt x="312" y="1061"/>
                    <a:pt x="311" y="1061"/>
                  </a:cubicBezTo>
                  <a:cubicBezTo>
                    <a:pt x="311" y="1061"/>
                    <a:pt x="311" y="1059"/>
                    <a:pt x="312" y="1059"/>
                  </a:cubicBezTo>
                  <a:cubicBezTo>
                    <a:pt x="312" y="1058"/>
                    <a:pt x="312" y="1058"/>
                    <a:pt x="313" y="1058"/>
                  </a:cubicBezTo>
                  <a:cubicBezTo>
                    <a:pt x="313" y="1057"/>
                    <a:pt x="312" y="1056"/>
                    <a:pt x="313" y="1056"/>
                  </a:cubicBezTo>
                  <a:cubicBezTo>
                    <a:pt x="314" y="1055"/>
                    <a:pt x="314" y="1057"/>
                    <a:pt x="314" y="1057"/>
                  </a:cubicBezTo>
                  <a:cubicBezTo>
                    <a:pt x="314" y="1058"/>
                    <a:pt x="315" y="1060"/>
                    <a:pt x="314" y="1061"/>
                  </a:cubicBezTo>
                  <a:close/>
                  <a:moveTo>
                    <a:pt x="1060" y="1365"/>
                  </a:moveTo>
                  <a:cubicBezTo>
                    <a:pt x="1059" y="1365"/>
                    <a:pt x="1058" y="1364"/>
                    <a:pt x="1057" y="1363"/>
                  </a:cubicBezTo>
                  <a:cubicBezTo>
                    <a:pt x="1056" y="1362"/>
                    <a:pt x="1055" y="1362"/>
                    <a:pt x="1055" y="1362"/>
                  </a:cubicBezTo>
                  <a:cubicBezTo>
                    <a:pt x="1054" y="1361"/>
                    <a:pt x="1053" y="1361"/>
                    <a:pt x="1053" y="1360"/>
                  </a:cubicBezTo>
                  <a:cubicBezTo>
                    <a:pt x="1052" y="1359"/>
                    <a:pt x="1052" y="1359"/>
                    <a:pt x="1051" y="1359"/>
                  </a:cubicBezTo>
                  <a:cubicBezTo>
                    <a:pt x="1050" y="1359"/>
                    <a:pt x="1050" y="1360"/>
                    <a:pt x="1050" y="1361"/>
                  </a:cubicBezTo>
                  <a:cubicBezTo>
                    <a:pt x="1048" y="1361"/>
                    <a:pt x="1047" y="1358"/>
                    <a:pt x="1048" y="1357"/>
                  </a:cubicBezTo>
                  <a:cubicBezTo>
                    <a:pt x="1048" y="1356"/>
                    <a:pt x="1049" y="1355"/>
                    <a:pt x="1049" y="1353"/>
                  </a:cubicBezTo>
                  <a:cubicBezTo>
                    <a:pt x="1049" y="1352"/>
                    <a:pt x="1048" y="1351"/>
                    <a:pt x="1047" y="1350"/>
                  </a:cubicBezTo>
                  <a:cubicBezTo>
                    <a:pt x="1046" y="1348"/>
                    <a:pt x="1046" y="1347"/>
                    <a:pt x="1045" y="1346"/>
                  </a:cubicBezTo>
                  <a:cubicBezTo>
                    <a:pt x="1044" y="1345"/>
                    <a:pt x="1043" y="1343"/>
                    <a:pt x="1043" y="1342"/>
                  </a:cubicBezTo>
                  <a:cubicBezTo>
                    <a:pt x="1042" y="1339"/>
                    <a:pt x="1042" y="1336"/>
                    <a:pt x="1040" y="1333"/>
                  </a:cubicBezTo>
                  <a:cubicBezTo>
                    <a:pt x="1040" y="1332"/>
                    <a:pt x="1039" y="1330"/>
                    <a:pt x="1038" y="1330"/>
                  </a:cubicBezTo>
                  <a:cubicBezTo>
                    <a:pt x="1037" y="1329"/>
                    <a:pt x="1036" y="1328"/>
                    <a:pt x="1036" y="1326"/>
                  </a:cubicBezTo>
                  <a:cubicBezTo>
                    <a:pt x="1035" y="1325"/>
                    <a:pt x="1034" y="1324"/>
                    <a:pt x="1033" y="1323"/>
                  </a:cubicBezTo>
                  <a:cubicBezTo>
                    <a:pt x="1031" y="1320"/>
                    <a:pt x="1030" y="1318"/>
                    <a:pt x="1027" y="1316"/>
                  </a:cubicBezTo>
                  <a:cubicBezTo>
                    <a:pt x="1027" y="1315"/>
                    <a:pt x="1026" y="1315"/>
                    <a:pt x="1025" y="1314"/>
                  </a:cubicBezTo>
                  <a:cubicBezTo>
                    <a:pt x="1025" y="1314"/>
                    <a:pt x="1025" y="1313"/>
                    <a:pt x="1025" y="1312"/>
                  </a:cubicBezTo>
                  <a:cubicBezTo>
                    <a:pt x="1024" y="1311"/>
                    <a:pt x="1023" y="1310"/>
                    <a:pt x="1022" y="1308"/>
                  </a:cubicBezTo>
                  <a:cubicBezTo>
                    <a:pt x="1022" y="1307"/>
                    <a:pt x="1020" y="1307"/>
                    <a:pt x="1020" y="1306"/>
                  </a:cubicBezTo>
                  <a:cubicBezTo>
                    <a:pt x="1019" y="1304"/>
                    <a:pt x="1020" y="1303"/>
                    <a:pt x="1021" y="1302"/>
                  </a:cubicBezTo>
                  <a:cubicBezTo>
                    <a:pt x="1022" y="1301"/>
                    <a:pt x="1023" y="1301"/>
                    <a:pt x="1023" y="1300"/>
                  </a:cubicBezTo>
                  <a:cubicBezTo>
                    <a:pt x="1023" y="1298"/>
                    <a:pt x="1023" y="1295"/>
                    <a:pt x="1022" y="1293"/>
                  </a:cubicBezTo>
                  <a:cubicBezTo>
                    <a:pt x="1021" y="1292"/>
                    <a:pt x="1020" y="1291"/>
                    <a:pt x="1019" y="1289"/>
                  </a:cubicBezTo>
                  <a:cubicBezTo>
                    <a:pt x="1019" y="1288"/>
                    <a:pt x="1019" y="1287"/>
                    <a:pt x="1019" y="1285"/>
                  </a:cubicBezTo>
                  <a:cubicBezTo>
                    <a:pt x="1018" y="1283"/>
                    <a:pt x="1018" y="1280"/>
                    <a:pt x="1018" y="1278"/>
                  </a:cubicBezTo>
                  <a:cubicBezTo>
                    <a:pt x="1019" y="1275"/>
                    <a:pt x="1020" y="1272"/>
                    <a:pt x="1020" y="1268"/>
                  </a:cubicBezTo>
                  <a:cubicBezTo>
                    <a:pt x="1020" y="1266"/>
                    <a:pt x="1021" y="1264"/>
                    <a:pt x="1020" y="1262"/>
                  </a:cubicBezTo>
                  <a:cubicBezTo>
                    <a:pt x="1019" y="1261"/>
                    <a:pt x="1019" y="1265"/>
                    <a:pt x="1019" y="1265"/>
                  </a:cubicBezTo>
                  <a:cubicBezTo>
                    <a:pt x="1019" y="1266"/>
                    <a:pt x="1016" y="1269"/>
                    <a:pt x="1017" y="1267"/>
                  </a:cubicBezTo>
                  <a:cubicBezTo>
                    <a:pt x="1017" y="1266"/>
                    <a:pt x="1017" y="1266"/>
                    <a:pt x="1017" y="1265"/>
                  </a:cubicBezTo>
                  <a:cubicBezTo>
                    <a:pt x="1017" y="1264"/>
                    <a:pt x="1017" y="1263"/>
                    <a:pt x="1017" y="1262"/>
                  </a:cubicBezTo>
                  <a:cubicBezTo>
                    <a:pt x="1017" y="1261"/>
                    <a:pt x="1018" y="1260"/>
                    <a:pt x="1018" y="1258"/>
                  </a:cubicBezTo>
                  <a:cubicBezTo>
                    <a:pt x="1018" y="1257"/>
                    <a:pt x="1018" y="1256"/>
                    <a:pt x="1018" y="1255"/>
                  </a:cubicBezTo>
                  <a:cubicBezTo>
                    <a:pt x="1019" y="1254"/>
                    <a:pt x="1019" y="1253"/>
                    <a:pt x="1019" y="1253"/>
                  </a:cubicBezTo>
                  <a:cubicBezTo>
                    <a:pt x="1020" y="1251"/>
                    <a:pt x="1020" y="1250"/>
                    <a:pt x="1020" y="1248"/>
                  </a:cubicBezTo>
                  <a:cubicBezTo>
                    <a:pt x="1020" y="1248"/>
                    <a:pt x="1020" y="1246"/>
                    <a:pt x="1020" y="1246"/>
                  </a:cubicBezTo>
                  <a:cubicBezTo>
                    <a:pt x="1021" y="1246"/>
                    <a:pt x="1021" y="1247"/>
                    <a:pt x="1022" y="1248"/>
                  </a:cubicBezTo>
                  <a:cubicBezTo>
                    <a:pt x="1022" y="1249"/>
                    <a:pt x="1021" y="1251"/>
                    <a:pt x="1022" y="1252"/>
                  </a:cubicBezTo>
                  <a:cubicBezTo>
                    <a:pt x="1022" y="1253"/>
                    <a:pt x="1023" y="1253"/>
                    <a:pt x="1023" y="1254"/>
                  </a:cubicBezTo>
                  <a:cubicBezTo>
                    <a:pt x="1023" y="1255"/>
                    <a:pt x="1023" y="1256"/>
                    <a:pt x="1023" y="1257"/>
                  </a:cubicBezTo>
                  <a:cubicBezTo>
                    <a:pt x="1023" y="1258"/>
                    <a:pt x="1024" y="1260"/>
                    <a:pt x="1025" y="1261"/>
                  </a:cubicBezTo>
                  <a:cubicBezTo>
                    <a:pt x="1026" y="1262"/>
                    <a:pt x="1027" y="1263"/>
                    <a:pt x="1027" y="1265"/>
                  </a:cubicBezTo>
                  <a:cubicBezTo>
                    <a:pt x="1027" y="1265"/>
                    <a:pt x="1027" y="1266"/>
                    <a:pt x="1027" y="1267"/>
                  </a:cubicBezTo>
                  <a:cubicBezTo>
                    <a:pt x="1028" y="1268"/>
                    <a:pt x="1028" y="1268"/>
                    <a:pt x="1028" y="1269"/>
                  </a:cubicBezTo>
                  <a:cubicBezTo>
                    <a:pt x="1029" y="1270"/>
                    <a:pt x="1029" y="1272"/>
                    <a:pt x="1029" y="1274"/>
                  </a:cubicBezTo>
                  <a:cubicBezTo>
                    <a:pt x="1028" y="1275"/>
                    <a:pt x="1028" y="1277"/>
                    <a:pt x="1028" y="1279"/>
                  </a:cubicBezTo>
                  <a:cubicBezTo>
                    <a:pt x="1028" y="1280"/>
                    <a:pt x="1029" y="1281"/>
                    <a:pt x="1030" y="1283"/>
                  </a:cubicBezTo>
                  <a:cubicBezTo>
                    <a:pt x="1032" y="1284"/>
                    <a:pt x="1033" y="1285"/>
                    <a:pt x="1033" y="1287"/>
                  </a:cubicBezTo>
                  <a:cubicBezTo>
                    <a:pt x="1033" y="1288"/>
                    <a:pt x="1032" y="1290"/>
                    <a:pt x="1031" y="1291"/>
                  </a:cubicBezTo>
                  <a:cubicBezTo>
                    <a:pt x="1031" y="1293"/>
                    <a:pt x="1032" y="1294"/>
                    <a:pt x="1033" y="1296"/>
                  </a:cubicBezTo>
                  <a:cubicBezTo>
                    <a:pt x="1034" y="1297"/>
                    <a:pt x="1034" y="1298"/>
                    <a:pt x="1035" y="1299"/>
                  </a:cubicBezTo>
                  <a:cubicBezTo>
                    <a:pt x="1035" y="1302"/>
                    <a:pt x="1033" y="1303"/>
                    <a:pt x="1032" y="1305"/>
                  </a:cubicBezTo>
                  <a:cubicBezTo>
                    <a:pt x="1031" y="1307"/>
                    <a:pt x="1031" y="1310"/>
                    <a:pt x="1032" y="1312"/>
                  </a:cubicBezTo>
                  <a:cubicBezTo>
                    <a:pt x="1033" y="1313"/>
                    <a:pt x="1033" y="1313"/>
                    <a:pt x="1034" y="1314"/>
                  </a:cubicBezTo>
                  <a:cubicBezTo>
                    <a:pt x="1035" y="1314"/>
                    <a:pt x="1035" y="1315"/>
                    <a:pt x="1035" y="1315"/>
                  </a:cubicBezTo>
                  <a:cubicBezTo>
                    <a:pt x="1037" y="1316"/>
                    <a:pt x="1037" y="1314"/>
                    <a:pt x="1039" y="1314"/>
                  </a:cubicBezTo>
                  <a:cubicBezTo>
                    <a:pt x="1040" y="1314"/>
                    <a:pt x="1041" y="1316"/>
                    <a:pt x="1042" y="1317"/>
                  </a:cubicBezTo>
                  <a:cubicBezTo>
                    <a:pt x="1043" y="1318"/>
                    <a:pt x="1044" y="1319"/>
                    <a:pt x="1045" y="1320"/>
                  </a:cubicBezTo>
                  <a:cubicBezTo>
                    <a:pt x="1048" y="1322"/>
                    <a:pt x="1048" y="1325"/>
                    <a:pt x="1050" y="1328"/>
                  </a:cubicBezTo>
                  <a:cubicBezTo>
                    <a:pt x="1050" y="1329"/>
                    <a:pt x="1051" y="1331"/>
                    <a:pt x="1051" y="1332"/>
                  </a:cubicBezTo>
                  <a:cubicBezTo>
                    <a:pt x="1052" y="1333"/>
                    <a:pt x="1052" y="1334"/>
                    <a:pt x="1052" y="1335"/>
                  </a:cubicBezTo>
                  <a:cubicBezTo>
                    <a:pt x="1053" y="1336"/>
                    <a:pt x="1053" y="1337"/>
                    <a:pt x="1053" y="1338"/>
                  </a:cubicBezTo>
                  <a:cubicBezTo>
                    <a:pt x="1053" y="1338"/>
                    <a:pt x="1054" y="1339"/>
                    <a:pt x="1054" y="1339"/>
                  </a:cubicBezTo>
                  <a:cubicBezTo>
                    <a:pt x="1055" y="1342"/>
                    <a:pt x="1056" y="1345"/>
                    <a:pt x="1057" y="1348"/>
                  </a:cubicBezTo>
                  <a:cubicBezTo>
                    <a:pt x="1058" y="1351"/>
                    <a:pt x="1060" y="1354"/>
                    <a:pt x="1061" y="1357"/>
                  </a:cubicBezTo>
                  <a:cubicBezTo>
                    <a:pt x="1062" y="1358"/>
                    <a:pt x="1061" y="1360"/>
                    <a:pt x="1062" y="1362"/>
                  </a:cubicBezTo>
                  <a:cubicBezTo>
                    <a:pt x="1062" y="1363"/>
                    <a:pt x="1063" y="1365"/>
                    <a:pt x="1060" y="1365"/>
                  </a:cubicBezTo>
                  <a:close/>
                  <a:moveTo>
                    <a:pt x="1077" y="466"/>
                  </a:moveTo>
                  <a:cubicBezTo>
                    <a:pt x="1078" y="464"/>
                    <a:pt x="1077" y="463"/>
                    <a:pt x="1079" y="464"/>
                  </a:cubicBezTo>
                  <a:cubicBezTo>
                    <a:pt x="1081" y="465"/>
                    <a:pt x="1082" y="467"/>
                    <a:pt x="1084" y="468"/>
                  </a:cubicBezTo>
                  <a:cubicBezTo>
                    <a:pt x="1086" y="469"/>
                    <a:pt x="1088" y="471"/>
                    <a:pt x="1084" y="472"/>
                  </a:cubicBezTo>
                  <a:cubicBezTo>
                    <a:pt x="1083" y="472"/>
                    <a:pt x="1082" y="471"/>
                    <a:pt x="1081" y="471"/>
                  </a:cubicBezTo>
                  <a:cubicBezTo>
                    <a:pt x="1080" y="470"/>
                    <a:pt x="1078" y="470"/>
                    <a:pt x="1077" y="469"/>
                  </a:cubicBezTo>
                  <a:cubicBezTo>
                    <a:pt x="1076" y="468"/>
                    <a:pt x="1077" y="467"/>
                    <a:pt x="1077" y="466"/>
                  </a:cubicBezTo>
                  <a:close/>
                  <a:moveTo>
                    <a:pt x="1144" y="1425"/>
                  </a:moveTo>
                  <a:cubicBezTo>
                    <a:pt x="1144" y="1429"/>
                    <a:pt x="1144" y="1432"/>
                    <a:pt x="1143" y="1436"/>
                  </a:cubicBezTo>
                  <a:cubicBezTo>
                    <a:pt x="1143" y="1437"/>
                    <a:pt x="1142" y="1439"/>
                    <a:pt x="1141" y="1440"/>
                  </a:cubicBezTo>
                  <a:cubicBezTo>
                    <a:pt x="1140" y="1442"/>
                    <a:pt x="1139" y="1443"/>
                    <a:pt x="1140" y="1445"/>
                  </a:cubicBezTo>
                  <a:cubicBezTo>
                    <a:pt x="1140" y="1446"/>
                    <a:pt x="1140" y="1447"/>
                    <a:pt x="1140" y="1447"/>
                  </a:cubicBezTo>
                  <a:cubicBezTo>
                    <a:pt x="1141" y="1451"/>
                    <a:pt x="1140" y="1455"/>
                    <a:pt x="1141" y="1458"/>
                  </a:cubicBezTo>
                  <a:cubicBezTo>
                    <a:pt x="1141" y="1460"/>
                    <a:pt x="1142" y="1461"/>
                    <a:pt x="1142" y="1462"/>
                  </a:cubicBezTo>
                  <a:cubicBezTo>
                    <a:pt x="1142" y="1464"/>
                    <a:pt x="1142" y="1467"/>
                    <a:pt x="1143" y="1469"/>
                  </a:cubicBezTo>
                  <a:cubicBezTo>
                    <a:pt x="1144" y="1470"/>
                    <a:pt x="1144" y="1470"/>
                    <a:pt x="1144" y="1471"/>
                  </a:cubicBezTo>
                  <a:cubicBezTo>
                    <a:pt x="1144" y="1472"/>
                    <a:pt x="1144" y="1473"/>
                    <a:pt x="1145" y="1474"/>
                  </a:cubicBezTo>
                  <a:cubicBezTo>
                    <a:pt x="1146" y="1475"/>
                    <a:pt x="1148" y="1475"/>
                    <a:pt x="1148" y="1476"/>
                  </a:cubicBezTo>
                  <a:cubicBezTo>
                    <a:pt x="1149" y="1478"/>
                    <a:pt x="1148" y="1479"/>
                    <a:pt x="1148" y="1480"/>
                  </a:cubicBezTo>
                  <a:cubicBezTo>
                    <a:pt x="1148" y="1482"/>
                    <a:pt x="1150" y="1482"/>
                    <a:pt x="1150" y="1484"/>
                  </a:cubicBezTo>
                  <a:cubicBezTo>
                    <a:pt x="1151" y="1485"/>
                    <a:pt x="1151" y="1486"/>
                    <a:pt x="1152" y="1486"/>
                  </a:cubicBezTo>
                  <a:cubicBezTo>
                    <a:pt x="1151" y="1487"/>
                    <a:pt x="1150" y="1487"/>
                    <a:pt x="1149" y="1486"/>
                  </a:cubicBezTo>
                  <a:cubicBezTo>
                    <a:pt x="1148" y="1485"/>
                    <a:pt x="1148" y="1484"/>
                    <a:pt x="1147" y="1484"/>
                  </a:cubicBezTo>
                  <a:cubicBezTo>
                    <a:pt x="1147" y="1484"/>
                    <a:pt x="1146" y="1484"/>
                    <a:pt x="1145" y="1483"/>
                  </a:cubicBezTo>
                  <a:cubicBezTo>
                    <a:pt x="1145" y="1483"/>
                    <a:pt x="1144" y="1479"/>
                    <a:pt x="1143" y="1481"/>
                  </a:cubicBezTo>
                  <a:cubicBezTo>
                    <a:pt x="1142" y="1481"/>
                    <a:pt x="1143" y="1482"/>
                    <a:pt x="1143" y="1483"/>
                  </a:cubicBezTo>
                  <a:cubicBezTo>
                    <a:pt x="1142" y="1483"/>
                    <a:pt x="1141" y="1484"/>
                    <a:pt x="1141" y="1485"/>
                  </a:cubicBezTo>
                  <a:cubicBezTo>
                    <a:pt x="1141" y="1485"/>
                    <a:pt x="1142" y="1487"/>
                    <a:pt x="1141" y="1487"/>
                  </a:cubicBezTo>
                  <a:cubicBezTo>
                    <a:pt x="1140" y="1485"/>
                    <a:pt x="1140" y="1484"/>
                    <a:pt x="1138" y="1483"/>
                  </a:cubicBezTo>
                  <a:cubicBezTo>
                    <a:pt x="1137" y="1482"/>
                    <a:pt x="1136" y="1482"/>
                    <a:pt x="1137" y="1480"/>
                  </a:cubicBezTo>
                  <a:cubicBezTo>
                    <a:pt x="1138" y="1478"/>
                    <a:pt x="1137" y="1478"/>
                    <a:pt x="1137" y="1476"/>
                  </a:cubicBezTo>
                  <a:cubicBezTo>
                    <a:pt x="1137" y="1475"/>
                    <a:pt x="1137" y="1474"/>
                    <a:pt x="1137" y="1474"/>
                  </a:cubicBezTo>
                  <a:cubicBezTo>
                    <a:pt x="1137" y="1472"/>
                    <a:pt x="1136" y="1472"/>
                    <a:pt x="1135" y="1471"/>
                  </a:cubicBezTo>
                  <a:cubicBezTo>
                    <a:pt x="1134" y="1470"/>
                    <a:pt x="1134" y="1469"/>
                    <a:pt x="1133" y="1468"/>
                  </a:cubicBezTo>
                  <a:cubicBezTo>
                    <a:pt x="1132" y="1468"/>
                    <a:pt x="1132" y="1468"/>
                    <a:pt x="1131" y="1467"/>
                  </a:cubicBezTo>
                  <a:cubicBezTo>
                    <a:pt x="1131" y="1466"/>
                    <a:pt x="1131" y="1465"/>
                    <a:pt x="1131" y="1465"/>
                  </a:cubicBezTo>
                  <a:cubicBezTo>
                    <a:pt x="1131" y="1463"/>
                    <a:pt x="1131" y="1461"/>
                    <a:pt x="1131" y="1460"/>
                  </a:cubicBezTo>
                  <a:cubicBezTo>
                    <a:pt x="1132" y="1455"/>
                    <a:pt x="1130" y="1452"/>
                    <a:pt x="1128" y="1448"/>
                  </a:cubicBezTo>
                  <a:cubicBezTo>
                    <a:pt x="1127" y="1447"/>
                    <a:pt x="1127" y="1445"/>
                    <a:pt x="1126" y="1444"/>
                  </a:cubicBezTo>
                  <a:cubicBezTo>
                    <a:pt x="1125" y="1443"/>
                    <a:pt x="1125" y="1441"/>
                    <a:pt x="1125" y="1440"/>
                  </a:cubicBezTo>
                  <a:cubicBezTo>
                    <a:pt x="1126" y="1436"/>
                    <a:pt x="1129" y="1434"/>
                    <a:pt x="1130" y="1431"/>
                  </a:cubicBezTo>
                  <a:cubicBezTo>
                    <a:pt x="1131" y="1427"/>
                    <a:pt x="1131" y="1423"/>
                    <a:pt x="1130" y="1419"/>
                  </a:cubicBezTo>
                  <a:cubicBezTo>
                    <a:pt x="1130" y="1415"/>
                    <a:pt x="1130" y="1412"/>
                    <a:pt x="1129" y="1408"/>
                  </a:cubicBezTo>
                  <a:cubicBezTo>
                    <a:pt x="1128" y="1407"/>
                    <a:pt x="1128" y="1405"/>
                    <a:pt x="1129" y="1404"/>
                  </a:cubicBezTo>
                  <a:cubicBezTo>
                    <a:pt x="1130" y="1402"/>
                    <a:pt x="1130" y="1401"/>
                    <a:pt x="1130" y="1399"/>
                  </a:cubicBezTo>
                  <a:cubicBezTo>
                    <a:pt x="1130" y="1398"/>
                    <a:pt x="1129" y="1397"/>
                    <a:pt x="1128" y="1396"/>
                  </a:cubicBezTo>
                  <a:cubicBezTo>
                    <a:pt x="1127" y="1395"/>
                    <a:pt x="1126" y="1393"/>
                    <a:pt x="1126" y="1392"/>
                  </a:cubicBezTo>
                  <a:cubicBezTo>
                    <a:pt x="1125" y="1391"/>
                    <a:pt x="1125" y="1389"/>
                    <a:pt x="1124" y="1388"/>
                  </a:cubicBezTo>
                  <a:cubicBezTo>
                    <a:pt x="1124" y="1387"/>
                    <a:pt x="1123" y="1385"/>
                    <a:pt x="1123" y="1384"/>
                  </a:cubicBezTo>
                  <a:cubicBezTo>
                    <a:pt x="1123" y="1383"/>
                    <a:pt x="1124" y="1380"/>
                    <a:pt x="1125" y="1381"/>
                  </a:cubicBezTo>
                  <a:cubicBezTo>
                    <a:pt x="1125" y="1381"/>
                    <a:pt x="1126" y="1382"/>
                    <a:pt x="1126" y="1382"/>
                  </a:cubicBezTo>
                  <a:cubicBezTo>
                    <a:pt x="1126" y="1383"/>
                    <a:pt x="1127" y="1383"/>
                    <a:pt x="1128" y="1384"/>
                  </a:cubicBezTo>
                  <a:cubicBezTo>
                    <a:pt x="1130" y="1386"/>
                    <a:pt x="1133" y="1387"/>
                    <a:pt x="1134" y="1390"/>
                  </a:cubicBezTo>
                  <a:cubicBezTo>
                    <a:pt x="1134" y="1391"/>
                    <a:pt x="1134" y="1391"/>
                    <a:pt x="1134" y="1392"/>
                  </a:cubicBezTo>
                  <a:cubicBezTo>
                    <a:pt x="1135" y="1393"/>
                    <a:pt x="1135" y="1394"/>
                    <a:pt x="1135" y="1394"/>
                  </a:cubicBezTo>
                  <a:cubicBezTo>
                    <a:pt x="1136" y="1396"/>
                    <a:pt x="1137" y="1397"/>
                    <a:pt x="1137" y="1399"/>
                  </a:cubicBezTo>
                  <a:cubicBezTo>
                    <a:pt x="1137" y="1400"/>
                    <a:pt x="1137" y="1402"/>
                    <a:pt x="1137" y="1403"/>
                  </a:cubicBezTo>
                  <a:cubicBezTo>
                    <a:pt x="1137" y="1405"/>
                    <a:pt x="1136" y="1407"/>
                    <a:pt x="1136" y="1408"/>
                  </a:cubicBezTo>
                  <a:cubicBezTo>
                    <a:pt x="1137" y="1410"/>
                    <a:pt x="1136" y="1412"/>
                    <a:pt x="1137" y="1413"/>
                  </a:cubicBezTo>
                  <a:cubicBezTo>
                    <a:pt x="1138" y="1415"/>
                    <a:pt x="1139" y="1416"/>
                    <a:pt x="1140" y="1417"/>
                  </a:cubicBezTo>
                  <a:cubicBezTo>
                    <a:pt x="1141" y="1418"/>
                    <a:pt x="1141" y="1420"/>
                    <a:pt x="1142" y="1421"/>
                  </a:cubicBezTo>
                  <a:cubicBezTo>
                    <a:pt x="1143" y="1422"/>
                    <a:pt x="1144" y="1424"/>
                    <a:pt x="1144" y="1425"/>
                  </a:cubicBezTo>
                  <a:close/>
                  <a:moveTo>
                    <a:pt x="1093" y="1171"/>
                  </a:moveTo>
                  <a:cubicBezTo>
                    <a:pt x="1094" y="1170"/>
                    <a:pt x="1095" y="1168"/>
                    <a:pt x="1096" y="1170"/>
                  </a:cubicBezTo>
                  <a:cubicBezTo>
                    <a:pt x="1096" y="1171"/>
                    <a:pt x="1096" y="1172"/>
                    <a:pt x="1097" y="1172"/>
                  </a:cubicBezTo>
                  <a:cubicBezTo>
                    <a:pt x="1098" y="1172"/>
                    <a:pt x="1099" y="1172"/>
                    <a:pt x="1100" y="1171"/>
                  </a:cubicBezTo>
                  <a:cubicBezTo>
                    <a:pt x="1103" y="1171"/>
                    <a:pt x="1105" y="1170"/>
                    <a:pt x="1106" y="1168"/>
                  </a:cubicBezTo>
                  <a:cubicBezTo>
                    <a:pt x="1107" y="1167"/>
                    <a:pt x="1107" y="1166"/>
                    <a:pt x="1108" y="1164"/>
                  </a:cubicBezTo>
                  <a:cubicBezTo>
                    <a:pt x="1109" y="1163"/>
                    <a:pt x="1109" y="1162"/>
                    <a:pt x="1110" y="1164"/>
                  </a:cubicBezTo>
                  <a:cubicBezTo>
                    <a:pt x="1110" y="1166"/>
                    <a:pt x="1112" y="1166"/>
                    <a:pt x="1112" y="1168"/>
                  </a:cubicBezTo>
                  <a:cubicBezTo>
                    <a:pt x="1113" y="1168"/>
                    <a:pt x="1113" y="1169"/>
                    <a:pt x="1113" y="1170"/>
                  </a:cubicBezTo>
                  <a:cubicBezTo>
                    <a:pt x="1115" y="1171"/>
                    <a:pt x="1116" y="1167"/>
                    <a:pt x="1117" y="1166"/>
                  </a:cubicBezTo>
                  <a:cubicBezTo>
                    <a:pt x="1119" y="1166"/>
                    <a:pt x="1118" y="1169"/>
                    <a:pt x="1119" y="1170"/>
                  </a:cubicBezTo>
                  <a:cubicBezTo>
                    <a:pt x="1120" y="1170"/>
                    <a:pt x="1122" y="1168"/>
                    <a:pt x="1123" y="1170"/>
                  </a:cubicBezTo>
                  <a:cubicBezTo>
                    <a:pt x="1125" y="1171"/>
                    <a:pt x="1123" y="1173"/>
                    <a:pt x="1124" y="1174"/>
                  </a:cubicBezTo>
                  <a:cubicBezTo>
                    <a:pt x="1124" y="1176"/>
                    <a:pt x="1126" y="1176"/>
                    <a:pt x="1127" y="1177"/>
                  </a:cubicBezTo>
                  <a:cubicBezTo>
                    <a:pt x="1127" y="1177"/>
                    <a:pt x="1127" y="1177"/>
                    <a:pt x="1127" y="1178"/>
                  </a:cubicBezTo>
                  <a:cubicBezTo>
                    <a:pt x="1128" y="1178"/>
                    <a:pt x="1128" y="1178"/>
                    <a:pt x="1128" y="1178"/>
                  </a:cubicBezTo>
                  <a:cubicBezTo>
                    <a:pt x="1129" y="1179"/>
                    <a:pt x="1129" y="1180"/>
                    <a:pt x="1129" y="1181"/>
                  </a:cubicBezTo>
                  <a:cubicBezTo>
                    <a:pt x="1130" y="1183"/>
                    <a:pt x="1131" y="1181"/>
                    <a:pt x="1132" y="1180"/>
                  </a:cubicBezTo>
                  <a:cubicBezTo>
                    <a:pt x="1133" y="1178"/>
                    <a:pt x="1132" y="1176"/>
                    <a:pt x="1134" y="1177"/>
                  </a:cubicBezTo>
                  <a:cubicBezTo>
                    <a:pt x="1135" y="1177"/>
                    <a:pt x="1136" y="1177"/>
                    <a:pt x="1136" y="1177"/>
                  </a:cubicBezTo>
                  <a:cubicBezTo>
                    <a:pt x="1137" y="1177"/>
                    <a:pt x="1137" y="1176"/>
                    <a:pt x="1138" y="1176"/>
                  </a:cubicBezTo>
                  <a:cubicBezTo>
                    <a:pt x="1140" y="1176"/>
                    <a:pt x="1140" y="1178"/>
                    <a:pt x="1141" y="1178"/>
                  </a:cubicBezTo>
                  <a:cubicBezTo>
                    <a:pt x="1142" y="1179"/>
                    <a:pt x="1142" y="1179"/>
                    <a:pt x="1142" y="1180"/>
                  </a:cubicBezTo>
                  <a:cubicBezTo>
                    <a:pt x="1141" y="1180"/>
                    <a:pt x="1141" y="1180"/>
                    <a:pt x="1140" y="1180"/>
                  </a:cubicBezTo>
                  <a:cubicBezTo>
                    <a:pt x="1140" y="1180"/>
                    <a:pt x="1140" y="1180"/>
                    <a:pt x="1140" y="1180"/>
                  </a:cubicBezTo>
                  <a:cubicBezTo>
                    <a:pt x="1139" y="1181"/>
                    <a:pt x="1138" y="1181"/>
                    <a:pt x="1137" y="1180"/>
                  </a:cubicBezTo>
                  <a:cubicBezTo>
                    <a:pt x="1137" y="1180"/>
                    <a:pt x="1136" y="1180"/>
                    <a:pt x="1135" y="1180"/>
                  </a:cubicBezTo>
                  <a:cubicBezTo>
                    <a:pt x="1134" y="1181"/>
                    <a:pt x="1134" y="1181"/>
                    <a:pt x="1134" y="1182"/>
                  </a:cubicBezTo>
                  <a:cubicBezTo>
                    <a:pt x="1134" y="1183"/>
                    <a:pt x="1134" y="1184"/>
                    <a:pt x="1134" y="1184"/>
                  </a:cubicBezTo>
                  <a:cubicBezTo>
                    <a:pt x="1133" y="1184"/>
                    <a:pt x="1133" y="1183"/>
                    <a:pt x="1133" y="1182"/>
                  </a:cubicBezTo>
                  <a:cubicBezTo>
                    <a:pt x="1132" y="1182"/>
                    <a:pt x="1132" y="1182"/>
                    <a:pt x="1131" y="1182"/>
                  </a:cubicBezTo>
                  <a:cubicBezTo>
                    <a:pt x="1130" y="1183"/>
                    <a:pt x="1130" y="1183"/>
                    <a:pt x="1130" y="1182"/>
                  </a:cubicBezTo>
                  <a:cubicBezTo>
                    <a:pt x="1129" y="1182"/>
                    <a:pt x="1128" y="1182"/>
                    <a:pt x="1128" y="1183"/>
                  </a:cubicBezTo>
                  <a:cubicBezTo>
                    <a:pt x="1128" y="1183"/>
                    <a:pt x="1127" y="1184"/>
                    <a:pt x="1127" y="1184"/>
                  </a:cubicBezTo>
                  <a:cubicBezTo>
                    <a:pt x="1127" y="1185"/>
                    <a:pt x="1126" y="1185"/>
                    <a:pt x="1126" y="1186"/>
                  </a:cubicBezTo>
                  <a:cubicBezTo>
                    <a:pt x="1125" y="1187"/>
                    <a:pt x="1125" y="1188"/>
                    <a:pt x="1126" y="1189"/>
                  </a:cubicBezTo>
                  <a:cubicBezTo>
                    <a:pt x="1126" y="1190"/>
                    <a:pt x="1127" y="1190"/>
                    <a:pt x="1128" y="1191"/>
                  </a:cubicBezTo>
                  <a:cubicBezTo>
                    <a:pt x="1128" y="1192"/>
                    <a:pt x="1128" y="1193"/>
                    <a:pt x="1127" y="1193"/>
                  </a:cubicBezTo>
                  <a:cubicBezTo>
                    <a:pt x="1127" y="1194"/>
                    <a:pt x="1126" y="1193"/>
                    <a:pt x="1125" y="1194"/>
                  </a:cubicBezTo>
                  <a:cubicBezTo>
                    <a:pt x="1125" y="1195"/>
                    <a:pt x="1125" y="1196"/>
                    <a:pt x="1125" y="1196"/>
                  </a:cubicBezTo>
                  <a:cubicBezTo>
                    <a:pt x="1125" y="1197"/>
                    <a:pt x="1125" y="1198"/>
                    <a:pt x="1125" y="1199"/>
                  </a:cubicBezTo>
                  <a:cubicBezTo>
                    <a:pt x="1124" y="1199"/>
                    <a:pt x="1123" y="1199"/>
                    <a:pt x="1124" y="1200"/>
                  </a:cubicBezTo>
                  <a:cubicBezTo>
                    <a:pt x="1124" y="1201"/>
                    <a:pt x="1124" y="1202"/>
                    <a:pt x="1124" y="1202"/>
                  </a:cubicBezTo>
                  <a:cubicBezTo>
                    <a:pt x="1123" y="1203"/>
                    <a:pt x="1123" y="1202"/>
                    <a:pt x="1122" y="1202"/>
                  </a:cubicBezTo>
                  <a:cubicBezTo>
                    <a:pt x="1121" y="1202"/>
                    <a:pt x="1120" y="1201"/>
                    <a:pt x="1120" y="1202"/>
                  </a:cubicBezTo>
                  <a:cubicBezTo>
                    <a:pt x="1119" y="1203"/>
                    <a:pt x="1120" y="1203"/>
                    <a:pt x="1120" y="1204"/>
                  </a:cubicBezTo>
                  <a:cubicBezTo>
                    <a:pt x="1122" y="1206"/>
                    <a:pt x="1119" y="1205"/>
                    <a:pt x="1118" y="1205"/>
                  </a:cubicBezTo>
                  <a:cubicBezTo>
                    <a:pt x="1117" y="1206"/>
                    <a:pt x="1118" y="1208"/>
                    <a:pt x="1117" y="1210"/>
                  </a:cubicBezTo>
                  <a:cubicBezTo>
                    <a:pt x="1117" y="1210"/>
                    <a:pt x="1116" y="1210"/>
                    <a:pt x="1116" y="1211"/>
                  </a:cubicBezTo>
                  <a:cubicBezTo>
                    <a:pt x="1115" y="1212"/>
                    <a:pt x="1114" y="1212"/>
                    <a:pt x="1113" y="1213"/>
                  </a:cubicBezTo>
                  <a:cubicBezTo>
                    <a:pt x="1112" y="1213"/>
                    <a:pt x="1112" y="1212"/>
                    <a:pt x="1111" y="1213"/>
                  </a:cubicBezTo>
                  <a:cubicBezTo>
                    <a:pt x="1110" y="1213"/>
                    <a:pt x="1110" y="1213"/>
                    <a:pt x="1110" y="1214"/>
                  </a:cubicBezTo>
                  <a:cubicBezTo>
                    <a:pt x="1109" y="1214"/>
                    <a:pt x="1109" y="1214"/>
                    <a:pt x="1108" y="1214"/>
                  </a:cubicBezTo>
                  <a:cubicBezTo>
                    <a:pt x="1108" y="1216"/>
                    <a:pt x="1111" y="1214"/>
                    <a:pt x="1111" y="1214"/>
                  </a:cubicBezTo>
                  <a:cubicBezTo>
                    <a:pt x="1112" y="1215"/>
                    <a:pt x="1111" y="1216"/>
                    <a:pt x="1111" y="1217"/>
                  </a:cubicBezTo>
                  <a:cubicBezTo>
                    <a:pt x="1110" y="1218"/>
                    <a:pt x="1109" y="1218"/>
                    <a:pt x="1109" y="1218"/>
                  </a:cubicBezTo>
                  <a:cubicBezTo>
                    <a:pt x="1108" y="1218"/>
                    <a:pt x="1107" y="1217"/>
                    <a:pt x="1106" y="1217"/>
                  </a:cubicBezTo>
                  <a:cubicBezTo>
                    <a:pt x="1106" y="1218"/>
                    <a:pt x="1107" y="1218"/>
                    <a:pt x="1107" y="1219"/>
                  </a:cubicBezTo>
                  <a:cubicBezTo>
                    <a:pt x="1108" y="1219"/>
                    <a:pt x="1108" y="1220"/>
                    <a:pt x="1109" y="1220"/>
                  </a:cubicBezTo>
                  <a:cubicBezTo>
                    <a:pt x="1110" y="1221"/>
                    <a:pt x="1112" y="1220"/>
                    <a:pt x="1114" y="1220"/>
                  </a:cubicBezTo>
                  <a:cubicBezTo>
                    <a:pt x="1115" y="1221"/>
                    <a:pt x="1117" y="1221"/>
                    <a:pt x="1118" y="1220"/>
                  </a:cubicBezTo>
                  <a:cubicBezTo>
                    <a:pt x="1118" y="1220"/>
                    <a:pt x="1119" y="1219"/>
                    <a:pt x="1120" y="1219"/>
                  </a:cubicBezTo>
                  <a:cubicBezTo>
                    <a:pt x="1121" y="1220"/>
                    <a:pt x="1119" y="1221"/>
                    <a:pt x="1119" y="1221"/>
                  </a:cubicBezTo>
                  <a:cubicBezTo>
                    <a:pt x="1118" y="1221"/>
                    <a:pt x="1118" y="1222"/>
                    <a:pt x="1118" y="1223"/>
                  </a:cubicBezTo>
                  <a:cubicBezTo>
                    <a:pt x="1118" y="1223"/>
                    <a:pt x="1117" y="1224"/>
                    <a:pt x="1116" y="1224"/>
                  </a:cubicBezTo>
                  <a:cubicBezTo>
                    <a:pt x="1115" y="1225"/>
                    <a:pt x="1114" y="1226"/>
                    <a:pt x="1113" y="1227"/>
                  </a:cubicBezTo>
                  <a:cubicBezTo>
                    <a:pt x="1113" y="1228"/>
                    <a:pt x="1112" y="1229"/>
                    <a:pt x="1111" y="1229"/>
                  </a:cubicBezTo>
                  <a:cubicBezTo>
                    <a:pt x="1110" y="1229"/>
                    <a:pt x="1110" y="1227"/>
                    <a:pt x="1109" y="1227"/>
                  </a:cubicBezTo>
                  <a:cubicBezTo>
                    <a:pt x="1107" y="1227"/>
                    <a:pt x="1107" y="1227"/>
                    <a:pt x="1106" y="1226"/>
                  </a:cubicBezTo>
                  <a:cubicBezTo>
                    <a:pt x="1105" y="1226"/>
                    <a:pt x="1104" y="1226"/>
                    <a:pt x="1102" y="1226"/>
                  </a:cubicBezTo>
                  <a:cubicBezTo>
                    <a:pt x="1102" y="1226"/>
                    <a:pt x="1102" y="1226"/>
                    <a:pt x="1101" y="1226"/>
                  </a:cubicBezTo>
                  <a:cubicBezTo>
                    <a:pt x="1101" y="1226"/>
                    <a:pt x="1100" y="1227"/>
                    <a:pt x="1100" y="1227"/>
                  </a:cubicBezTo>
                  <a:cubicBezTo>
                    <a:pt x="1100" y="1228"/>
                    <a:pt x="1100" y="1229"/>
                    <a:pt x="1100" y="1229"/>
                  </a:cubicBezTo>
                  <a:cubicBezTo>
                    <a:pt x="1099" y="1231"/>
                    <a:pt x="1099" y="1229"/>
                    <a:pt x="1099" y="1229"/>
                  </a:cubicBezTo>
                  <a:cubicBezTo>
                    <a:pt x="1098" y="1228"/>
                    <a:pt x="1096" y="1230"/>
                    <a:pt x="1096" y="1228"/>
                  </a:cubicBezTo>
                  <a:cubicBezTo>
                    <a:pt x="1095" y="1227"/>
                    <a:pt x="1096" y="1226"/>
                    <a:pt x="1095" y="1225"/>
                  </a:cubicBezTo>
                  <a:cubicBezTo>
                    <a:pt x="1095" y="1225"/>
                    <a:pt x="1094" y="1226"/>
                    <a:pt x="1094" y="1226"/>
                  </a:cubicBezTo>
                  <a:cubicBezTo>
                    <a:pt x="1094" y="1227"/>
                    <a:pt x="1093" y="1228"/>
                    <a:pt x="1092" y="1227"/>
                  </a:cubicBezTo>
                  <a:cubicBezTo>
                    <a:pt x="1092" y="1227"/>
                    <a:pt x="1092" y="1227"/>
                    <a:pt x="1091" y="1227"/>
                  </a:cubicBezTo>
                  <a:cubicBezTo>
                    <a:pt x="1091" y="1227"/>
                    <a:pt x="1090" y="1227"/>
                    <a:pt x="1089" y="1227"/>
                  </a:cubicBezTo>
                  <a:cubicBezTo>
                    <a:pt x="1089" y="1226"/>
                    <a:pt x="1088" y="1226"/>
                    <a:pt x="1088" y="1225"/>
                  </a:cubicBezTo>
                  <a:cubicBezTo>
                    <a:pt x="1088" y="1224"/>
                    <a:pt x="1088" y="1224"/>
                    <a:pt x="1087" y="1223"/>
                  </a:cubicBezTo>
                  <a:cubicBezTo>
                    <a:pt x="1086" y="1223"/>
                    <a:pt x="1086" y="1223"/>
                    <a:pt x="1086" y="1223"/>
                  </a:cubicBezTo>
                  <a:cubicBezTo>
                    <a:pt x="1086" y="1222"/>
                    <a:pt x="1086" y="1222"/>
                    <a:pt x="1085" y="1222"/>
                  </a:cubicBezTo>
                  <a:cubicBezTo>
                    <a:pt x="1085" y="1222"/>
                    <a:pt x="1085" y="1223"/>
                    <a:pt x="1084" y="1224"/>
                  </a:cubicBezTo>
                  <a:cubicBezTo>
                    <a:pt x="1084" y="1224"/>
                    <a:pt x="1084" y="1225"/>
                    <a:pt x="1083" y="1225"/>
                  </a:cubicBezTo>
                  <a:cubicBezTo>
                    <a:pt x="1082" y="1225"/>
                    <a:pt x="1080" y="1224"/>
                    <a:pt x="1081" y="1225"/>
                  </a:cubicBezTo>
                  <a:cubicBezTo>
                    <a:pt x="1082" y="1226"/>
                    <a:pt x="1082" y="1225"/>
                    <a:pt x="1082" y="1226"/>
                  </a:cubicBezTo>
                  <a:cubicBezTo>
                    <a:pt x="1083" y="1226"/>
                    <a:pt x="1083" y="1226"/>
                    <a:pt x="1083" y="1226"/>
                  </a:cubicBezTo>
                  <a:cubicBezTo>
                    <a:pt x="1083" y="1227"/>
                    <a:pt x="1084" y="1228"/>
                    <a:pt x="1083" y="1228"/>
                  </a:cubicBezTo>
                  <a:cubicBezTo>
                    <a:pt x="1083" y="1229"/>
                    <a:pt x="1080" y="1226"/>
                    <a:pt x="1080" y="1228"/>
                  </a:cubicBezTo>
                  <a:cubicBezTo>
                    <a:pt x="1080" y="1229"/>
                    <a:pt x="1081" y="1233"/>
                    <a:pt x="1080" y="1232"/>
                  </a:cubicBezTo>
                  <a:cubicBezTo>
                    <a:pt x="1079" y="1232"/>
                    <a:pt x="1080" y="1230"/>
                    <a:pt x="1079" y="1231"/>
                  </a:cubicBezTo>
                  <a:cubicBezTo>
                    <a:pt x="1078" y="1231"/>
                    <a:pt x="1078" y="1232"/>
                    <a:pt x="1077" y="1232"/>
                  </a:cubicBezTo>
                  <a:cubicBezTo>
                    <a:pt x="1077" y="1232"/>
                    <a:pt x="1076" y="1231"/>
                    <a:pt x="1076" y="1230"/>
                  </a:cubicBezTo>
                  <a:cubicBezTo>
                    <a:pt x="1075" y="1230"/>
                    <a:pt x="1076" y="1229"/>
                    <a:pt x="1076" y="1228"/>
                  </a:cubicBezTo>
                  <a:cubicBezTo>
                    <a:pt x="1076" y="1226"/>
                    <a:pt x="1074" y="1226"/>
                    <a:pt x="1074" y="1224"/>
                  </a:cubicBezTo>
                  <a:cubicBezTo>
                    <a:pt x="1073" y="1224"/>
                    <a:pt x="1074" y="1223"/>
                    <a:pt x="1073" y="1222"/>
                  </a:cubicBezTo>
                  <a:cubicBezTo>
                    <a:pt x="1073" y="1221"/>
                    <a:pt x="1073" y="1221"/>
                    <a:pt x="1073" y="1220"/>
                  </a:cubicBezTo>
                  <a:cubicBezTo>
                    <a:pt x="1072" y="1218"/>
                    <a:pt x="1071" y="1217"/>
                    <a:pt x="1073" y="1216"/>
                  </a:cubicBezTo>
                  <a:cubicBezTo>
                    <a:pt x="1074" y="1214"/>
                    <a:pt x="1074" y="1213"/>
                    <a:pt x="1075" y="1211"/>
                  </a:cubicBezTo>
                  <a:cubicBezTo>
                    <a:pt x="1075" y="1209"/>
                    <a:pt x="1076" y="1207"/>
                    <a:pt x="1076" y="1204"/>
                  </a:cubicBezTo>
                  <a:cubicBezTo>
                    <a:pt x="1076" y="1203"/>
                    <a:pt x="1076" y="1201"/>
                    <a:pt x="1076" y="1199"/>
                  </a:cubicBezTo>
                  <a:cubicBezTo>
                    <a:pt x="1077" y="1197"/>
                    <a:pt x="1077" y="1196"/>
                    <a:pt x="1076" y="1195"/>
                  </a:cubicBezTo>
                  <a:cubicBezTo>
                    <a:pt x="1075" y="1192"/>
                    <a:pt x="1075" y="1189"/>
                    <a:pt x="1076" y="1186"/>
                  </a:cubicBezTo>
                  <a:cubicBezTo>
                    <a:pt x="1077" y="1185"/>
                    <a:pt x="1078" y="1184"/>
                    <a:pt x="1079" y="1183"/>
                  </a:cubicBezTo>
                  <a:cubicBezTo>
                    <a:pt x="1080" y="1182"/>
                    <a:pt x="1082" y="1180"/>
                    <a:pt x="1081" y="1179"/>
                  </a:cubicBezTo>
                  <a:cubicBezTo>
                    <a:pt x="1081" y="1177"/>
                    <a:pt x="1079" y="1177"/>
                    <a:pt x="1080" y="1175"/>
                  </a:cubicBezTo>
                  <a:cubicBezTo>
                    <a:pt x="1081" y="1174"/>
                    <a:pt x="1083" y="1173"/>
                    <a:pt x="1084" y="1173"/>
                  </a:cubicBezTo>
                  <a:cubicBezTo>
                    <a:pt x="1087" y="1172"/>
                    <a:pt x="1091" y="1173"/>
                    <a:pt x="1093" y="1171"/>
                  </a:cubicBezTo>
                  <a:close/>
                  <a:moveTo>
                    <a:pt x="1122" y="88"/>
                  </a:moveTo>
                  <a:cubicBezTo>
                    <a:pt x="1123" y="88"/>
                    <a:pt x="1125" y="88"/>
                    <a:pt x="1126" y="88"/>
                  </a:cubicBezTo>
                  <a:cubicBezTo>
                    <a:pt x="1127" y="88"/>
                    <a:pt x="1128" y="88"/>
                    <a:pt x="1128" y="87"/>
                  </a:cubicBezTo>
                  <a:cubicBezTo>
                    <a:pt x="1128" y="86"/>
                    <a:pt x="1126" y="86"/>
                    <a:pt x="1127" y="85"/>
                  </a:cubicBezTo>
                  <a:cubicBezTo>
                    <a:pt x="1127" y="85"/>
                    <a:pt x="1129" y="85"/>
                    <a:pt x="1129" y="85"/>
                  </a:cubicBezTo>
                  <a:cubicBezTo>
                    <a:pt x="1130" y="85"/>
                    <a:pt x="1130" y="86"/>
                    <a:pt x="1131" y="86"/>
                  </a:cubicBezTo>
                  <a:cubicBezTo>
                    <a:pt x="1131" y="87"/>
                    <a:pt x="1131" y="88"/>
                    <a:pt x="1132" y="88"/>
                  </a:cubicBezTo>
                  <a:cubicBezTo>
                    <a:pt x="1133" y="88"/>
                    <a:pt x="1134" y="87"/>
                    <a:pt x="1134" y="88"/>
                  </a:cubicBezTo>
                  <a:cubicBezTo>
                    <a:pt x="1135" y="88"/>
                    <a:pt x="1134" y="89"/>
                    <a:pt x="1134" y="90"/>
                  </a:cubicBezTo>
                  <a:cubicBezTo>
                    <a:pt x="1134" y="90"/>
                    <a:pt x="1134" y="91"/>
                    <a:pt x="1133" y="91"/>
                  </a:cubicBezTo>
                  <a:cubicBezTo>
                    <a:pt x="1133" y="91"/>
                    <a:pt x="1133" y="91"/>
                    <a:pt x="1132" y="92"/>
                  </a:cubicBezTo>
                  <a:cubicBezTo>
                    <a:pt x="1132" y="92"/>
                    <a:pt x="1132" y="92"/>
                    <a:pt x="1132" y="93"/>
                  </a:cubicBezTo>
                  <a:cubicBezTo>
                    <a:pt x="1132" y="93"/>
                    <a:pt x="1132" y="93"/>
                    <a:pt x="1133" y="93"/>
                  </a:cubicBezTo>
                  <a:cubicBezTo>
                    <a:pt x="1134" y="93"/>
                    <a:pt x="1134" y="92"/>
                    <a:pt x="1135" y="92"/>
                  </a:cubicBezTo>
                  <a:cubicBezTo>
                    <a:pt x="1136" y="93"/>
                    <a:pt x="1137" y="93"/>
                    <a:pt x="1137" y="92"/>
                  </a:cubicBezTo>
                  <a:cubicBezTo>
                    <a:pt x="1138" y="91"/>
                    <a:pt x="1137" y="90"/>
                    <a:pt x="1138" y="90"/>
                  </a:cubicBezTo>
                  <a:cubicBezTo>
                    <a:pt x="1139" y="88"/>
                    <a:pt x="1140" y="90"/>
                    <a:pt x="1141" y="91"/>
                  </a:cubicBezTo>
                  <a:cubicBezTo>
                    <a:pt x="1142" y="92"/>
                    <a:pt x="1142" y="93"/>
                    <a:pt x="1142" y="95"/>
                  </a:cubicBezTo>
                  <a:cubicBezTo>
                    <a:pt x="1143" y="96"/>
                    <a:pt x="1144" y="97"/>
                    <a:pt x="1145" y="98"/>
                  </a:cubicBezTo>
                  <a:cubicBezTo>
                    <a:pt x="1146" y="99"/>
                    <a:pt x="1146" y="100"/>
                    <a:pt x="1147" y="101"/>
                  </a:cubicBezTo>
                  <a:cubicBezTo>
                    <a:pt x="1148" y="103"/>
                    <a:pt x="1146" y="103"/>
                    <a:pt x="1145" y="102"/>
                  </a:cubicBezTo>
                  <a:cubicBezTo>
                    <a:pt x="1144" y="101"/>
                    <a:pt x="1144" y="100"/>
                    <a:pt x="1142" y="99"/>
                  </a:cubicBezTo>
                  <a:cubicBezTo>
                    <a:pt x="1142" y="99"/>
                    <a:pt x="1141" y="99"/>
                    <a:pt x="1141" y="98"/>
                  </a:cubicBezTo>
                  <a:cubicBezTo>
                    <a:pt x="1140" y="98"/>
                    <a:pt x="1141" y="96"/>
                    <a:pt x="1140" y="96"/>
                  </a:cubicBezTo>
                  <a:cubicBezTo>
                    <a:pt x="1139" y="95"/>
                    <a:pt x="1139" y="97"/>
                    <a:pt x="1138" y="97"/>
                  </a:cubicBezTo>
                  <a:cubicBezTo>
                    <a:pt x="1138" y="98"/>
                    <a:pt x="1136" y="98"/>
                    <a:pt x="1137" y="96"/>
                  </a:cubicBezTo>
                  <a:cubicBezTo>
                    <a:pt x="1137" y="96"/>
                    <a:pt x="1139" y="95"/>
                    <a:pt x="1138" y="95"/>
                  </a:cubicBezTo>
                  <a:cubicBezTo>
                    <a:pt x="1137" y="94"/>
                    <a:pt x="1137" y="95"/>
                    <a:pt x="1136" y="95"/>
                  </a:cubicBezTo>
                  <a:cubicBezTo>
                    <a:pt x="1135" y="95"/>
                    <a:pt x="1135" y="96"/>
                    <a:pt x="1134" y="96"/>
                  </a:cubicBezTo>
                  <a:cubicBezTo>
                    <a:pt x="1133" y="95"/>
                    <a:pt x="1133" y="95"/>
                    <a:pt x="1132" y="94"/>
                  </a:cubicBezTo>
                  <a:cubicBezTo>
                    <a:pt x="1130" y="92"/>
                    <a:pt x="1126" y="95"/>
                    <a:pt x="1124" y="92"/>
                  </a:cubicBezTo>
                  <a:cubicBezTo>
                    <a:pt x="1123" y="92"/>
                    <a:pt x="1123" y="91"/>
                    <a:pt x="1123" y="90"/>
                  </a:cubicBezTo>
                  <a:cubicBezTo>
                    <a:pt x="1122" y="90"/>
                    <a:pt x="1121" y="90"/>
                    <a:pt x="1121" y="89"/>
                  </a:cubicBezTo>
                  <a:cubicBezTo>
                    <a:pt x="1119" y="88"/>
                    <a:pt x="1121" y="88"/>
                    <a:pt x="1122" y="88"/>
                  </a:cubicBezTo>
                  <a:close/>
                  <a:moveTo>
                    <a:pt x="1293" y="205"/>
                  </a:moveTo>
                  <a:cubicBezTo>
                    <a:pt x="1292" y="207"/>
                    <a:pt x="1291" y="208"/>
                    <a:pt x="1290" y="209"/>
                  </a:cubicBezTo>
                  <a:cubicBezTo>
                    <a:pt x="1289" y="210"/>
                    <a:pt x="1288" y="212"/>
                    <a:pt x="1287" y="213"/>
                  </a:cubicBezTo>
                  <a:cubicBezTo>
                    <a:pt x="1286" y="214"/>
                    <a:pt x="1285" y="215"/>
                    <a:pt x="1283" y="216"/>
                  </a:cubicBezTo>
                  <a:cubicBezTo>
                    <a:pt x="1281" y="216"/>
                    <a:pt x="1280" y="217"/>
                    <a:pt x="1278" y="218"/>
                  </a:cubicBezTo>
                  <a:cubicBezTo>
                    <a:pt x="1277" y="219"/>
                    <a:pt x="1276" y="221"/>
                    <a:pt x="1275" y="221"/>
                  </a:cubicBezTo>
                  <a:cubicBezTo>
                    <a:pt x="1273" y="221"/>
                    <a:pt x="1272" y="222"/>
                    <a:pt x="1270" y="222"/>
                  </a:cubicBezTo>
                  <a:cubicBezTo>
                    <a:pt x="1269" y="222"/>
                    <a:pt x="1269" y="223"/>
                    <a:pt x="1268" y="224"/>
                  </a:cubicBezTo>
                  <a:cubicBezTo>
                    <a:pt x="1267" y="225"/>
                    <a:pt x="1267" y="225"/>
                    <a:pt x="1266" y="225"/>
                  </a:cubicBezTo>
                  <a:cubicBezTo>
                    <a:pt x="1264" y="226"/>
                    <a:pt x="1262" y="226"/>
                    <a:pt x="1261" y="227"/>
                  </a:cubicBezTo>
                  <a:cubicBezTo>
                    <a:pt x="1259" y="227"/>
                    <a:pt x="1257" y="228"/>
                    <a:pt x="1255" y="227"/>
                  </a:cubicBezTo>
                  <a:cubicBezTo>
                    <a:pt x="1254" y="227"/>
                    <a:pt x="1252" y="226"/>
                    <a:pt x="1250" y="226"/>
                  </a:cubicBezTo>
                  <a:cubicBezTo>
                    <a:pt x="1249" y="225"/>
                    <a:pt x="1247" y="225"/>
                    <a:pt x="1246" y="224"/>
                  </a:cubicBezTo>
                  <a:cubicBezTo>
                    <a:pt x="1244" y="223"/>
                    <a:pt x="1243" y="223"/>
                    <a:pt x="1241" y="223"/>
                  </a:cubicBezTo>
                  <a:cubicBezTo>
                    <a:pt x="1239" y="223"/>
                    <a:pt x="1238" y="223"/>
                    <a:pt x="1236" y="223"/>
                  </a:cubicBezTo>
                  <a:cubicBezTo>
                    <a:pt x="1234" y="224"/>
                    <a:pt x="1233" y="225"/>
                    <a:pt x="1231" y="226"/>
                  </a:cubicBezTo>
                  <a:cubicBezTo>
                    <a:pt x="1229" y="226"/>
                    <a:pt x="1227" y="226"/>
                    <a:pt x="1226" y="227"/>
                  </a:cubicBezTo>
                  <a:cubicBezTo>
                    <a:pt x="1224" y="227"/>
                    <a:pt x="1223" y="227"/>
                    <a:pt x="1221" y="227"/>
                  </a:cubicBezTo>
                  <a:cubicBezTo>
                    <a:pt x="1219" y="227"/>
                    <a:pt x="1218" y="227"/>
                    <a:pt x="1216" y="227"/>
                  </a:cubicBezTo>
                  <a:cubicBezTo>
                    <a:pt x="1215" y="227"/>
                    <a:pt x="1213" y="226"/>
                    <a:pt x="1212" y="226"/>
                  </a:cubicBezTo>
                  <a:cubicBezTo>
                    <a:pt x="1211" y="226"/>
                    <a:pt x="1210" y="226"/>
                    <a:pt x="1209" y="226"/>
                  </a:cubicBezTo>
                  <a:cubicBezTo>
                    <a:pt x="1208" y="225"/>
                    <a:pt x="1207" y="225"/>
                    <a:pt x="1206" y="225"/>
                  </a:cubicBezTo>
                  <a:cubicBezTo>
                    <a:pt x="1205" y="224"/>
                    <a:pt x="1203" y="224"/>
                    <a:pt x="1201" y="224"/>
                  </a:cubicBezTo>
                  <a:cubicBezTo>
                    <a:pt x="1200" y="223"/>
                    <a:pt x="1198" y="224"/>
                    <a:pt x="1196" y="223"/>
                  </a:cubicBezTo>
                  <a:cubicBezTo>
                    <a:pt x="1195" y="222"/>
                    <a:pt x="1193" y="222"/>
                    <a:pt x="1192" y="220"/>
                  </a:cubicBezTo>
                  <a:cubicBezTo>
                    <a:pt x="1189" y="219"/>
                    <a:pt x="1187" y="216"/>
                    <a:pt x="1184" y="216"/>
                  </a:cubicBezTo>
                  <a:cubicBezTo>
                    <a:pt x="1182" y="216"/>
                    <a:pt x="1181" y="218"/>
                    <a:pt x="1180" y="218"/>
                  </a:cubicBezTo>
                  <a:cubicBezTo>
                    <a:pt x="1178" y="219"/>
                    <a:pt x="1177" y="218"/>
                    <a:pt x="1175" y="218"/>
                  </a:cubicBezTo>
                  <a:cubicBezTo>
                    <a:pt x="1174" y="217"/>
                    <a:pt x="1173" y="215"/>
                    <a:pt x="1172" y="214"/>
                  </a:cubicBezTo>
                  <a:cubicBezTo>
                    <a:pt x="1170" y="213"/>
                    <a:pt x="1170" y="211"/>
                    <a:pt x="1170" y="210"/>
                  </a:cubicBezTo>
                  <a:cubicBezTo>
                    <a:pt x="1169" y="207"/>
                    <a:pt x="1165" y="206"/>
                    <a:pt x="1162" y="208"/>
                  </a:cubicBezTo>
                  <a:cubicBezTo>
                    <a:pt x="1160" y="210"/>
                    <a:pt x="1156" y="208"/>
                    <a:pt x="1153" y="207"/>
                  </a:cubicBezTo>
                  <a:cubicBezTo>
                    <a:pt x="1151" y="206"/>
                    <a:pt x="1148" y="204"/>
                    <a:pt x="1148" y="202"/>
                  </a:cubicBezTo>
                  <a:cubicBezTo>
                    <a:pt x="1148" y="200"/>
                    <a:pt x="1150" y="200"/>
                    <a:pt x="1150" y="199"/>
                  </a:cubicBezTo>
                  <a:cubicBezTo>
                    <a:pt x="1150" y="198"/>
                    <a:pt x="1149" y="199"/>
                    <a:pt x="1148" y="199"/>
                  </a:cubicBezTo>
                  <a:cubicBezTo>
                    <a:pt x="1147" y="199"/>
                    <a:pt x="1146" y="199"/>
                    <a:pt x="1146" y="199"/>
                  </a:cubicBezTo>
                  <a:cubicBezTo>
                    <a:pt x="1144" y="199"/>
                    <a:pt x="1142" y="199"/>
                    <a:pt x="1140" y="200"/>
                  </a:cubicBezTo>
                  <a:cubicBezTo>
                    <a:pt x="1138" y="200"/>
                    <a:pt x="1137" y="201"/>
                    <a:pt x="1135" y="201"/>
                  </a:cubicBezTo>
                  <a:cubicBezTo>
                    <a:pt x="1134" y="201"/>
                    <a:pt x="1134" y="201"/>
                    <a:pt x="1133" y="200"/>
                  </a:cubicBezTo>
                  <a:cubicBezTo>
                    <a:pt x="1132" y="200"/>
                    <a:pt x="1130" y="200"/>
                    <a:pt x="1129" y="200"/>
                  </a:cubicBezTo>
                  <a:cubicBezTo>
                    <a:pt x="1127" y="200"/>
                    <a:pt x="1125" y="200"/>
                    <a:pt x="1123" y="200"/>
                  </a:cubicBezTo>
                  <a:cubicBezTo>
                    <a:pt x="1121" y="200"/>
                    <a:pt x="1119" y="200"/>
                    <a:pt x="1118" y="200"/>
                  </a:cubicBezTo>
                  <a:cubicBezTo>
                    <a:pt x="1114" y="199"/>
                    <a:pt x="1110" y="198"/>
                    <a:pt x="1106" y="200"/>
                  </a:cubicBezTo>
                  <a:cubicBezTo>
                    <a:pt x="1103" y="201"/>
                    <a:pt x="1100" y="203"/>
                    <a:pt x="1097" y="203"/>
                  </a:cubicBezTo>
                  <a:cubicBezTo>
                    <a:pt x="1095" y="204"/>
                    <a:pt x="1094" y="204"/>
                    <a:pt x="1092" y="204"/>
                  </a:cubicBezTo>
                  <a:cubicBezTo>
                    <a:pt x="1091" y="205"/>
                    <a:pt x="1090" y="206"/>
                    <a:pt x="1089" y="206"/>
                  </a:cubicBezTo>
                  <a:cubicBezTo>
                    <a:pt x="1088" y="207"/>
                    <a:pt x="1087" y="207"/>
                    <a:pt x="1086" y="208"/>
                  </a:cubicBezTo>
                  <a:cubicBezTo>
                    <a:pt x="1084" y="208"/>
                    <a:pt x="1082" y="210"/>
                    <a:pt x="1080" y="211"/>
                  </a:cubicBezTo>
                  <a:cubicBezTo>
                    <a:pt x="1079" y="212"/>
                    <a:pt x="1077" y="213"/>
                    <a:pt x="1075" y="214"/>
                  </a:cubicBezTo>
                  <a:cubicBezTo>
                    <a:pt x="1073" y="216"/>
                    <a:pt x="1071" y="217"/>
                    <a:pt x="1070" y="218"/>
                  </a:cubicBezTo>
                  <a:cubicBezTo>
                    <a:pt x="1069" y="219"/>
                    <a:pt x="1068" y="221"/>
                    <a:pt x="1067" y="222"/>
                  </a:cubicBezTo>
                  <a:cubicBezTo>
                    <a:pt x="1066" y="223"/>
                    <a:pt x="1065" y="223"/>
                    <a:pt x="1063" y="223"/>
                  </a:cubicBezTo>
                  <a:cubicBezTo>
                    <a:pt x="1060" y="224"/>
                    <a:pt x="1056" y="224"/>
                    <a:pt x="1053" y="223"/>
                  </a:cubicBezTo>
                  <a:cubicBezTo>
                    <a:pt x="1052" y="222"/>
                    <a:pt x="1050" y="222"/>
                    <a:pt x="1048" y="221"/>
                  </a:cubicBezTo>
                  <a:cubicBezTo>
                    <a:pt x="1048" y="221"/>
                    <a:pt x="1047" y="221"/>
                    <a:pt x="1046" y="221"/>
                  </a:cubicBezTo>
                  <a:cubicBezTo>
                    <a:pt x="1045" y="221"/>
                    <a:pt x="1045" y="220"/>
                    <a:pt x="1044" y="220"/>
                  </a:cubicBezTo>
                  <a:cubicBezTo>
                    <a:pt x="1041" y="220"/>
                    <a:pt x="1038" y="221"/>
                    <a:pt x="1035" y="221"/>
                  </a:cubicBezTo>
                  <a:cubicBezTo>
                    <a:pt x="1034" y="222"/>
                    <a:pt x="1033" y="222"/>
                    <a:pt x="1031" y="222"/>
                  </a:cubicBezTo>
                  <a:cubicBezTo>
                    <a:pt x="1030" y="222"/>
                    <a:pt x="1029" y="221"/>
                    <a:pt x="1028" y="221"/>
                  </a:cubicBezTo>
                  <a:cubicBezTo>
                    <a:pt x="1026" y="220"/>
                    <a:pt x="1025" y="219"/>
                    <a:pt x="1023" y="219"/>
                  </a:cubicBezTo>
                  <a:cubicBezTo>
                    <a:pt x="1021" y="219"/>
                    <a:pt x="1020" y="220"/>
                    <a:pt x="1018" y="220"/>
                  </a:cubicBezTo>
                  <a:cubicBezTo>
                    <a:pt x="1016" y="219"/>
                    <a:pt x="1015" y="218"/>
                    <a:pt x="1013" y="218"/>
                  </a:cubicBezTo>
                  <a:cubicBezTo>
                    <a:pt x="1010" y="217"/>
                    <a:pt x="1006" y="216"/>
                    <a:pt x="1003" y="214"/>
                  </a:cubicBezTo>
                  <a:cubicBezTo>
                    <a:pt x="1002" y="214"/>
                    <a:pt x="1001" y="212"/>
                    <a:pt x="999" y="212"/>
                  </a:cubicBezTo>
                  <a:cubicBezTo>
                    <a:pt x="998" y="211"/>
                    <a:pt x="997" y="210"/>
                    <a:pt x="996" y="209"/>
                  </a:cubicBezTo>
                  <a:cubicBezTo>
                    <a:pt x="994" y="206"/>
                    <a:pt x="993" y="203"/>
                    <a:pt x="993" y="200"/>
                  </a:cubicBezTo>
                  <a:cubicBezTo>
                    <a:pt x="993" y="197"/>
                    <a:pt x="990" y="195"/>
                    <a:pt x="988" y="193"/>
                  </a:cubicBezTo>
                  <a:cubicBezTo>
                    <a:pt x="988" y="192"/>
                    <a:pt x="988" y="190"/>
                    <a:pt x="987" y="189"/>
                  </a:cubicBezTo>
                  <a:cubicBezTo>
                    <a:pt x="986" y="187"/>
                    <a:pt x="985" y="188"/>
                    <a:pt x="984" y="187"/>
                  </a:cubicBezTo>
                  <a:cubicBezTo>
                    <a:pt x="982" y="187"/>
                    <a:pt x="984" y="185"/>
                    <a:pt x="985" y="185"/>
                  </a:cubicBezTo>
                  <a:cubicBezTo>
                    <a:pt x="986" y="184"/>
                    <a:pt x="987" y="184"/>
                    <a:pt x="988" y="183"/>
                  </a:cubicBezTo>
                  <a:cubicBezTo>
                    <a:pt x="989" y="182"/>
                    <a:pt x="990" y="182"/>
                    <a:pt x="990" y="181"/>
                  </a:cubicBezTo>
                  <a:cubicBezTo>
                    <a:pt x="991" y="180"/>
                    <a:pt x="991" y="178"/>
                    <a:pt x="991" y="177"/>
                  </a:cubicBezTo>
                  <a:cubicBezTo>
                    <a:pt x="991" y="176"/>
                    <a:pt x="991" y="175"/>
                    <a:pt x="991" y="174"/>
                  </a:cubicBezTo>
                  <a:cubicBezTo>
                    <a:pt x="991" y="172"/>
                    <a:pt x="991" y="171"/>
                    <a:pt x="992" y="169"/>
                  </a:cubicBezTo>
                  <a:cubicBezTo>
                    <a:pt x="993" y="168"/>
                    <a:pt x="993" y="167"/>
                    <a:pt x="995" y="166"/>
                  </a:cubicBezTo>
                  <a:cubicBezTo>
                    <a:pt x="995" y="165"/>
                    <a:pt x="996" y="165"/>
                    <a:pt x="997" y="165"/>
                  </a:cubicBezTo>
                  <a:cubicBezTo>
                    <a:pt x="998" y="165"/>
                    <a:pt x="998" y="164"/>
                    <a:pt x="998" y="164"/>
                  </a:cubicBezTo>
                  <a:cubicBezTo>
                    <a:pt x="999" y="163"/>
                    <a:pt x="1001" y="162"/>
                    <a:pt x="1002" y="163"/>
                  </a:cubicBezTo>
                  <a:cubicBezTo>
                    <a:pt x="1003" y="163"/>
                    <a:pt x="1002" y="164"/>
                    <a:pt x="1003" y="164"/>
                  </a:cubicBezTo>
                  <a:cubicBezTo>
                    <a:pt x="1004" y="164"/>
                    <a:pt x="1004" y="163"/>
                    <a:pt x="1004" y="162"/>
                  </a:cubicBezTo>
                  <a:cubicBezTo>
                    <a:pt x="1004" y="161"/>
                    <a:pt x="1005" y="160"/>
                    <a:pt x="1006" y="158"/>
                  </a:cubicBezTo>
                  <a:cubicBezTo>
                    <a:pt x="1006" y="157"/>
                    <a:pt x="1006" y="155"/>
                    <a:pt x="1006" y="153"/>
                  </a:cubicBezTo>
                  <a:cubicBezTo>
                    <a:pt x="1006" y="151"/>
                    <a:pt x="1006" y="148"/>
                    <a:pt x="1006" y="146"/>
                  </a:cubicBezTo>
                  <a:cubicBezTo>
                    <a:pt x="1006" y="144"/>
                    <a:pt x="1006" y="143"/>
                    <a:pt x="1007" y="141"/>
                  </a:cubicBezTo>
                  <a:cubicBezTo>
                    <a:pt x="1008" y="138"/>
                    <a:pt x="1009" y="135"/>
                    <a:pt x="1012" y="133"/>
                  </a:cubicBezTo>
                  <a:cubicBezTo>
                    <a:pt x="1012" y="132"/>
                    <a:pt x="1013" y="132"/>
                    <a:pt x="1013" y="131"/>
                  </a:cubicBezTo>
                  <a:cubicBezTo>
                    <a:pt x="1013" y="130"/>
                    <a:pt x="1012" y="131"/>
                    <a:pt x="1012" y="131"/>
                  </a:cubicBezTo>
                  <a:cubicBezTo>
                    <a:pt x="1011" y="132"/>
                    <a:pt x="1010" y="132"/>
                    <a:pt x="1010" y="131"/>
                  </a:cubicBezTo>
                  <a:cubicBezTo>
                    <a:pt x="1010" y="131"/>
                    <a:pt x="1011" y="130"/>
                    <a:pt x="1012" y="130"/>
                  </a:cubicBezTo>
                  <a:cubicBezTo>
                    <a:pt x="1013" y="129"/>
                    <a:pt x="1014" y="130"/>
                    <a:pt x="1015" y="128"/>
                  </a:cubicBezTo>
                  <a:cubicBezTo>
                    <a:pt x="1015" y="127"/>
                    <a:pt x="1015" y="127"/>
                    <a:pt x="1014" y="127"/>
                  </a:cubicBezTo>
                  <a:cubicBezTo>
                    <a:pt x="1013" y="128"/>
                    <a:pt x="1013" y="129"/>
                    <a:pt x="1012" y="129"/>
                  </a:cubicBezTo>
                  <a:cubicBezTo>
                    <a:pt x="1011" y="129"/>
                    <a:pt x="1011" y="128"/>
                    <a:pt x="1011" y="127"/>
                  </a:cubicBezTo>
                  <a:cubicBezTo>
                    <a:pt x="1011" y="126"/>
                    <a:pt x="1011" y="126"/>
                    <a:pt x="1012" y="126"/>
                  </a:cubicBezTo>
                  <a:cubicBezTo>
                    <a:pt x="1013" y="125"/>
                    <a:pt x="1013" y="125"/>
                    <a:pt x="1013" y="124"/>
                  </a:cubicBezTo>
                  <a:cubicBezTo>
                    <a:pt x="1013" y="123"/>
                    <a:pt x="1013" y="123"/>
                    <a:pt x="1014" y="122"/>
                  </a:cubicBezTo>
                  <a:cubicBezTo>
                    <a:pt x="1014" y="122"/>
                    <a:pt x="1015" y="121"/>
                    <a:pt x="1015" y="121"/>
                  </a:cubicBezTo>
                  <a:cubicBezTo>
                    <a:pt x="1015" y="120"/>
                    <a:pt x="1015" y="119"/>
                    <a:pt x="1016" y="119"/>
                  </a:cubicBezTo>
                  <a:cubicBezTo>
                    <a:pt x="1017" y="119"/>
                    <a:pt x="1017" y="121"/>
                    <a:pt x="1017" y="121"/>
                  </a:cubicBezTo>
                  <a:cubicBezTo>
                    <a:pt x="1017" y="122"/>
                    <a:pt x="1016" y="122"/>
                    <a:pt x="1016" y="122"/>
                  </a:cubicBezTo>
                  <a:cubicBezTo>
                    <a:pt x="1016" y="123"/>
                    <a:pt x="1017" y="123"/>
                    <a:pt x="1018" y="123"/>
                  </a:cubicBezTo>
                  <a:cubicBezTo>
                    <a:pt x="1018" y="123"/>
                    <a:pt x="1019" y="123"/>
                    <a:pt x="1019" y="124"/>
                  </a:cubicBezTo>
                  <a:cubicBezTo>
                    <a:pt x="1020" y="124"/>
                    <a:pt x="1021" y="124"/>
                    <a:pt x="1022" y="124"/>
                  </a:cubicBezTo>
                  <a:cubicBezTo>
                    <a:pt x="1022" y="124"/>
                    <a:pt x="1023" y="124"/>
                    <a:pt x="1024" y="125"/>
                  </a:cubicBezTo>
                  <a:cubicBezTo>
                    <a:pt x="1025" y="125"/>
                    <a:pt x="1028" y="125"/>
                    <a:pt x="1028" y="123"/>
                  </a:cubicBezTo>
                  <a:cubicBezTo>
                    <a:pt x="1029" y="123"/>
                    <a:pt x="1029" y="122"/>
                    <a:pt x="1029" y="121"/>
                  </a:cubicBezTo>
                  <a:cubicBezTo>
                    <a:pt x="1029" y="120"/>
                    <a:pt x="1029" y="119"/>
                    <a:pt x="1030" y="119"/>
                  </a:cubicBezTo>
                  <a:cubicBezTo>
                    <a:pt x="1031" y="116"/>
                    <a:pt x="1030" y="114"/>
                    <a:pt x="1030" y="111"/>
                  </a:cubicBezTo>
                  <a:cubicBezTo>
                    <a:pt x="1031" y="110"/>
                    <a:pt x="1032" y="108"/>
                    <a:pt x="1031" y="107"/>
                  </a:cubicBezTo>
                  <a:cubicBezTo>
                    <a:pt x="1031" y="106"/>
                    <a:pt x="1031" y="105"/>
                    <a:pt x="1031" y="105"/>
                  </a:cubicBezTo>
                  <a:cubicBezTo>
                    <a:pt x="1030" y="104"/>
                    <a:pt x="1030" y="103"/>
                    <a:pt x="1030" y="103"/>
                  </a:cubicBezTo>
                  <a:cubicBezTo>
                    <a:pt x="1029" y="101"/>
                    <a:pt x="1031" y="100"/>
                    <a:pt x="1032" y="100"/>
                  </a:cubicBezTo>
                  <a:cubicBezTo>
                    <a:pt x="1034" y="100"/>
                    <a:pt x="1035" y="98"/>
                    <a:pt x="1036" y="97"/>
                  </a:cubicBezTo>
                  <a:cubicBezTo>
                    <a:pt x="1038" y="97"/>
                    <a:pt x="1039" y="97"/>
                    <a:pt x="1041" y="97"/>
                  </a:cubicBezTo>
                  <a:cubicBezTo>
                    <a:pt x="1043" y="96"/>
                    <a:pt x="1043" y="95"/>
                    <a:pt x="1044" y="94"/>
                  </a:cubicBezTo>
                  <a:cubicBezTo>
                    <a:pt x="1044" y="93"/>
                    <a:pt x="1045" y="93"/>
                    <a:pt x="1045" y="92"/>
                  </a:cubicBezTo>
                  <a:cubicBezTo>
                    <a:pt x="1046" y="92"/>
                    <a:pt x="1046" y="92"/>
                    <a:pt x="1046" y="91"/>
                  </a:cubicBezTo>
                  <a:cubicBezTo>
                    <a:pt x="1046" y="91"/>
                    <a:pt x="1046" y="91"/>
                    <a:pt x="1045" y="91"/>
                  </a:cubicBezTo>
                  <a:cubicBezTo>
                    <a:pt x="1044" y="90"/>
                    <a:pt x="1044" y="88"/>
                    <a:pt x="1043" y="87"/>
                  </a:cubicBezTo>
                  <a:cubicBezTo>
                    <a:pt x="1042" y="86"/>
                    <a:pt x="1041" y="85"/>
                    <a:pt x="1040" y="84"/>
                  </a:cubicBezTo>
                  <a:cubicBezTo>
                    <a:pt x="1040" y="83"/>
                    <a:pt x="1040" y="82"/>
                    <a:pt x="1040" y="82"/>
                  </a:cubicBezTo>
                  <a:cubicBezTo>
                    <a:pt x="1041" y="82"/>
                    <a:pt x="1041" y="82"/>
                    <a:pt x="1042" y="83"/>
                  </a:cubicBezTo>
                  <a:cubicBezTo>
                    <a:pt x="1042" y="83"/>
                    <a:pt x="1043" y="84"/>
                    <a:pt x="1044" y="84"/>
                  </a:cubicBezTo>
                  <a:cubicBezTo>
                    <a:pt x="1044" y="85"/>
                    <a:pt x="1045" y="85"/>
                    <a:pt x="1045" y="86"/>
                  </a:cubicBezTo>
                  <a:cubicBezTo>
                    <a:pt x="1045" y="87"/>
                    <a:pt x="1046" y="87"/>
                    <a:pt x="1047" y="87"/>
                  </a:cubicBezTo>
                  <a:cubicBezTo>
                    <a:pt x="1048" y="86"/>
                    <a:pt x="1048" y="85"/>
                    <a:pt x="1048" y="84"/>
                  </a:cubicBezTo>
                  <a:cubicBezTo>
                    <a:pt x="1049" y="81"/>
                    <a:pt x="1052" y="80"/>
                    <a:pt x="1054" y="79"/>
                  </a:cubicBezTo>
                  <a:cubicBezTo>
                    <a:pt x="1056" y="77"/>
                    <a:pt x="1059" y="76"/>
                    <a:pt x="1062" y="76"/>
                  </a:cubicBezTo>
                  <a:cubicBezTo>
                    <a:pt x="1063" y="76"/>
                    <a:pt x="1065" y="77"/>
                    <a:pt x="1066" y="76"/>
                  </a:cubicBezTo>
                  <a:cubicBezTo>
                    <a:pt x="1068" y="76"/>
                    <a:pt x="1068" y="74"/>
                    <a:pt x="1070" y="73"/>
                  </a:cubicBezTo>
                  <a:cubicBezTo>
                    <a:pt x="1071" y="72"/>
                    <a:pt x="1072" y="73"/>
                    <a:pt x="1073" y="74"/>
                  </a:cubicBezTo>
                  <a:cubicBezTo>
                    <a:pt x="1074" y="74"/>
                    <a:pt x="1074" y="74"/>
                    <a:pt x="1075" y="74"/>
                  </a:cubicBezTo>
                  <a:cubicBezTo>
                    <a:pt x="1076" y="74"/>
                    <a:pt x="1076" y="75"/>
                    <a:pt x="1077" y="75"/>
                  </a:cubicBezTo>
                  <a:cubicBezTo>
                    <a:pt x="1081" y="76"/>
                    <a:pt x="1077" y="69"/>
                    <a:pt x="1080" y="69"/>
                  </a:cubicBezTo>
                  <a:cubicBezTo>
                    <a:pt x="1081" y="70"/>
                    <a:pt x="1080" y="72"/>
                    <a:pt x="1080" y="74"/>
                  </a:cubicBezTo>
                  <a:cubicBezTo>
                    <a:pt x="1081" y="74"/>
                    <a:pt x="1081" y="74"/>
                    <a:pt x="1082" y="74"/>
                  </a:cubicBezTo>
                  <a:cubicBezTo>
                    <a:pt x="1083" y="75"/>
                    <a:pt x="1083" y="76"/>
                    <a:pt x="1083" y="76"/>
                  </a:cubicBezTo>
                  <a:cubicBezTo>
                    <a:pt x="1084" y="77"/>
                    <a:pt x="1087" y="77"/>
                    <a:pt x="1088" y="77"/>
                  </a:cubicBezTo>
                  <a:cubicBezTo>
                    <a:pt x="1089" y="77"/>
                    <a:pt x="1089" y="77"/>
                    <a:pt x="1090" y="77"/>
                  </a:cubicBezTo>
                  <a:cubicBezTo>
                    <a:pt x="1091" y="76"/>
                    <a:pt x="1092" y="76"/>
                    <a:pt x="1092" y="77"/>
                  </a:cubicBezTo>
                  <a:cubicBezTo>
                    <a:pt x="1091" y="78"/>
                    <a:pt x="1091" y="78"/>
                    <a:pt x="1090" y="79"/>
                  </a:cubicBezTo>
                  <a:cubicBezTo>
                    <a:pt x="1089" y="79"/>
                    <a:pt x="1088" y="79"/>
                    <a:pt x="1088" y="80"/>
                  </a:cubicBezTo>
                  <a:cubicBezTo>
                    <a:pt x="1086" y="80"/>
                    <a:pt x="1084" y="80"/>
                    <a:pt x="1083" y="79"/>
                  </a:cubicBezTo>
                  <a:cubicBezTo>
                    <a:pt x="1081" y="79"/>
                    <a:pt x="1080" y="79"/>
                    <a:pt x="1078" y="78"/>
                  </a:cubicBezTo>
                  <a:cubicBezTo>
                    <a:pt x="1077" y="78"/>
                    <a:pt x="1075" y="78"/>
                    <a:pt x="1074" y="78"/>
                  </a:cubicBezTo>
                  <a:cubicBezTo>
                    <a:pt x="1073" y="78"/>
                    <a:pt x="1070" y="76"/>
                    <a:pt x="1069" y="76"/>
                  </a:cubicBezTo>
                  <a:cubicBezTo>
                    <a:pt x="1070" y="77"/>
                    <a:pt x="1071" y="77"/>
                    <a:pt x="1071" y="77"/>
                  </a:cubicBezTo>
                  <a:cubicBezTo>
                    <a:pt x="1071" y="78"/>
                    <a:pt x="1071" y="79"/>
                    <a:pt x="1072" y="79"/>
                  </a:cubicBezTo>
                  <a:cubicBezTo>
                    <a:pt x="1072" y="80"/>
                    <a:pt x="1073" y="80"/>
                    <a:pt x="1074" y="80"/>
                  </a:cubicBezTo>
                  <a:cubicBezTo>
                    <a:pt x="1075" y="80"/>
                    <a:pt x="1076" y="80"/>
                    <a:pt x="1076" y="80"/>
                  </a:cubicBezTo>
                  <a:cubicBezTo>
                    <a:pt x="1077" y="81"/>
                    <a:pt x="1080" y="83"/>
                    <a:pt x="1078" y="83"/>
                  </a:cubicBezTo>
                  <a:cubicBezTo>
                    <a:pt x="1077" y="83"/>
                    <a:pt x="1076" y="83"/>
                    <a:pt x="1075" y="83"/>
                  </a:cubicBezTo>
                  <a:cubicBezTo>
                    <a:pt x="1075" y="84"/>
                    <a:pt x="1074" y="84"/>
                    <a:pt x="1073" y="84"/>
                  </a:cubicBezTo>
                  <a:cubicBezTo>
                    <a:pt x="1073" y="84"/>
                    <a:pt x="1072" y="83"/>
                    <a:pt x="1071" y="83"/>
                  </a:cubicBezTo>
                  <a:cubicBezTo>
                    <a:pt x="1071" y="83"/>
                    <a:pt x="1070" y="82"/>
                    <a:pt x="1070" y="82"/>
                  </a:cubicBezTo>
                  <a:cubicBezTo>
                    <a:pt x="1069" y="81"/>
                    <a:pt x="1069" y="83"/>
                    <a:pt x="1070" y="83"/>
                  </a:cubicBezTo>
                  <a:cubicBezTo>
                    <a:pt x="1070" y="84"/>
                    <a:pt x="1071" y="84"/>
                    <a:pt x="1071" y="85"/>
                  </a:cubicBezTo>
                  <a:cubicBezTo>
                    <a:pt x="1072" y="86"/>
                    <a:pt x="1074" y="86"/>
                    <a:pt x="1075" y="87"/>
                  </a:cubicBezTo>
                  <a:cubicBezTo>
                    <a:pt x="1077" y="87"/>
                    <a:pt x="1078" y="88"/>
                    <a:pt x="1080" y="88"/>
                  </a:cubicBezTo>
                  <a:cubicBezTo>
                    <a:pt x="1081" y="87"/>
                    <a:pt x="1082" y="87"/>
                    <a:pt x="1083" y="87"/>
                  </a:cubicBezTo>
                  <a:cubicBezTo>
                    <a:pt x="1084" y="88"/>
                    <a:pt x="1085" y="89"/>
                    <a:pt x="1086" y="89"/>
                  </a:cubicBezTo>
                  <a:cubicBezTo>
                    <a:pt x="1087" y="90"/>
                    <a:pt x="1089" y="91"/>
                    <a:pt x="1090" y="91"/>
                  </a:cubicBezTo>
                  <a:cubicBezTo>
                    <a:pt x="1091" y="91"/>
                    <a:pt x="1093" y="90"/>
                    <a:pt x="1095" y="90"/>
                  </a:cubicBezTo>
                  <a:cubicBezTo>
                    <a:pt x="1098" y="89"/>
                    <a:pt x="1101" y="88"/>
                    <a:pt x="1105" y="87"/>
                  </a:cubicBezTo>
                  <a:cubicBezTo>
                    <a:pt x="1107" y="87"/>
                    <a:pt x="1107" y="88"/>
                    <a:pt x="1108" y="90"/>
                  </a:cubicBezTo>
                  <a:cubicBezTo>
                    <a:pt x="1109" y="91"/>
                    <a:pt x="1110" y="91"/>
                    <a:pt x="1112" y="91"/>
                  </a:cubicBezTo>
                  <a:cubicBezTo>
                    <a:pt x="1113" y="92"/>
                    <a:pt x="1113" y="92"/>
                    <a:pt x="1114" y="91"/>
                  </a:cubicBezTo>
                  <a:cubicBezTo>
                    <a:pt x="1114" y="91"/>
                    <a:pt x="1115" y="90"/>
                    <a:pt x="1116" y="91"/>
                  </a:cubicBezTo>
                  <a:cubicBezTo>
                    <a:pt x="1117" y="92"/>
                    <a:pt x="1116" y="92"/>
                    <a:pt x="1116" y="93"/>
                  </a:cubicBezTo>
                  <a:cubicBezTo>
                    <a:pt x="1116" y="94"/>
                    <a:pt x="1116" y="94"/>
                    <a:pt x="1117" y="95"/>
                  </a:cubicBezTo>
                  <a:cubicBezTo>
                    <a:pt x="1118" y="98"/>
                    <a:pt x="1114" y="97"/>
                    <a:pt x="1113" y="97"/>
                  </a:cubicBezTo>
                  <a:cubicBezTo>
                    <a:pt x="1112" y="97"/>
                    <a:pt x="1111" y="97"/>
                    <a:pt x="1110" y="98"/>
                  </a:cubicBezTo>
                  <a:cubicBezTo>
                    <a:pt x="1110" y="98"/>
                    <a:pt x="1109" y="99"/>
                    <a:pt x="1108" y="99"/>
                  </a:cubicBezTo>
                  <a:cubicBezTo>
                    <a:pt x="1107" y="100"/>
                    <a:pt x="1105" y="100"/>
                    <a:pt x="1104" y="100"/>
                  </a:cubicBezTo>
                  <a:cubicBezTo>
                    <a:pt x="1102" y="101"/>
                    <a:pt x="1100" y="102"/>
                    <a:pt x="1099" y="103"/>
                  </a:cubicBezTo>
                  <a:cubicBezTo>
                    <a:pt x="1098" y="104"/>
                    <a:pt x="1098" y="105"/>
                    <a:pt x="1096" y="106"/>
                  </a:cubicBezTo>
                  <a:cubicBezTo>
                    <a:pt x="1095" y="106"/>
                    <a:pt x="1093" y="107"/>
                    <a:pt x="1092" y="107"/>
                  </a:cubicBezTo>
                  <a:cubicBezTo>
                    <a:pt x="1090" y="109"/>
                    <a:pt x="1092" y="110"/>
                    <a:pt x="1093" y="111"/>
                  </a:cubicBezTo>
                  <a:cubicBezTo>
                    <a:pt x="1094" y="111"/>
                    <a:pt x="1094" y="112"/>
                    <a:pt x="1095" y="112"/>
                  </a:cubicBezTo>
                  <a:cubicBezTo>
                    <a:pt x="1095" y="113"/>
                    <a:pt x="1096" y="113"/>
                    <a:pt x="1097" y="113"/>
                  </a:cubicBezTo>
                  <a:cubicBezTo>
                    <a:pt x="1098" y="113"/>
                    <a:pt x="1100" y="113"/>
                    <a:pt x="1102" y="113"/>
                  </a:cubicBezTo>
                  <a:cubicBezTo>
                    <a:pt x="1102" y="114"/>
                    <a:pt x="1103" y="114"/>
                    <a:pt x="1104" y="115"/>
                  </a:cubicBezTo>
                  <a:cubicBezTo>
                    <a:pt x="1104" y="115"/>
                    <a:pt x="1105" y="115"/>
                    <a:pt x="1106" y="115"/>
                  </a:cubicBezTo>
                  <a:cubicBezTo>
                    <a:pt x="1107" y="115"/>
                    <a:pt x="1109" y="115"/>
                    <a:pt x="1111" y="116"/>
                  </a:cubicBezTo>
                  <a:cubicBezTo>
                    <a:pt x="1112" y="116"/>
                    <a:pt x="1114" y="116"/>
                    <a:pt x="1114" y="117"/>
                  </a:cubicBezTo>
                  <a:cubicBezTo>
                    <a:pt x="1115" y="119"/>
                    <a:pt x="1115" y="121"/>
                    <a:pt x="1115" y="122"/>
                  </a:cubicBezTo>
                  <a:cubicBezTo>
                    <a:pt x="1115" y="123"/>
                    <a:pt x="1115" y="124"/>
                    <a:pt x="1114" y="125"/>
                  </a:cubicBezTo>
                  <a:cubicBezTo>
                    <a:pt x="1114" y="126"/>
                    <a:pt x="1114" y="127"/>
                    <a:pt x="1114" y="127"/>
                  </a:cubicBezTo>
                  <a:cubicBezTo>
                    <a:pt x="1114" y="129"/>
                    <a:pt x="1114" y="131"/>
                    <a:pt x="1112" y="131"/>
                  </a:cubicBezTo>
                  <a:cubicBezTo>
                    <a:pt x="1110" y="131"/>
                    <a:pt x="1109" y="132"/>
                    <a:pt x="1111" y="132"/>
                  </a:cubicBezTo>
                  <a:cubicBezTo>
                    <a:pt x="1111" y="133"/>
                    <a:pt x="1112" y="132"/>
                    <a:pt x="1113" y="133"/>
                  </a:cubicBezTo>
                  <a:cubicBezTo>
                    <a:pt x="1113" y="133"/>
                    <a:pt x="1113" y="133"/>
                    <a:pt x="1114" y="134"/>
                  </a:cubicBezTo>
                  <a:cubicBezTo>
                    <a:pt x="1116" y="136"/>
                    <a:pt x="1119" y="136"/>
                    <a:pt x="1121" y="135"/>
                  </a:cubicBezTo>
                  <a:cubicBezTo>
                    <a:pt x="1122" y="135"/>
                    <a:pt x="1122" y="134"/>
                    <a:pt x="1123" y="134"/>
                  </a:cubicBezTo>
                  <a:cubicBezTo>
                    <a:pt x="1125" y="133"/>
                    <a:pt x="1126" y="133"/>
                    <a:pt x="1128" y="132"/>
                  </a:cubicBezTo>
                  <a:cubicBezTo>
                    <a:pt x="1129" y="132"/>
                    <a:pt x="1131" y="130"/>
                    <a:pt x="1133" y="129"/>
                  </a:cubicBezTo>
                  <a:cubicBezTo>
                    <a:pt x="1134" y="129"/>
                    <a:pt x="1135" y="128"/>
                    <a:pt x="1136" y="127"/>
                  </a:cubicBezTo>
                  <a:cubicBezTo>
                    <a:pt x="1138" y="127"/>
                    <a:pt x="1140" y="127"/>
                    <a:pt x="1141" y="126"/>
                  </a:cubicBezTo>
                  <a:cubicBezTo>
                    <a:pt x="1143" y="125"/>
                    <a:pt x="1144" y="124"/>
                    <a:pt x="1145" y="123"/>
                  </a:cubicBezTo>
                  <a:cubicBezTo>
                    <a:pt x="1147" y="122"/>
                    <a:pt x="1148" y="122"/>
                    <a:pt x="1150" y="121"/>
                  </a:cubicBezTo>
                  <a:cubicBezTo>
                    <a:pt x="1153" y="121"/>
                    <a:pt x="1154" y="118"/>
                    <a:pt x="1157" y="117"/>
                  </a:cubicBezTo>
                  <a:cubicBezTo>
                    <a:pt x="1159" y="117"/>
                    <a:pt x="1160" y="117"/>
                    <a:pt x="1161" y="118"/>
                  </a:cubicBezTo>
                  <a:cubicBezTo>
                    <a:pt x="1162" y="119"/>
                    <a:pt x="1163" y="119"/>
                    <a:pt x="1163" y="119"/>
                  </a:cubicBezTo>
                  <a:cubicBezTo>
                    <a:pt x="1164" y="119"/>
                    <a:pt x="1165" y="120"/>
                    <a:pt x="1165" y="120"/>
                  </a:cubicBezTo>
                  <a:cubicBezTo>
                    <a:pt x="1167" y="121"/>
                    <a:pt x="1169" y="120"/>
                    <a:pt x="1171" y="119"/>
                  </a:cubicBezTo>
                  <a:cubicBezTo>
                    <a:pt x="1171" y="119"/>
                    <a:pt x="1172" y="119"/>
                    <a:pt x="1173" y="119"/>
                  </a:cubicBezTo>
                  <a:cubicBezTo>
                    <a:pt x="1175" y="119"/>
                    <a:pt x="1176" y="119"/>
                    <a:pt x="1176" y="117"/>
                  </a:cubicBezTo>
                  <a:cubicBezTo>
                    <a:pt x="1176" y="116"/>
                    <a:pt x="1176" y="115"/>
                    <a:pt x="1176" y="115"/>
                  </a:cubicBezTo>
                  <a:cubicBezTo>
                    <a:pt x="1177" y="114"/>
                    <a:pt x="1178" y="114"/>
                    <a:pt x="1178" y="113"/>
                  </a:cubicBezTo>
                  <a:cubicBezTo>
                    <a:pt x="1179" y="113"/>
                    <a:pt x="1179" y="112"/>
                    <a:pt x="1179" y="111"/>
                  </a:cubicBezTo>
                  <a:cubicBezTo>
                    <a:pt x="1180" y="111"/>
                    <a:pt x="1181" y="111"/>
                    <a:pt x="1182" y="111"/>
                  </a:cubicBezTo>
                  <a:cubicBezTo>
                    <a:pt x="1182" y="111"/>
                    <a:pt x="1183" y="110"/>
                    <a:pt x="1182" y="110"/>
                  </a:cubicBezTo>
                  <a:cubicBezTo>
                    <a:pt x="1182" y="109"/>
                    <a:pt x="1180" y="110"/>
                    <a:pt x="1180" y="110"/>
                  </a:cubicBezTo>
                  <a:cubicBezTo>
                    <a:pt x="1178" y="110"/>
                    <a:pt x="1177" y="110"/>
                    <a:pt x="1175" y="110"/>
                  </a:cubicBezTo>
                  <a:cubicBezTo>
                    <a:pt x="1174" y="110"/>
                    <a:pt x="1172" y="110"/>
                    <a:pt x="1170" y="110"/>
                  </a:cubicBezTo>
                  <a:cubicBezTo>
                    <a:pt x="1169" y="110"/>
                    <a:pt x="1167" y="110"/>
                    <a:pt x="1166" y="110"/>
                  </a:cubicBezTo>
                  <a:cubicBezTo>
                    <a:pt x="1164" y="109"/>
                    <a:pt x="1162" y="110"/>
                    <a:pt x="1161" y="110"/>
                  </a:cubicBezTo>
                  <a:cubicBezTo>
                    <a:pt x="1160" y="111"/>
                    <a:pt x="1158" y="112"/>
                    <a:pt x="1157" y="112"/>
                  </a:cubicBezTo>
                  <a:cubicBezTo>
                    <a:pt x="1156" y="111"/>
                    <a:pt x="1155" y="110"/>
                    <a:pt x="1155" y="110"/>
                  </a:cubicBezTo>
                  <a:cubicBezTo>
                    <a:pt x="1154" y="109"/>
                    <a:pt x="1153" y="108"/>
                    <a:pt x="1152" y="107"/>
                  </a:cubicBezTo>
                  <a:cubicBezTo>
                    <a:pt x="1152" y="106"/>
                    <a:pt x="1151" y="105"/>
                    <a:pt x="1150" y="104"/>
                  </a:cubicBezTo>
                  <a:cubicBezTo>
                    <a:pt x="1148" y="102"/>
                    <a:pt x="1147" y="99"/>
                    <a:pt x="1145" y="97"/>
                  </a:cubicBezTo>
                  <a:cubicBezTo>
                    <a:pt x="1144" y="96"/>
                    <a:pt x="1141" y="89"/>
                    <a:pt x="1143" y="87"/>
                  </a:cubicBezTo>
                  <a:cubicBezTo>
                    <a:pt x="1144" y="87"/>
                    <a:pt x="1145" y="87"/>
                    <a:pt x="1145" y="87"/>
                  </a:cubicBezTo>
                  <a:cubicBezTo>
                    <a:pt x="1146" y="86"/>
                    <a:pt x="1147" y="86"/>
                    <a:pt x="1147" y="85"/>
                  </a:cubicBezTo>
                  <a:cubicBezTo>
                    <a:pt x="1148" y="85"/>
                    <a:pt x="1149" y="85"/>
                    <a:pt x="1149" y="85"/>
                  </a:cubicBezTo>
                  <a:cubicBezTo>
                    <a:pt x="1150" y="84"/>
                    <a:pt x="1150" y="83"/>
                    <a:pt x="1150" y="83"/>
                  </a:cubicBezTo>
                  <a:cubicBezTo>
                    <a:pt x="1150" y="81"/>
                    <a:pt x="1152" y="80"/>
                    <a:pt x="1152" y="82"/>
                  </a:cubicBezTo>
                  <a:cubicBezTo>
                    <a:pt x="1152" y="82"/>
                    <a:pt x="1152" y="83"/>
                    <a:pt x="1152" y="83"/>
                  </a:cubicBezTo>
                  <a:cubicBezTo>
                    <a:pt x="1153" y="84"/>
                    <a:pt x="1153" y="84"/>
                    <a:pt x="1153" y="84"/>
                  </a:cubicBezTo>
                  <a:cubicBezTo>
                    <a:pt x="1152" y="85"/>
                    <a:pt x="1151" y="85"/>
                    <a:pt x="1150" y="86"/>
                  </a:cubicBezTo>
                  <a:cubicBezTo>
                    <a:pt x="1149" y="86"/>
                    <a:pt x="1149" y="87"/>
                    <a:pt x="1148" y="88"/>
                  </a:cubicBezTo>
                  <a:cubicBezTo>
                    <a:pt x="1148" y="89"/>
                    <a:pt x="1147" y="89"/>
                    <a:pt x="1146" y="90"/>
                  </a:cubicBezTo>
                  <a:cubicBezTo>
                    <a:pt x="1147" y="90"/>
                    <a:pt x="1149" y="89"/>
                    <a:pt x="1149" y="88"/>
                  </a:cubicBezTo>
                  <a:cubicBezTo>
                    <a:pt x="1150" y="87"/>
                    <a:pt x="1151" y="86"/>
                    <a:pt x="1152" y="86"/>
                  </a:cubicBezTo>
                  <a:cubicBezTo>
                    <a:pt x="1153" y="85"/>
                    <a:pt x="1155" y="84"/>
                    <a:pt x="1156" y="84"/>
                  </a:cubicBezTo>
                  <a:cubicBezTo>
                    <a:pt x="1157" y="82"/>
                    <a:pt x="1157" y="80"/>
                    <a:pt x="1160" y="79"/>
                  </a:cubicBezTo>
                  <a:cubicBezTo>
                    <a:pt x="1160" y="79"/>
                    <a:pt x="1161" y="79"/>
                    <a:pt x="1162" y="78"/>
                  </a:cubicBezTo>
                  <a:cubicBezTo>
                    <a:pt x="1162" y="78"/>
                    <a:pt x="1163" y="77"/>
                    <a:pt x="1163" y="77"/>
                  </a:cubicBezTo>
                  <a:cubicBezTo>
                    <a:pt x="1165" y="75"/>
                    <a:pt x="1166" y="75"/>
                    <a:pt x="1168" y="75"/>
                  </a:cubicBezTo>
                  <a:cubicBezTo>
                    <a:pt x="1170" y="75"/>
                    <a:pt x="1171" y="75"/>
                    <a:pt x="1173" y="75"/>
                  </a:cubicBezTo>
                  <a:cubicBezTo>
                    <a:pt x="1175" y="74"/>
                    <a:pt x="1176" y="73"/>
                    <a:pt x="1178" y="72"/>
                  </a:cubicBezTo>
                  <a:cubicBezTo>
                    <a:pt x="1179" y="72"/>
                    <a:pt x="1179" y="72"/>
                    <a:pt x="1180" y="71"/>
                  </a:cubicBezTo>
                  <a:cubicBezTo>
                    <a:pt x="1181" y="71"/>
                    <a:pt x="1182" y="71"/>
                    <a:pt x="1182" y="71"/>
                  </a:cubicBezTo>
                  <a:cubicBezTo>
                    <a:pt x="1183" y="71"/>
                    <a:pt x="1183" y="72"/>
                    <a:pt x="1184" y="73"/>
                  </a:cubicBezTo>
                  <a:cubicBezTo>
                    <a:pt x="1184" y="74"/>
                    <a:pt x="1185" y="73"/>
                    <a:pt x="1185" y="74"/>
                  </a:cubicBezTo>
                  <a:cubicBezTo>
                    <a:pt x="1185" y="75"/>
                    <a:pt x="1185" y="76"/>
                    <a:pt x="1186" y="76"/>
                  </a:cubicBezTo>
                  <a:cubicBezTo>
                    <a:pt x="1187" y="76"/>
                    <a:pt x="1187" y="74"/>
                    <a:pt x="1187" y="74"/>
                  </a:cubicBezTo>
                  <a:cubicBezTo>
                    <a:pt x="1187" y="72"/>
                    <a:pt x="1188" y="71"/>
                    <a:pt x="1189" y="71"/>
                  </a:cubicBezTo>
                  <a:cubicBezTo>
                    <a:pt x="1191" y="70"/>
                    <a:pt x="1191" y="69"/>
                    <a:pt x="1193" y="69"/>
                  </a:cubicBezTo>
                  <a:cubicBezTo>
                    <a:pt x="1195" y="69"/>
                    <a:pt x="1196" y="69"/>
                    <a:pt x="1197" y="68"/>
                  </a:cubicBezTo>
                  <a:cubicBezTo>
                    <a:pt x="1198" y="68"/>
                    <a:pt x="1199" y="67"/>
                    <a:pt x="1200" y="67"/>
                  </a:cubicBezTo>
                  <a:cubicBezTo>
                    <a:pt x="1201" y="65"/>
                    <a:pt x="1202" y="64"/>
                    <a:pt x="1203" y="64"/>
                  </a:cubicBezTo>
                  <a:cubicBezTo>
                    <a:pt x="1204" y="63"/>
                    <a:pt x="1205" y="63"/>
                    <a:pt x="1205" y="63"/>
                  </a:cubicBezTo>
                  <a:cubicBezTo>
                    <a:pt x="1207" y="63"/>
                    <a:pt x="1208" y="63"/>
                    <a:pt x="1210" y="63"/>
                  </a:cubicBezTo>
                  <a:cubicBezTo>
                    <a:pt x="1212" y="64"/>
                    <a:pt x="1213" y="63"/>
                    <a:pt x="1214" y="63"/>
                  </a:cubicBezTo>
                  <a:cubicBezTo>
                    <a:pt x="1216" y="63"/>
                    <a:pt x="1218" y="62"/>
                    <a:pt x="1219" y="62"/>
                  </a:cubicBezTo>
                  <a:cubicBezTo>
                    <a:pt x="1220" y="61"/>
                    <a:pt x="1221" y="61"/>
                    <a:pt x="1222" y="61"/>
                  </a:cubicBezTo>
                  <a:cubicBezTo>
                    <a:pt x="1222" y="61"/>
                    <a:pt x="1223" y="62"/>
                    <a:pt x="1224" y="62"/>
                  </a:cubicBezTo>
                  <a:cubicBezTo>
                    <a:pt x="1225" y="62"/>
                    <a:pt x="1227" y="62"/>
                    <a:pt x="1229" y="62"/>
                  </a:cubicBezTo>
                  <a:cubicBezTo>
                    <a:pt x="1230" y="61"/>
                    <a:pt x="1231" y="60"/>
                    <a:pt x="1232" y="59"/>
                  </a:cubicBezTo>
                  <a:cubicBezTo>
                    <a:pt x="1234" y="59"/>
                    <a:pt x="1235" y="59"/>
                    <a:pt x="1237" y="59"/>
                  </a:cubicBezTo>
                  <a:cubicBezTo>
                    <a:pt x="1237" y="59"/>
                    <a:pt x="1239" y="59"/>
                    <a:pt x="1239" y="60"/>
                  </a:cubicBezTo>
                  <a:cubicBezTo>
                    <a:pt x="1239" y="60"/>
                    <a:pt x="1238" y="61"/>
                    <a:pt x="1238" y="62"/>
                  </a:cubicBezTo>
                  <a:cubicBezTo>
                    <a:pt x="1238" y="62"/>
                    <a:pt x="1238" y="63"/>
                    <a:pt x="1238" y="64"/>
                  </a:cubicBezTo>
                  <a:cubicBezTo>
                    <a:pt x="1238" y="65"/>
                    <a:pt x="1236" y="65"/>
                    <a:pt x="1236" y="66"/>
                  </a:cubicBezTo>
                  <a:cubicBezTo>
                    <a:pt x="1233" y="67"/>
                    <a:pt x="1229" y="68"/>
                    <a:pt x="1226" y="69"/>
                  </a:cubicBezTo>
                  <a:cubicBezTo>
                    <a:pt x="1225" y="69"/>
                    <a:pt x="1224" y="69"/>
                    <a:pt x="1223" y="69"/>
                  </a:cubicBezTo>
                  <a:cubicBezTo>
                    <a:pt x="1223" y="69"/>
                    <a:pt x="1221" y="69"/>
                    <a:pt x="1221" y="69"/>
                  </a:cubicBezTo>
                  <a:cubicBezTo>
                    <a:pt x="1219" y="70"/>
                    <a:pt x="1222" y="72"/>
                    <a:pt x="1223" y="72"/>
                  </a:cubicBezTo>
                  <a:cubicBezTo>
                    <a:pt x="1224" y="74"/>
                    <a:pt x="1224" y="75"/>
                    <a:pt x="1222" y="75"/>
                  </a:cubicBezTo>
                  <a:cubicBezTo>
                    <a:pt x="1220" y="75"/>
                    <a:pt x="1218" y="75"/>
                    <a:pt x="1217" y="75"/>
                  </a:cubicBezTo>
                  <a:cubicBezTo>
                    <a:pt x="1213" y="76"/>
                    <a:pt x="1210" y="75"/>
                    <a:pt x="1207" y="75"/>
                  </a:cubicBezTo>
                  <a:cubicBezTo>
                    <a:pt x="1204" y="75"/>
                    <a:pt x="1207" y="76"/>
                    <a:pt x="1207" y="77"/>
                  </a:cubicBezTo>
                  <a:cubicBezTo>
                    <a:pt x="1208" y="78"/>
                    <a:pt x="1208" y="79"/>
                    <a:pt x="1208" y="79"/>
                  </a:cubicBezTo>
                  <a:cubicBezTo>
                    <a:pt x="1208" y="80"/>
                    <a:pt x="1209" y="81"/>
                    <a:pt x="1210" y="81"/>
                  </a:cubicBezTo>
                  <a:cubicBezTo>
                    <a:pt x="1211" y="82"/>
                    <a:pt x="1213" y="84"/>
                    <a:pt x="1214" y="84"/>
                  </a:cubicBezTo>
                  <a:cubicBezTo>
                    <a:pt x="1216" y="84"/>
                    <a:pt x="1217" y="85"/>
                    <a:pt x="1218" y="86"/>
                  </a:cubicBezTo>
                  <a:cubicBezTo>
                    <a:pt x="1219" y="87"/>
                    <a:pt x="1219" y="87"/>
                    <a:pt x="1220" y="87"/>
                  </a:cubicBezTo>
                  <a:cubicBezTo>
                    <a:pt x="1221" y="88"/>
                    <a:pt x="1222" y="88"/>
                    <a:pt x="1222" y="88"/>
                  </a:cubicBezTo>
                  <a:cubicBezTo>
                    <a:pt x="1223" y="89"/>
                    <a:pt x="1223" y="90"/>
                    <a:pt x="1223" y="90"/>
                  </a:cubicBezTo>
                  <a:cubicBezTo>
                    <a:pt x="1223" y="91"/>
                    <a:pt x="1222" y="91"/>
                    <a:pt x="1221" y="91"/>
                  </a:cubicBezTo>
                  <a:cubicBezTo>
                    <a:pt x="1220" y="90"/>
                    <a:pt x="1219" y="90"/>
                    <a:pt x="1218" y="89"/>
                  </a:cubicBezTo>
                  <a:cubicBezTo>
                    <a:pt x="1216" y="88"/>
                    <a:pt x="1216" y="90"/>
                    <a:pt x="1215" y="91"/>
                  </a:cubicBezTo>
                  <a:cubicBezTo>
                    <a:pt x="1214" y="91"/>
                    <a:pt x="1213" y="92"/>
                    <a:pt x="1213" y="92"/>
                  </a:cubicBezTo>
                  <a:cubicBezTo>
                    <a:pt x="1212" y="92"/>
                    <a:pt x="1211" y="91"/>
                    <a:pt x="1210" y="92"/>
                  </a:cubicBezTo>
                  <a:cubicBezTo>
                    <a:pt x="1209" y="92"/>
                    <a:pt x="1209" y="94"/>
                    <a:pt x="1208" y="95"/>
                  </a:cubicBezTo>
                  <a:cubicBezTo>
                    <a:pt x="1208" y="97"/>
                    <a:pt x="1207" y="98"/>
                    <a:pt x="1206" y="100"/>
                  </a:cubicBezTo>
                  <a:cubicBezTo>
                    <a:pt x="1206" y="100"/>
                    <a:pt x="1205" y="101"/>
                    <a:pt x="1204" y="101"/>
                  </a:cubicBezTo>
                  <a:cubicBezTo>
                    <a:pt x="1204" y="101"/>
                    <a:pt x="1203" y="101"/>
                    <a:pt x="1202" y="102"/>
                  </a:cubicBezTo>
                  <a:cubicBezTo>
                    <a:pt x="1201" y="102"/>
                    <a:pt x="1203" y="104"/>
                    <a:pt x="1204" y="105"/>
                  </a:cubicBezTo>
                  <a:cubicBezTo>
                    <a:pt x="1204" y="105"/>
                    <a:pt x="1204" y="106"/>
                    <a:pt x="1204" y="107"/>
                  </a:cubicBezTo>
                  <a:cubicBezTo>
                    <a:pt x="1205" y="107"/>
                    <a:pt x="1205" y="108"/>
                    <a:pt x="1205" y="108"/>
                  </a:cubicBezTo>
                  <a:cubicBezTo>
                    <a:pt x="1206" y="112"/>
                    <a:pt x="1200" y="111"/>
                    <a:pt x="1198" y="111"/>
                  </a:cubicBezTo>
                  <a:cubicBezTo>
                    <a:pt x="1197" y="111"/>
                    <a:pt x="1195" y="110"/>
                    <a:pt x="1194" y="110"/>
                  </a:cubicBezTo>
                  <a:cubicBezTo>
                    <a:pt x="1192" y="110"/>
                    <a:pt x="1191" y="109"/>
                    <a:pt x="1190" y="109"/>
                  </a:cubicBezTo>
                  <a:cubicBezTo>
                    <a:pt x="1189" y="109"/>
                    <a:pt x="1188" y="109"/>
                    <a:pt x="1188" y="109"/>
                  </a:cubicBezTo>
                  <a:cubicBezTo>
                    <a:pt x="1187" y="108"/>
                    <a:pt x="1187" y="108"/>
                    <a:pt x="1186" y="108"/>
                  </a:cubicBezTo>
                  <a:cubicBezTo>
                    <a:pt x="1185" y="108"/>
                    <a:pt x="1182" y="109"/>
                    <a:pt x="1185" y="110"/>
                  </a:cubicBezTo>
                  <a:cubicBezTo>
                    <a:pt x="1186" y="110"/>
                    <a:pt x="1186" y="110"/>
                    <a:pt x="1186" y="111"/>
                  </a:cubicBezTo>
                  <a:cubicBezTo>
                    <a:pt x="1187" y="111"/>
                    <a:pt x="1188" y="111"/>
                    <a:pt x="1188" y="112"/>
                  </a:cubicBezTo>
                  <a:cubicBezTo>
                    <a:pt x="1188" y="113"/>
                    <a:pt x="1187" y="113"/>
                    <a:pt x="1186" y="113"/>
                  </a:cubicBezTo>
                  <a:cubicBezTo>
                    <a:pt x="1185" y="113"/>
                    <a:pt x="1185" y="114"/>
                    <a:pt x="1184" y="114"/>
                  </a:cubicBezTo>
                  <a:cubicBezTo>
                    <a:pt x="1184" y="114"/>
                    <a:pt x="1180" y="114"/>
                    <a:pt x="1181" y="116"/>
                  </a:cubicBezTo>
                  <a:cubicBezTo>
                    <a:pt x="1182" y="116"/>
                    <a:pt x="1183" y="116"/>
                    <a:pt x="1184" y="116"/>
                  </a:cubicBezTo>
                  <a:cubicBezTo>
                    <a:pt x="1185" y="116"/>
                    <a:pt x="1185" y="117"/>
                    <a:pt x="1186" y="117"/>
                  </a:cubicBezTo>
                  <a:cubicBezTo>
                    <a:pt x="1186" y="117"/>
                    <a:pt x="1187" y="117"/>
                    <a:pt x="1188" y="118"/>
                  </a:cubicBezTo>
                  <a:cubicBezTo>
                    <a:pt x="1188" y="118"/>
                    <a:pt x="1189" y="118"/>
                    <a:pt x="1190" y="119"/>
                  </a:cubicBezTo>
                  <a:cubicBezTo>
                    <a:pt x="1190" y="119"/>
                    <a:pt x="1191" y="119"/>
                    <a:pt x="1192" y="120"/>
                  </a:cubicBezTo>
                  <a:cubicBezTo>
                    <a:pt x="1192" y="120"/>
                    <a:pt x="1192" y="121"/>
                    <a:pt x="1193" y="121"/>
                  </a:cubicBezTo>
                  <a:cubicBezTo>
                    <a:pt x="1194" y="122"/>
                    <a:pt x="1194" y="122"/>
                    <a:pt x="1195" y="123"/>
                  </a:cubicBezTo>
                  <a:cubicBezTo>
                    <a:pt x="1195" y="123"/>
                    <a:pt x="1196" y="124"/>
                    <a:pt x="1196" y="125"/>
                  </a:cubicBezTo>
                  <a:cubicBezTo>
                    <a:pt x="1197" y="125"/>
                    <a:pt x="1197" y="126"/>
                    <a:pt x="1198" y="126"/>
                  </a:cubicBezTo>
                  <a:cubicBezTo>
                    <a:pt x="1198" y="127"/>
                    <a:pt x="1198" y="128"/>
                    <a:pt x="1199" y="128"/>
                  </a:cubicBezTo>
                  <a:cubicBezTo>
                    <a:pt x="1200" y="129"/>
                    <a:pt x="1203" y="129"/>
                    <a:pt x="1204" y="129"/>
                  </a:cubicBezTo>
                  <a:cubicBezTo>
                    <a:pt x="1206" y="129"/>
                    <a:pt x="1207" y="128"/>
                    <a:pt x="1208" y="129"/>
                  </a:cubicBezTo>
                  <a:cubicBezTo>
                    <a:pt x="1209" y="129"/>
                    <a:pt x="1209" y="130"/>
                    <a:pt x="1209" y="130"/>
                  </a:cubicBezTo>
                  <a:cubicBezTo>
                    <a:pt x="1210" y="131"/>
                    <a:pt x="1210" y="131"/>
                    <a:pt x="1211" y="131"/>
                  </a:cubicBezTo>
                  <a:cubicBezTo>
                    <a:pt x="1213" y="134"/>
                    <a:pt x="1215" y="137"/>
                    <a:pt x="1219" y="138"/>
                  </a:cubicBezTo>
                  <a:cubicBezTo>
                    <a:pt x="1222" y="138"/>
                    <a:pt x="1225" y="138"/>
                    <a:pt x="1228" y="139"/>
                  </a:cubicBezTo>
                  <a:cubicBezTo>
                    <a:pt x="1229" y="140"/>
                    <a:pt x="1230" y="142"/>
                    <a:pt x="1231" y="143"/>
                  </a:cubicBezTo>
                  <a:cubicBezTo>
                    <a:pt x="1232" y="144"/>
                    <a:pt x="1233" y="145"/>
                    <a:pt x="1235" y="146"/>
                  </a:cubicBezTo>
                  <a:cubicBezTo>
                    <a:pt x="1236" y="147"/>
                    <a:pt x="1237" y="147"/>
                    <a:pt x="1238" y="148"/>
                  </a:cubicBezTo>
                  <a:cubicBezTo>
                    <a:pt x="1239" y="150"/>
                    <a:pt x="1241" y="150"/>
                    <a:pt x="1242" y="151"/>
                  </a:cubicBezTo>
                  <a:cubicBezTo>
                    <a:pt x="1244" y="152"/>
                    <a:pt x="1245" y="153"/>
                    <a:pt x="1246" y="154"/>
                  </a:cubicBezTo>
                  <a:cubicBezTo>
                    <a:pt x="1247" y="156"/>
                    <a:pt x="1247" y="157"/>
                    <a:pt x="1249" y="158"/>
                  </a:cubicBezTo>
                  <a:cubicBezTo>
                    <a:pt x="1251" y="160"/>
                    <a:pt x="1254" y="162"/>
                    <a:pt x="1256" y="164"/>
                  </a:cubicBezTo>
                  <a:cubicBezTo>
                    <a:pt x="1258" y="166"/>
                    <a:pt x="1261" y="168"/>
                    <a:pt x="1264" y="169"/>
                  </a:cubicBezTo>
                  <a:cubicBezTo>
                    <a:pt x="1267" y="170"/>
                    <a:pt x="1269" y="171"/>
                    <a:pt x="1272" y="171"/>
                  </a:cubicBezTo>
                  <a:cubicBezTo>
                    <a:pt x="1273" y="172"/>
                    <a:pt x="1276" y="173"/>
                    <a:pt x="1277" y="174"/>
                  </a:cubicBezTo>
                  <a:cubicBezTo>
                    <a:pt x="1278" y="175"/>
                    <a:pt x="1279" y="177"/>
                    <a:pt x="1280" y="178"/>
                  </a:cubicBezTo>
                  <a:cubicBezTo>
                    <a:pt x="1281" y="182"/>
                    <a:pt x="1285" y="180"/>
                    <a:pt x="1287" y="183"/>
                  </a:cubicBezTo>
                  <a:cubicBezTo>
                    <a:pt x="1288" y="185"/>
                    <a:pt x="1288" y="187"/>
                    <a:pt x="1288" y="188"/>
                  </a:cubicBezTo>
                  <a:cubicBezTo>
                    <a:pt x="1289" y="190"/>
                    <a:pt x="1289" y="191"/>
                    <a:pt x="1290" y="193"/>
                  </a:cubicBezTo>
                  <a:cubicBezTo>
                    <a:pt x="1290" y="194"/>
                    <a:pt x="1291" y="195"/>
                    <a:pt x="1292" y="196"/>
                  </a:cubicBezTo>
                  <a:cubicBezTo>
                    <a:pt x="1293" y="198"/>
                    <a:pt x="1293" y="199"/>
                    <a:pt x="1293" y="201"/>
                  </a:cubicBezTo>
                  <a:cubicBezTo>
                    <a:pt x="1293" y="202"/>
                    <a:pt x="1294" y="204"/>
                    <a:pt x="1293" y="205"/>
                  </a:cubicBezTo>
                  <a:close/>
                  <a:moveTo>
                    <a:pt x="1148" y="106"/>
                  </a:moveTo>
                  <a:cubicBezTo>
                    <a:pt x="1148" y="106"/>
                    <a:pt x="1148" y="105"/>
                    <a:pt x="1148" y="105"/>
                  </a:cubicBezTo>
                  <a:cubicBezTo>
                    <a:pt x="1149" y="104"/>
                    <a:pt x="1151" y="108"/>
                    <a:pt x="1151" y="108"/>
                  </a:cubicBezTo>
                  <a:cubicBezTo>
                    <a:pt x="1152" y="109"/>
                    <a:pt x="1153" y="110"/>
                    <a:pt x="1154" y="111"/>
                  </a:cubicBezTo>
                  <a:cubicBezTo>
                    <a:pt x="1155" y="112"/>
                    <a:pt x="1156" y="112"/>
                    <a:pt x="1156" y="113"/>
                  </a:cubicBezTo>
                  <a:cubicBezTo>
                    <a:pt x="1156" y="114"/>
                    <a:pt x="1155" y="113"/>
                    <a:pt x="1154" y="113"/>
                  </a:cubicBezTo>
                  <a:cubicBezTo>
                    <a:pt x="1153" y="112"/>
                    <a:pt x="1153" y="112"/>
                    <a:pt x="1152" y="112"/>
                  </a:cubicBezTo>
                  <a:cubicBezTo>
                    <a:pt x="1151" y="112"/>
                    <a:pt x="1151" y="112"/>
                    <a:pt x="1150" y="111"/>
                  </a:cubicBezTo>
                  <a:cubicBezTo>
                    <a:pt x="1149" y="110"/>
                    <a:pt x="1147" y="111"/>
                    <a:pt x="1148" y="108"/>
                  </a:cubicBezTo>
                  <a:cubicBezTo>
                    <a:pt x="1148" y="107"/>
                    <a:pt x="1148" y="107"/>
                    <a:pt x="1148" y="106"/>
                  </a:cubicBezTo>
                  <a:close/>
                  <a:moveTo>
                    <a:pt x="1417" y="158"/>
                  </a:moveTo>
                  <a:cubicBezTo>
                    <a:pt x="1417" y="158"/>
                    <a:pt x="1416" y="158"/>
                    <a:pt x="1416" y="158"/>
                  </a:cubicBezTo>
                  <a:cubicBezTo>
                    <a:pt x="1415" y="157"/>
                    <a:pt x="1416" y="157"/>
                    <a:pt x="1416" y="157"/>
                  </a:cubicBezTo>
                  <a:cubicBezTo>
                    <a:pt x="1416" y="156"/>
                    <a:pt x="1417" y="154"/>
                    <a:pt x="1418" y="155"/>
                  </a:cubicBezTo>
                  <a:cubicBezTo>
                    <a:pt x="1418" y="156"/>
                    <a:pt x="1418" y="157"/>
                    <a:pt x="1417" y="158"/>
                  </a:cubicBezTo>
                  <a:close/>
                  <a:moveTo>
                    <a:pt x="1575" y="228"/>
                  </a:moveTo>
                  <a:cubicBezTo>
                    <a:pt x="1575" y="229"/>
                    <a:pt x="1572" y="228"/>
                    <a:pt x="1571" y="228"/>
                  </a:cubicBezTo>
                  <a:cubicBezTo>
                    <a:pt x="1570" y="228"/>
                    <a:pt x="1568" y="228"/>
                    <a:pt x="1567" y="229"/>
                  </a:cubicBezTo>
                  <a:cubicBezTo>
                    <a:pt x="1566" y="230"/>
                    <a:pt x="1566" y="231"/>
                    <a:pt x="1566" y="231"/>
                  </a:cubicBezTo>
                  <a:cubicBezTo>
                    <a:pt x="1567" y="232"/>
                    <a:pt x="1567" y="232"/>
                    <a:pt x="1568" y="233"/>
                  </a:cubicBezTo>
                  <a:cubicBezTo>
                    <a:pt x="1568" y="236"/>
                    <a:pt x="1566" y="234"/>
                    <a:pt x="1565" y="234"/>
                  </a:cubicBezTo>
                  <a:cubicBezTo>
                    <a:pt x="1564" y="234"/>
                    <a:pt x="1564" y="234"/>
                    <a:pt x="1563" y="233"/>
                  </a:cubicBezTo>
                  <a:cubicBezTo>
                    <a:pt x="1562" y="233"/>
                    <a:pt x="1561" y="233"/>
                    <a:pt x="1561" y="233"/>
                  </a:cubicBezTo>
                  <a:cubicBezTo>
                    <a:pt x="1560" y="234"/>
                    <a:pt x="1559" y="234"/>
                    <a:pt x="1559" y="234"/>
                  </a:cubicBezTo>
                  <a:cubicBezTo>
                    <a:pt x="1558" y="234"/>
                    <a:pt x="1557" y="234"/>
                    <a:pt x="1557" y="235"/>
                  </a:cubicBezTo>
                  <a:cubicBezTo>
                    <a:pt x="1556" y="235"/>
                    <a:pt x="1555" y="236"/>
                    <a:pt x="1555" y="235"/>
                  </a:cubicBezTo>
                  <a:cubicBezTo>
                    <a:pt x="1554" y="235"/>
                    <a:pt x="1554" y="234"/>
                    <a:pt x="1554" y="233"/>
                  </a:cubicBezTo>
                  <a:cubicBezTo>
                    <a:pt x="1554" y="232"/>
                    <a:pt x="1554" y="231"/>
                    <a:pt x="1554" y="231"/>
                  </a:cubicBezTo>
                  <a:cubicBezTo>
                    <a:pt x="1553" y="230"/>
                    <a:pt x="1553" y="230"/>
                    <a:pt x="1553" y="230"/>
                  </a:cubicBezTo>
                  <a:cubicBezTo>
                    <a:pt x="1552" y="229"/>
                    <a:pt x="1553" y="228"/>
                    <a:pt x="1551" y="228"/>
                  </a:cubicBezTo>
                  <a:cubicBezTo>
                    <a:pt x="1551" y="229"/>
                    <a:pt x="1552" y="230"/>
                    <a:pt x="1551" y="230"/>
                  </a:cubicBezTo>
                  <a:cubicBezTo>
                    <a:pt x="1551" y="231"/>
                    <a:pt x="1551" y="231"/>
                    <a:pt x="1550" y="231"/>
                  </a:cubicBezTo>
                  <a:cubicBezTo>
                    <a:pt x="1549" y="232"/>
                    <a:pt x="1549" y="233"/>
                    <a:pt x="1548" y="233"/>
                  </a:cubicBezTo>
                  <a:cubicBezTo>
                    <a:pt x="1547" y="233"/>
                    <a:pt x="1546" y="232"/>
                    <a:pt x="1545" y="232"/>
                  </a:cubicBezTo>
                  <a:cubicBezTo>
                    <a:pt x="1543" y="231"/>
                    <a:pt x="1542" y="232"/>
                    <a:pt x="1541" y="231"/>
                  </a:cubicBezTo>
                  <a:cubicBezTo>
                    <a:pt x="1540" y="230"/>
                    <a:pt x="1539" y="228"/>
                    <a:pt x="1539" y="227"/>
                  </a:cubicBezTo>
                  <a:cubicBezTo>
                    <a:pt x="1538" y="227"/>
                    <a:pt x="1536" y="224"/>
                    <a:pt x="1536" y="224"/>
                  </a:cubicBezTo>
                  <a:cubicBezTo>
                    <a:pt x="1536" y="224"/>
                    <a:pt x="1536" y="224"/>
                    <a:pt x="1536" y="224"/>
                  </a:cubicBezTo>
                  <a:cubicBezTo>
                    <a:pt x="1536" y="225"/>
                    <a:pt x="1536" y="226"/>
                    <a:pt x="1536" y="226"/>
                  </a:cubicBezTo>
                  <a:cubicBezTo>
                    <a:pt x="1536" y="227"/>
                    <a:pt x="1536" y="228"/>
                    <a:pt x="1536" y="228"/>
                  </a:cubicBezTo>
                  <a:cubicBezTo>
                    <a:pt x="1536" y="230"/>
                    <a:pt x="1536" y="231"/>
                    <a:pt x="1535" y="233"/>
                  </a:cubicBezTo>
                  <a:cubicBezTo>
                    <a:pt x="1535" y="234"/>
                    <a:pt x="1534" y="235"/>
                    <a:pt x="1533" y="236"/>
                  </a:cubicBezTo>
                  <a:cubicBezTo>
                    <a:pt x="1533" y="237"/>
                    <a:pt x="1533" y="238"/>
                    <a:pt x="1533" y="238"/>
                  </a:cubicBezTo>
                  <a:cubicBezTo>
                    <a:pt x="1532" y="240"/>
                    <a:pt x="1532" y="243"/>
                    <a:pt x="1533" y="245"/>
                  </a:cubicBezTo>
                  <a:cubicBezTo>
                    <a:pt x="1533" y="246"/>
                    <a:pt x="1533" y="247"/>
                    <a:pt x="1533" y="247"/>
                  </a:cubicBezTo>
                  <a:cubicBezTo>
                    <a:pt x="1534" y="248"/>
                    <a:pt x="1534" y="249"/>
                    <a:pt x="1534" y="250"/>
                  </a:cubicBezTo>
                  <a:cubicBezTo>
                    <a:pt x="1535" y="252"/>
                    <a:pt x="1536" y="252"/>
                    <a:pt x="1538" y="252"/>
                  </a:cubicBezTo>
                  <a:cubicBezTo>
                    <a:pt x="1540" y="251"/>
                    <a:pt x="1541" y="251"/>
                    <a:pt x="1543" y="252"/>
                  </a:cubicBezTo>
                  <a:cubicBezTo>
                    <a:pt x="1544" y="253"/>
                    <a:pt x="1546" y="252"/>
                    <a:pt x="1547" y="253"/>
                  </a:cubicBezTo>
                  <a:cubicBezTo>
                    <a:pt x="1548" y="253"/>
                    <a:pt x="1548" y="254"/>
                    <a:pt x="1548" y="255"/>
                  </a:cubicBezTo>
                  <a:cubicBezTo>
                    <a:pt x="1548" y="256"/>
                    <a:pt x="1548" y="257"/>
                    <a:pt x="1548" y="257"/>
                  </a:cubicBezTo>
                  <a:cubicBezTo>
                    <a:pt x="1547" y="259"/>
                    <a:pt x="1549" y="260"/>
                    <a:pt x="1550" y="261"/>
                  </a:cubicBezTo>
                  <a:cubicBezTo>
                    <a:pt x="1551" y="261"/>
                    <a:pt x="1552" y="261"/>
                    <a:pt x="1552" y="262"/>
                  </a:cubicBezTo>
                  <a:cubicBezTo>
                    <a:pt x="1552" y="263"/>
                    <a:pt x="1552" y="264"/>
                    <a:pt x="1551" y="263"/>
                  </a:cubicBezTo>
                  <a:cubicBezTo>
                    <a:pt x="1550" y="263"/>
                    <a:pt x="1550" y="262"/>
                    <a:pt x="1550" y="262"/>
                  </a:cubicBezTo>
                  <a:cubicBezTo>
                    <a:pt x="1549" y="261"/>
                    <a:pt x="1548" y="261"/>
                    <a:pt x="1548" y="261"/>
                  </a:cubicBezTo>
                  <a:cubicBezTo>
                    <a:pt x="1547" y="262"/>
                    <a:pt x="1545" y="264"/>
                    <a:pt x="1544" y="263"/>
                  </a:cubicBezTo>
                  <a:cubicBezTo>
                    <a:pt x="1543" y="262"/>
                    <a:pt x="1546" y="260"/>
                    <a:pt x="1546" y="259"/>
                  </a:cubicBezTo>
                  <a:cubicBezTo>
                    <a:pt x="1546" y="258"/>
                    <a:pt x="1544" y="259"/>
                    <a:pt x="1544" y="260"/>
                  </a:cubicBezTo>
                  <a:cubicBezTo>
                    <a:pt x="1543" y="260"/>
                    <a:pt x="1544" y="261"/>
                    <a:pt x="1543" y="262"/>
                  </a:cubicBezTo>
                  <a:cubicBezTo>
                    <a:pt x="1542" y="263"/>
                    <a:pt x="1541" y="264"/>
                    <a:pt x="1541" y="266"/>
                  </a:cubicBezTo>
                  <a:cubicBezTo>
                    <a:pt x="1541" y="267"/>
                    <a:pt x="1541" y="267"/>
                    <a:pt x="1542" y="268"/>
                  </a:cubicBezTo>
                  <a:cubicBezTo>
                    <a:pt x="1543" y="269"/>
                    <a:pt x="1543" y="270"/>
                    <a:pt x="1543" y="271"/>
                  </a:cubicBezTo>
                  <a:cubicBezTo>
                    <a:pt x="1543" y="271"/>
                    <a:pt x="1543" y="272"/>
                    <a:pt x="1544" y="271"/>
                  </a:cubicBezTo>
                  <a:cubicBezTo>
                    <a:pt x="1544" y="270"/>
                    <a:pt x="1544" y="269"/>
                    <a:pt x="1544" y="269"/>
                  </a:cubicBezTo>
                  <a:cubicBezTo>
                    <a:pt x="1544" y="268"/>
                    <a:pt x="1543" y="267"/>
                    <a:pt x="1544" y="267"/>
                  </a:cubicBezTo>
                  <a:cubicBezTo>
                    <a:pt x="1546" y="266"/>
                    <a:pt x="1546" y="268"/>
                    <a:pt x="1546" y="268"/>
                  </a:cubicBezTo>
                  <a:cubicBezTo>
                    <a:pt x="1547" y="270"/>
                    <a:pt x="1549" y="269"/>
                    <a:pt x="1550" y="270"/>
                  </a:cubicBezTo>
                  <a:cubicBezTo>
                    <a:pt x="1552" y="271"/>
                    <a:pt x="1552" y="273"/>
                    <a:pt x="1553" y="274"/>
                  </a:cubicBezTo>
                  <a:cubicBezTo>
                    <a:pt x="1554" y="275"/>
                    <a:pt x="1556" y="275"/>
                    <a:pt x="1557" y="277"/>
                  </a:cubicBezTo>
                  <a:cubicBezTo>
                    <a:pt x="1558" y="278"/>
                    <a:pt x="1558" y="279"/>
                    <a:pt x="1558" y="281"/>
                  </a:cubicBezTo>
                  <a:cubicBezTo>
                    <a:pt x="1558" y="281"/>
                    <a:pt x="1558" y="282"/>
                    <a:pt x="1558" y="282"/>
                  </a:cubicBezTo>
                  <a:cubicBezTo>
                    <a:pt x="1557" y="283"/>
                    <a:pt x="1557" y="285"/>
                    <a:pt x="1557" y="286"/>
                  </a:cubicBezTo>
                  <a:cubicBezTo>
                    <a:pt x="1556" y="287"/>
                    <a:pt x="1556" y="288"/>
                    <a:pt x="1556" y="289"/>
                  </a:cubicBezTo>
                  <a:cubicBezTo>
                    <a:pt x="1556" y="291"/>
                    <a:pt x="1556" y="293"/>
                    <a:pt x="1556" y="295"/>
                  </a:cubicBezTo>
                  <a:cubicBezTo>
                    <a:pt x="1555" y="299"/>
                    <a:pt x="1555" y="303"/>
                    <a:pt x="1556" y="307"/>
                  </a:cubicBezTo>
                  <a:cubicBezTo>
                    <a:pt x="1557" y="309"/>
                    <a:pt x="1557" y="311"/>
                    <a:pt x="1557" y="313"/>
                  </a:cubicBezTo>
                  <a:cubicBezTo>
                    <a:pt x="1557" y="315"/>
                    <a:pt x="1557" y="318"/>
                    <a:pt x="1558" y="320"/>
                  </a:cubicBezTo>
                  <a:cubicBezTo>
                    <a:pt x="1558" y="321"/>
                    <a:pt x="1558" y="323"/>
                    <a:pt x="1559" y="325"/>
                  </a:cubicBezTo>
                  <a:cubicBezTo>
                    <a:pt x="1560" y="327"/>
                    <a:pt x="1560" y="328"/>
                    <a:pt x="1560" y="330"/>
                  </a:cubicBezTo>
                  <a:cubicBezTo>
                    <a:pt x="1560" y="331"/>
                    <a:pt x="1559" y="333"/>
                    <a:pt x="1557" y="333"/>
                  </a:cubicBezTo>
                  <a:cubicBezTo>
                    <a:pt x="1557" y="333"/>
                    <a:pt x="1556" y="332"/>
                    <a:pt x="1555" y="332"/>
                  </a:cubicBezTo>
                  <a:cubicBezTo>
                    <a:pt x="1554" y="331"/>
                    <a:pt x="1554" y="331"/>
                    <a:pt x="1555" y="330"/>
                  </a:cubicBezTo>
                  <a:cubicBezTo>
                    <a:pt x="1556" y="330"/>
                    <a:pt x="1557" y="330"/>
                    <a:pt x="1556" y="329"/>
                  </a:cubicBezTo>
                  <a:cubicBezTo>
                    <a:pt x="1555" y="329"/>
                    <a:pt x="1554" y="329"/>
                    <a:pt x="1554" y="330"/>
                  </a:cubicBezTo>
                  <a:cubicBezTo>
                    <a:pt x="1552" y="331"/>
                    <a:pt x="1551" y="330"/>
                    <a:pt x="1549" y="330"/>
                  </a:cubicBezTo>
                  <a:cubicBezTo>
                    <a:pt x="1545" y="330"/>
                    <a:pt x="1541" y="333"/>
                    <a:pt x="1537" y="333"/>
                  </a:cubicBezTo>
                  <a:cubicBezTo>
                    <a:pt x="1535" y="334"/>
                    <a:pt x="1533" y="334"/>
                    <a:pt x="1531" y="334"/>
                  </a:cubicBezTo>
                  <a:cubicBezTo>
                    <a:pt x="1529" y="334"/>
                    <a:pt x="1527" y="335"/>
                    <a:pt x="1524" y="336"/>
                  </a:cubicBezTo>
                  <a:cubicBezTo>
                    <a:pt x="1521" y="337"/>
                    <a:pt x="1517" y="337"/>
                    <a:pt x="1513" y="337"/>
                  </a:cubicBezTo>
                  <a:cubicBezTo>
                    <a:pt x="1510" y="337"/>
                    <a:pt x="1508" y="336"/>
                    <a:pt x="1506" y="336"/>
                  </a:cubicBezTo>
                  <a:cubicBezTo>
                    <a:pt x="1503" y="335"/>
                    <a:pt x="1501" y="335"/>
                    <a:pt x="1499" y="334"/>
                  </a:cubicBezTo>
                  <a:cubicBezTo>
                    <a:pt x="1497" y="333"/>
                    <a:pt x="1495" y="332"/>
                    <a:pt x="1493" y="331"/>
                  </a:cubicBezTo>
                  <a:cubicBezTo>
                    <a:pt x="1491" y="330"/>
                    <a:pt x="1490" y="330"/>
                    <a:pt x="1488" y="330"/>
                  </a:cubicBezTo>
                  <a:cubicBezTo>
                    <a:pt x="1486" y="329"/>
                    <a:pt x="1484" y="328"/>
                    <a:pt x="1483" y="327"/>
                  </a:cubicBezTo>
                  <a:cubicBezTo>
                    <a:pt x="1481" y="326"/>
                    <a:pt x="1481" y="325"/>
                    <a:pt x="1480" y="323"/>
                  </a:cubicBezTo>
                  <a:cubicBezTo>
                    <a:pt x="1479" y="322"/>
                    <a:pt x="1478" y="320"/>
                    <a:pt x="1477" y="319"/>
                  </a:cubicBezTo>
                  <a:cubicBezTo>
                    <a:pt x="1474" y="317"/>
                    <a:pt x="1470" y="316"/>
                    <a:pt x="1467" y="316"/>
                  </a:cubicBezTo>
                  <a:cubicBezTo>
                    <a:pt x="1465" y="315"/>
                    <a:pt x="1463" y="315"/>
                    <a:pt x="1462" y="314"/>
                  </a:cubicBezTo>
                  <a:cubicBezTo>
                    <a:pt x="1460" y="314"/>
                    <a:pt x="1459" y="314"/>
                    <a:pt x="1457" y="313"/>
                  </a:cubicBezTo>
                  <a:cubicBezTo>
                    <a:pt x="1456" y="313"/>
                    <a:pt x="1455" y="312"/>
                    <a:pt x="1454" y="311"/>
                  </a:cubicBezTo>
                  <a:cubicBezTo>
                    <a:pt x="1453" y="310"/>
                    <a:pt x="1453" y="308"/>
                    <a:pt x="1452" y="307"/>
                  </a:cubicBezTo>
                  <a:cubicBezTo>
                    <a:pt x="1451" y="304"/>
                    <a:pt x="1450" y="301"/>
                    <a:pt x="1449" y="298"/>
                  </a:cubicBezTo>
                  <a:cubicBezTo>
                    <a:pt x="1449" y="296"/>
                    <a:pt x="1449" y="295"/>
                    <a:pt x="1449" y="293"/>
                  </a:cubicBezTo>
                  <a:cubicBezTo>
                    <a:pt x="1449" y="292"/>
                    <a:pt x="1449" y="290"/>
                    <a:pt x="1449" y="288"/>
                  </a:cubicBezTo>
                  <a:cubicBezTo>
                    <a:pt x="1449" y="285"/>
                    <a:pt x="1450" y="282"/>
                    <a:pt x="1450" y="279"/>
                  </a:cubicBezTo>
                  <a:cubicBezTo>
                    <a:pt x="1450" y="278"/>
                    <a:pt x="1450" y="276"/>
                    <a:pt x="1450" y="274"/>
                  </a:cubicBezTo>
                  <a:cubicBezTo>
                    <a:pt x="1451" y="273"/>
                    <a:pt x="1453" y="272"/>
                    <a:pt x="1453" y="274"/>
                  </a:cubicBezTo>
                  <a:cubicBezTo>
                    <a:pt x="1454" y="275"/>
                    <a:pt x="1454" y="275"/>
                    <a:pt x="1454" y="276"/>
                  </a:cubicBezTo>
                  <a:cubicBezTo>
                    <a:pt x="1454" y="277"/>
                    <a:pt x="1454" y="278"/>
                    <a:pt x="1455" y="278"/>
                  </a:cubicBezTo>
                  <a:cubicBezTo>
                    <a:pt x="1456" y="276"/>
                    <a:pt x="1455" y="276"/>
                    <a:pt x="1455" y="274"/>
                  </a:cubicBezTo>
                  <a:cubicBezTo>
                    <a:pt x="1455" y="273"/>
                    <a:pt x="1457" y="273"/>
                    <a:pt x="1457" y="272"/>
                  </a:cubicBezTo>
                  <a:cubicBezTo>
                    <a:pt x="1457" y="271"/>
                    <a:pt x="1457" y="269"/>
                    <a:pt x="1458" y="268"/>
                  </a:cubicBezTo>
                  <a:cubicBezTo>
                    <a:pt x="1459" y="268"/>
                    <a:pt x="1461" y="271"/>
                    <a:pt x="1461" y="268"/>
                  </a:cubicBezTo>
                  <a:cubicBezTo>
                    <a:pt x="1460" y="268"/>
                    <a:pt x="1460" y="268"/>
                    <a:pt x="1460" y="267"/>
                  </a:cubicBezTo>
                  <a:cubicBezTo>
                    <a:pt x="1460" y="266"/>
                    <a:pt x="1460" y="266"/>
                    <a:pt x="1459" y="265"/>
                  </a:cubicBezTo>
                  <a:cubicBezTo>
                    <a:pt x="1459" y="264"/>
                    <a:pt x="1458" y="264"/>
                    <a:pt x="1458" y="263"/>
                  </a:cubicBezTo>
                  <a:cubicBezTo>
                    <a:pt x="1457" y="262"/>
                    <a:pt x="1459" y="260"/>
                    <a:pt x="1459" y="259"/>
                  </a:cubicBezTo>
                  <a:cubicBezTo>
                    <a:pt x="1460" y="258"/>
                    <a:pt x="1460" y="256"/>
                    <a:pt x="1460" y="255"/>
                  </a:cubicBezTo>
                  <a:cubicBezTo>
                    <a:pt x="1461" y="253"/>
                    <a:pt x="1462" y="253"/>
                    <a:pt x="1463" y="251"/>
                  </a:cubicBezTo>
                  <a:cubicBezTo>
                    <a:pt x="1463" y="249"/>
                    <a:pt x="1463" y="248"/>
                    <a:pt x="1464" y="246"/>
                  </a:cubicBezTo>
                  <a:cubicBezTo>
                    <a:pt x="1465" y="246"/>
                    <a:pt x="1465" y="245"/>
                    <a:pt x="1466" y="245"/>
                  </a:cubicBezTo>
                  <a:cubicBezTo>
                    <a:pt x="1467" y="245"/>
                    <a:pt x="1468" y="245"/>
                    <a:pt x="1468" y="244"/>
                  </a:cubicBezTo>
                  <a:cubicBezTo>
                    <a:pt x="1469" y="244"/>
                    <a:pt x="1469" y="243"/>
                    <a:pt x="1470" y="243"/>
                  </a:cubicBezTo>
                  <a:cubicBezTo>
                    <a:pt x="1471" y="243"/>
                    <a:pt x="1472" y="243"/>
                    <a:pt x="1473" y="243"/>
                  </a:cubicBezTo>
                  <a:cubicBezTo>
                    <a:pt x="1473" y="243"/>
                    <a:pt x="1474" y="243"/>
                    <a:pt x="1475" y="243"/>
                  </a:cubicBezTo>
                  <a:cubicBezTo>
                    <a:pt x="1476" y="243"/>
                    <a:pt x="1477" y="243"/>
                    <a:pt x="1478" y="243"/>
                  </a:cubicBezTo>
                  <a:cubicBezTo>
                    <a:pt x="1479" y="243"/>
                    <a:pt x="1480" y="245"/>
                    <a:pt x="1481" y="245"/>
                  </a:cubicBezTo>
                  <a:cubicBezTo>
                    <a:pt x="1482" y="246"/>
                    <a:pt x="1481" y="245"/>
                    <a:pt x="1481" y="244"/>
                  </a:cubicBezTo>
                  <a:cubicBezTo>
                    <a:pt x="1481" y="243"/>
                    <a:pt x="1481" y="242"/>
                    <a:pt x="1481" y="242"/>
                  </a:cubicBezTo>
                  <a:cubicBezTo>
                    <a:pt x="1481" y="241"/>
                    <a:pt x="1480" y="241"/>
                    <a:pt x="1480" y="241"/>
                  </a:cubicBezTo>
                  <a:cubicBezTo>
                    <a:pt x="1479" y="240"/>
                    <a:pt x="1479" y="240"/>
                    <a:pt x="1479" y="239"/>
                  </a:cubicBezTo>
                  <a:cubicBezTo>
                    <a:pt x="1478" y="238"/>
                    <a:pt x="1476" y="237"/>
                    <a:pt x="1475" y="237"/>
                  </a:cubicBezTo>
                  <a:cubicBezTo>
                    <a:pt x="1474" y="236"/>
                    <a:pt x="1473" y="236"/>
                    <a:pt x="1472" y="236"/>
                  </a:cubicBezTo>
                  <a:cubicBezTo>
                    <a:pt x="1471" y="236"/>
                    <a:pt x="1469" y="237"/>
                    <a:pt x="1468" y="236"/>
                  </a:cubicBezTo>
                  <a:cubicBezTo>
                    <a:pt x="1466" y="236"/>
                    <a:pt x="1465" y="234"/>
                    <a:pt x="1464" y="233"/>
                  </a:cubicBezTo>
                  <a:cubicBezTo>
                    <a:pt x="1463" y="232"/>
                    <a:pt x="1462" y="231"/>
                    <a:pt x="1461" y="230"/>
                  </a:cubicBezTo>
                  <a:cubicBezTo>
                    <a:pt x="1460" y="229"/>
                    <a:pt x="1459" y="227"/>
                    <a:pt x="1458" y="226"/>
                  </a:cubicBezTo>
                  <a:cubicBezTo>
                    <a:pt x="1457" y="224"/>
                    <a:pt x="1456" y="223"/>
                    <a:pt x="1455" y="222"/>
                  </a:cubicBezTo>
                  <a:cubicBezTo>
                    <a:pt x="1454" y="220"/>
                    <a:pt x="1454" y="219"/>
                    <a:pt x="1453" y="217"/>
                  </a:cubicBezTo>
                  <a:cubicBezTo>
                    <a:pt x="1453" y="216"/>
                    <a:pt x="1452" y="214"/>
                    <a:pt x="1451" y="213"/>
                  </a:cubicBezTo>
                  <a:cubicBezTo>
                    <a:pt x="1450" y="212"/>
                    <a:pt x="1449" y="210"/>
                    <a:pt x="1448" y="209"/>
                  </a:cubicBezTo>
                  <a:cubicBezTo>
                    <a:pt x="1447" y="208"/>
                    <a:pt x="1446" y="207"/>
                    <a:pt x="1445" y="206"/>
                  </a:cubicBezTo>
                  <a:cubicBezTo>
                    <a:pt x="1443" y="204"/>
                    <a:pt x="1442" y="202"/>
                    <a:pt x="1439" y="200"/>
                  </a:cubicBezTo>
                  <a:cubicBezTo>
                    <a:pt x="1436" y="198"/>
                    <a:pt x="1435" y="194"/>
                    <a:pt x="1433" y="191"/>
                  </a:cubicBezTo>
                  <a:cubicBezTo>
                    <a:pt x="1432" y="190"/>
                    <a:pt x="1431" y="189"/>
                    <a:pt x="1430" y="187"/>
                  </a:cubicBezTo>
                  <a:cubicBezTo>
                    <a:pt x="1428" y="186"/>
                    <a:pt x="1426" y="185"/>
                    <a:pt x="1425" y="184"/>
                  </a:cubicBezTo>
                  <a:cubicBezTo>
                    <a:pt x="1424" y="182"/>
                    <a:pt x="1424" y="181"/>
                    <a:pt x="1424" y="179"/>
                  </a:cubicBezTo>
                  <a:cubicBezTo>
                    <a:pt x="1424" y="178"/>
                    <a:pt x="1423" y="176"/>
                    <a:pt x="1422" y="176"/>
                  </a:cubicBezTo>
                  <a:cubicBezTo>
                    <a:pt x="1421" y="175"/>
                    <a:pt x="1418" y="175"/>
                    <a:pt x="1419" y="173"/>
                  </a:cubicBezTo>
                  <a:cubicBezTo>
                    <a:pt x="1420" y="172"/>
                    <a:pt x="1420" y="171"/>
                    <a:pt x="1420" y="170"/>
                  </a:cubicBezTo>
                  <a:cubicBezTo>
                    <a:pt x="1420" y="170"/>
                    <a:pt x="1420" y="169"/>
                    <a:pt x="1420" y="168"/>
                  </a:cubicBezTo>
                  <a:cubicBezTo>
                    <a:pt x="1420" y="166"/>
                    <a:pt x="1420" y="165"/>
                    <a:pt x="1420" y="163"/>
                  </a:cubicBezTo>
                  <a:cubicBezTo>
                    <a:pt x="1420" y="162"/>
                    <a:pt x="1421" y="160"/>
                    <a:pt x="1421" y="159"/>
                  </a:cubicBezTo>
                  <a:cubicBezTo>
                    <a:pt x="1421" y="157"/>
                    <a:pt x="1421" y="155"/>
                    <a:pt x="1421" y="154"/>
                  </a:cubicBezTo>
                  <a:cubicBezTo>
                    <a:pt x="1421" y="153"/>
                    <a:pt x="1421" y="153"/>
                    <a:pt x="1421" y="152"/>
                  </a:cubicBezTo>
                  <a:cubicBezTo>
                    <a:pt x="1422" y="152"/>
                    <a:pt x="1422" y="152"/>
                    <a:pt x="1422" y="151"/>
                  </a:cubicBezTo>
                  <a:cubicBezTo>
                    <a:pt x="1423" y="150"/>
                    <a:pt x="1421" y="149"/>
                    <a:pt x="1420" y="150"/>
                  </a:cubicBezTo>
                  <a:cubicBezTo>
                    <a:pt x="1420" y="150"/>
                    <a:pt x="1419" y="152"/>
                    <a:pt x="1418" y="152"/>
                  </a:cubicBezTo>
                  <a:cubicBezTo>
                    <a:pt x="1418" y="151"/>
                    <a:pt x="1418" y="151"/>
                    <a:pt x="1417" y="150"/>
                  </a:cubicBezTo>
                  <a:cubicBezTo>
                    <a:pt x="1417" y="150"/>
                    <a:pt x="1417" y="149"/>
                    <a:pt x="1417" y="149"/>
                  </a:cubicBezTo>
                  <a:cubicBezTo>
                    <a:pt x="1416" y="148"/>
                    <a:pt x="1416" y="147"/>
                    <a:pt x="1416" y="146"/>
                  </a:cubicBezTo>
                  <a:cubicBezTo>
                    <a:pt x="1415" y="145"/>
                    <a:pt x="1414" y="144"/>
                    <a:pt x="1414" y="142"/>
                  </a:cubicBezTo>
                  <a:cubicBezTo>
                    <a:pt x="1413" y="141"/>
                    <a:pt x="1412" y="140"/>
                    <a:pt x="1410" y="139"/>
                  </a:cubicBezTo>
                  <a:cubicBezTo>
                    <a:pt x="1409" y="138"/>
                    <a:pt x="1408" y="137"/>
                    <a:pt x="1407" y="137"/>
                  </a:cubicBezTo>
                  <a:cubicBezTo>
                    <a:pt x="1406" y="136"/>
                    <a:pt x="1404" y="136"/>
                    <a:pt x="1403" y="135"/>
                  </a:cubicBezTo>
                  <a:cubicBezTo>
                    <a:pt x="1401" y="135"/>
                    <a:pt x="1402" y="133"/>
                    <a:pt x="1402" y="132"/>
                  </a:cubicBezTo>
                  <a:cubicBezTo>
                    <a:pt x="1402" y="130"/>
                    <a:pt x="1404" y="130"/>
                    <a:pt x="1405" y="128"/>
                  </a:cubicBezTo>
                  <a:cubicBezTo>
                    <a:pt x="1406" y="127"/>
                    <a:pt x="1407" y="125"/>
                    <a:pt x="1408" y="124"/>
                  </a:cubicBezTo>
                  <a:cubicBezTo>
                    <a:pt x="1410" y="122"/>
                    <a:pt x="1411" y="120"/>
                    <a:pt x="1413" y="118"/>
                  </a:cubicBezTo>
                  <a:cubicBezTo>
                    <a:pt x="1414" y="115"/>
                    <a:pt x="1416" y="113"/>
                    <a:pt x="1417" y="109"/>
                  </a:cubicBezTo>
                  <a:cubicBezTo>
                    <a:pt x="1418" y="108"/>
                    <a:pt x="1418" y="106"/>
                    <a:pt x="1418" y="105"/>
                  </a:cubicBezTo>
                  <a:cubicBezTo>
                    <a:pt x="1418" y="104"/>
                    <a:pt x="1417" y="101"/>
                    <a:pt x="1418" y="100"/>
                  </a:cubicBezTo>
                  <a:cubicBezTo>
                    <a:pt x="1419" y="100"/>
                    <a:pt x="1419" y="102"/>
                    <a:pt x="1419" y="102"/>
                  </a:cubicBezTo>
                  <a:cubicBezTo>
                    <a:pt x="1420" y="103"/>
                    <a:pt x="1420" y="103"/>
                    <a:pt x="1421" y="104"/>
                  </a:cubicBezTo>
                  <a:cubicBezTo>
                    <a:pt x="1421" y="105"/>
                    <a:pt x="1421" y="106"/>
                    <a:pt x="1421" y="106"/>
                  </a:cubicBezTo>
                  <a:cubicBezTo>
                    <a:pt x="1422" y="106"/>
                    <a:pt x="1422" y="105"/>
                    <a:pt x="1422" y="104"/>
                  </a:cubicBezTo>
                  <a:cubicBezTo>
                    <a:pt x="1422" y="103"/>
                    <a:pt x="1421" y="102"/>
                    <a:pt x="1422" y="101"/>
                  </a:cubicBezTo>
                  <a:cubicBezTo>
                    <a:pt x="1422" y="101"/>
                    <a:pt x="1423" y="101"/>
                    <a:pt x="1423" y="102"/>
                  </a:cubicBezTo>
                  <a:cubicBezTo>
                    <a:pt x="1424" y="102"/>
                    <a:pt x="1424" y="102"/>
                    <a:pt x="1424" y="103"/>
                  </a:cubicBezTo>
                  <a:cubicBezTo>
                    <a:pt x="1424" y="103"/>
                    <a:pt x="1425" y="103"/>
                    <a:pt x="1425" y="103"/>
                  </a:cubicBezTo>
                  <a:cubicBezTo>
                    <a:pt x="1425" y="104"/>
                    <a:pt x="1425" y="105"/>
                    <a:pt x="1426" y="105"/>
                  </a:cubicBezTo>
                  <a:cubicBezTo>
                    <a:pt x="1427" y="105"/>
                    <a:pt x="1427" y="103"/>
                    <a:pt x="1427" y="103"/>
                  </a:cubicBezTo>
                  <a:cubicBezTo>
                    <a:pt x="1427" y="101"/>
                    <a:pt x="1428" y="101"/>
                    <a:pt x="1430" y="101"/>
                  </a:cubicBezTo>
                  <a:cubicBezTo>
                    <a:pt x="1430" y="101"/>
                    <a:pt x="1431" y="101"/>
                    <a:pt x="1432" y="101"/>
                  </a:cubicBezTo>
                  <a:cubicBezTo>
                    <a:pt x="1432" y="101"/>
                    <a:pt x="1433" y="101"/>
                    <a:pt x="1434" y="101"/>
                  </a:cubicBezTo>
                  <a:cubicBezTo>
                    <a:pt x="1435" y="101"/>
                    <a:pt x="1436" y="100"/>
                    <a:pt x="1436" y="99"/>
                  </a:cubicBezTo>
                  <a:cubicBezTo>
                    <a:pt x="1437" y="97"/>
                    <a:pt x="1439" y="97"/>
                    <a:pt x="1440" y="95"/>
                  </a:cubicBezTo>
                  <a:cubicBezTo>
                    <a:pt x="1441" y="94"/>
                    <a:pt x="1441" y="94"/>
                    <a:pt x="1442" y="94"/>
                  </a:cubicBezTo>
                  <a:cubicBezTo>
                    <a:pt x="1443" y="94"/>
                    <a:pt x="1443" y="94"/>
                    <a:pt x="1444" y="95"/>
                  </a:cubicBezTo>
                  <a:cubicBezTo>
                    <a:pt x="1444" y="96"/>
                    <a:pt x="1445" y="96"/>
                    <a:pt x="1446" y="96"/>
                  </a:cubicBezTo>
                  <a:cubicBezTo>
                    <a:pt x="1446" y="97"/>
                    <a:pt x="1446" y="97"/>
                    <a:pt x="1447" y="97"/>
                  </a:cubicBezTo>
                  <a:cubicBezTo>
                    <a:pt x="1447" y="97"/>
                    <a:pt x="1447" y="97"/>
                    <a:pt x="1447" y="96"/>
                  </a:cubicBezTo>
                  <a:cubicBezTo>
                    <a:pt x="1447" y="96"/>
                    <a:pt x="1446" y="96"/>
                    <a:pt x="1446" y="95"/>
                  </a:cubicBezTo>
                  <a:cubicBezTo>
                    <a:pt x="1445" y="94"/>
                    <a:pt x="1446" y="94"/>
                    <a:pt x="1445" y="93"/>
                  </a:cubicBezTo>
                  <a:cubicBezTo>
                    <a:pt x="1445" y="92"/>
                    <a:pt x="1444" y="92"/>
                    <a:pt x="1445" y="91"/>
                  </a:cubicBezTo>
                  <a:cubicBezTo>
                    <a:pt x="1445" y="90"/>
                    <a:pt x="1445" y="90"/>
                    <a:pt x="1446" y="90"/>
                  </a:cubicBezTo>
                  <a:cubicBezTo>
                    <a:pt x="1448" y="90"/>
                    <a:pt x="1449" y="89"/>
                    <a:pt x="1451" y="89"/>
                  </a:cubicBezTo>
                  <a:cubicBezTo>
                    <a:pt x="1453" y="89"/>
                    <a:pt x="1454" y="89"/>
                    <a:pt x="1454" y="87"/>
                  </a:cubicBezTo>
                  <a:cubicBezTo>
                    <a:pt x="1454" y="86"/>
                    <a:pt x="1455" y="85"/>
                    <a:pt x="1455" y="85"/>
                  </a:cubicBezTo>
                  <a:cubicBezTo>
                    <a:pt x="1456" y="85"/>
                    <a:pt x="1457" y="86"/>
                    <a:pt x="1457" y="86"/>
                  </a:cubicBezTo>
                  <a:cubicBezTo>
                    <a:pt x="1458" y="86"/>
                    <a:pt x="1458" y="86"/>
                    <a:pt x="1458" y="86"/>
                  </a:cubicBezTo>
                  <a:cubicBezTo>
                    <a:pt x="1459" y="85"/>
                    <a:pt x="1457" y="84"/>
                    <a:pt x="1457" y="84"/>
                  </a:cubicBezTo>
                  <a:cubicBezTo>
                    <a:pt x="1456" y="83"/>
                    <a:pt x="1456" y="81"/>
                    <a:pt x="1457" y="80"/>
                  </a:cubicBezTo>
                  <a:cubicBezTo>
                    <a:pt x="1458" y="80"/>
                    <a:pt x="1458" y="80"/>
                    <a:pt x="1458" y="79"/>
                  </a:cubicBezTo>
                  <a:cubicBezTo>
                    <a:pt x="1459" y="79"/>
                    <a:pt x="1459" y="78"/>
                    <a:pt x="1459" y="77"/>
                  </a:cubicBezTo>
                  <a:cubicBezTo>
                    <a:pt x="1459" y="77"/>
                    <a:pt x="1460" y="77"/>
                    <a:pt x="1461" y="77"/>
                  </a:cubicBezTo>
                  <a:cubicBezTo>
                    <a:pt x="1465" y="77"/>
                    <a:pt x="1468" y="78"/>
                    <a:pt x="1472" y="77"/>
                  </a:cubicBezTo>
                  <a:cubicBezTo>
                    <a:pt x="1474" y="76"/>
                    <a:pt x="1476" y="74"/>
                    <a:pt x="1477" y="73"/>
                  </a:cubicBezTo>
                  <a:cubicBezTo>
                    <a:pt x="1479" y="71"/>
                    <a:pt x="1481" y="70"/>
                    <a:pt x="1483" y="69"/>
                  </a:cubicBezTo>
                  <a:cubicBezTo>
                    <a:pt x="1484" y="69"/>
                    <a:pt x="1485" y="70"/>
                    <a:pt x="1486" y="69"/>
                  </a:cubicBezTo>
                  <a:cubicBezTo>
                    <a:pt x="1487" y="68"/>
                    <a:pt x="1487" y="67"/>
                    <a:pt x="1488" y="67"/>
                  </a:cubicBezTo>
                  <a:cubicBezTo>
                    <a:pt x="1489" y="66"/>
                    <a:pt x="1490" y="67"/>
                    <a:pt x="1491" y="66"/>
                  </a:cubicBezTo>
                  <a:cubicBezTo>
                    <a:pt x="1492" y="66"/>
                    <a:pt x="1492" y="65"/>
                    <a:pt x="1493" y="65"/>
                  </a:cubicBezTo>
                  <a:cubicBezTo>
                    <a:pt x="1494" y="64"/>
                    <a:pt x="1496" y="65"/>
                    <a:pt x="1497" y="64"/>
                  </a:cubicBezTo>
                  <a:cubicBezTo>
                    <a:pt x="1499" y="63"/>
                    <a:pt x="1499" y="62"/>
                    <a:pt x="1501" y="62"/>
                  </a:cubicBezTo>
                  <a:cubicBezTo>
                    <a:pt x="1502" y="62"/>
                    <a:pt x="1503" y="63"/>
                    <a:pt x="1503" y="63"/>
                  </a:cubicBezTo>
                  <a:cubicBezTo>
                    <a:pt x="1504" y="63"/>
                    <a:pt x="1505" y="63"/>
                    <a:pt x="1506" y="63"/>
                  </a:cubicBezTo>
                  <a:cubicBezTo>
                    <a:pt x="1507" y="64"/>
                    <a:pt x="1509" y="64"/>
                    <a:pt x="1510" y="65"/>
                  </a:cubicBezTo>
                  <a:cubicBezTo>
                    <a:pt x="1512" y="66"/>
                    <a:pt x="1513" y="65"/>
                    <a:pt x="1515" y="66"/>
                  </a:cubicBezTo>
                  <a:cubicBezTo>
                    <a:pt x="1516" y="67"/>
                    <a:pt x="1517" y="68"/>
                    <a:pt x="1519" y="69"/>
                  </a:cubicBezTo>
                  <a:cubicBezTo>
                    <a:pt x="1520" y="70"/>
                    <a:pt x="1521" y="72"/>
                    <a:pt x="1523" y="70"/>
                  </a:cubicBezTo>
                  <a:cubicBezTo>
                    <a:pt x="1523" y="70"/>
                    <a:pt x="1523" y="69"/>
                    <a:pt x="1524" y="69"/>
                  </a:cubicBezTo>
                  <a:cubicBezTo>
                    <a:pt x="1525" y="68"/>
                    <a:pt x="1525" y="66"/>
                    <a:pt x="1528" y="65"/>
                  </a:cubicBezTo>
                  <a:cubicBezTo>
                    <a:pt x="1530" y="65"/>
                    <a:pt x="1529" y="67"/>
                    <a:pt x="1531" y="68"/>
                  </a:cubicBezTo>
                  <a:cubicBezTo>
                    <a:pt x="1533" y="68"/>
                    <a:pt x="1534" y="67"/>
                    <a:pt x="1536" y="68"/>
                  </a:cubicBezTo>
                  <a:cubicBezTo>
                    <a:pt x="1538" y="69"/>
                    <a:pt x="1539" y="70"/>
                    <a:pt x="1539" y="72"/>
                  </a:cubicBezTo>
                  <a:cubicBezTo>
                    <a:pt x="1540" y="73"/>
                    <a:pt x="1541" y="74"/>
                    <a:pt x="1541" y="75"/>
                  </a:cubicBezTo>
                  <a:cubicBezTo>
                    <a:pt x="1542" y="76"/>
                    <a:pt x="1542" y="77"/>
                    <a:pt x="1542" y="77"/>
                  </a:cubicBezTo>
                  <a:cubicBezTo>
                    <a:pt x="1543" y="79"/>
                    <a:pt x="1543" y="80"/>
                    <a:pt x="1544" y="81"/>
                  </a:cubicBezTo>
                  <a:cubicBezTo>
                    <a:pt x="1544" y="82"/>
                    <a:pt x="1544" y="83"/>
                    <a:pt x="1544" y="84"/>
                  </a:cubicBezTo>
                  <a:cubicBezTo>
                    <a:pt x="1544" y="87"/>
                    <a:pt x="1544" y="90"/>
                    <a:pt x="1543" y="93"/>
                  </a:cubicBezTo>
                  <a:cubicBezTo>
                    <a:pt x="1541" y="96"/>
                    <a:pt x="1540" y="99"/>
                    <a:pt x="1540" y="103"/>
                  </a:cubicBezTo>
                  <a:cubicBezTo>
                    <a:pt x="1540" y="105"/>
                    <a:pt x="1541" y="107"/>
                    <a:pt x="1542" y="109"/>
                  </a:cubicBezTo>
                  <a:cubicBezTo>
                    <a:pt x="1544" y="110"/>
                    <a:pt x="1546" y="110"/>
                    <a:pt x="1547" y="111"/>
                  </a:cubicBezTo>
                  <a:cubicBezTo>
                    <a:pt x="1549" y="111"/>
                    <a:pt x="1551" y="111"/>
                    <a:pt x="1553" y="111"/>
                  </a:cubicBezTo>
                  <a:cubicBezTo>
                    <a:pt x="1554" y="111"/>
                    <a:pt x="1555" y="110"/>
                    <a:pt x="1557" y="109"/>
                  </a:cubicBezTo>
                  <a:cubicBezTo>
                    <a:pt x="1558" y="109"/>
                    <a:pt x="1559" y="108"/>
                    <a:pt x="1560" y="107"/>
                  </a:cubicBezTo>
                  <a:cubicBezTo>
                    <a:pt x="1561" y="106"/>
                    <a:pt x="1563" y="106"/>
                    <a:pt x="1564" y="107"/>
                  </a:cubicBezTo>
                  <a:cubicBezTo>
                    <a:pt x="1564" y="108"/>
                    <a:pt x="1564" y="109"/>
                    <a:pt x="1565" y="109"/>
                  </a:cubicBezTo>
                  <a:cubicBezTo>
                    <a:pt x="1565" y="110"/>
                    <a:pt x="1565" y="111"/>
                    <a:pt x="1565" y="111"/>
                  </a:cubicBezTo>
                  <a:cubicBezTo>
                    <a:pt x="1566" y="113"/>
                    <a:pt x="1565" y="114"/>
                    <a:pt x="1566" y="116"/>
                  </a:cubicBezTo>
                  <a:cubicBezTo>
                    <a:pt x="1567" y="117"/>
                    <a:pt x="1569" y="118"/>
                    <a:pt x="1567" y="119"/>
                  </a:cubicBezTo>
                  <a:cubicBezTo>
                    <a:pt x="1565" y="119"/>
                    <a:pt x="1564" y="119"/>
                    <a:pt x="1562" y="119"/>
                  </a:cubicBezTo>
                  <a:cubicBezTo>
                    <a:pt x="1561" y="120"/>
                    <a:pt x="1559" y="121"/>
                    <a:pt x="1558" y="121"/>
                  </a:cubicBezTo>
                  <a:cubicBezTo>
                    <a:pt x="1556" y="122"/>
                    <a:pt x="1555" y="121"/>
                    <a:pt x="1553" y="121"/>
                  </a:cubicBezTo>
                  <a:cubicBezTo>
                    <a:pt x="1550" y="123"/>
                    <a:pt x="1549" y="126"/>
                    <a:pt x="1547" y="129"/>
                  </a:cubicBezTo>
                  <a:cubicBezTo>
                    <a:pt x="1547" y="131"/>
                    <a:pt x="1546" y="132"/>
                    <a:pt x="1545" y="134"/>
                  </a:cubicBezTo>
                  <a:cubicBezTo>
                    <a:pt x="1544" y="135"/>
                    <a:pt x="1543" y="135"/>
                    <a:pt x="1544" y="133"/>
                  </a:cubicBezTo>
                  <a:cubicBezTo>
                    <a:pt x="1544" y="133"/>
                    <a:pt x="1545" y="132"/>
                    <a:pt x="1545" y="131"/>
                  </a:cubicBezTo>
                  <a:cubicBezTo>
                    <a:pt x="1546" y="131"/>
                    <a:pt x="1546" y="130"/>
                    <a:pt x="1546" y="129"/>
                  </a:cubicBezTo>
                  <a:cubicBezTo>
                    <a:pt x="1547" y="128"/>
                    <a:pt x="1547" y="126"/>
                    <a:pt x="1548" y="125"/>
                  </a:cubicBezTo>
                  <a:cubicBezTo>
                    <a:pt x="1549" y="122"/>
                    <a:pt x="1552" y="120"/>
                    <a:pt x="1554" y="119"/>
                  </a:cubicBezTo>
                  <a:cubicBezTo>
                    <a:pt x="1555" y="119"/>
                    <a:pt x="1556" y="120"/>
                    <a:pt x="1557" y="120"/>
                  </a:cubicBezTo>
                  <a:cubicBezTo>
                    <a:pt x="1558" y="120"/>
                    <a:pt x="1558" y="120"/>
                    <a:pt x="1559" y="119"/>
                  </a:cubicBezTo>
                  <a:cubicBezTo>
                    <a:pt x="1560" y="118"/>
                    <a:pt x="1560" y="117"/>
                    <a:pt x="1561" y="116"/>
                  </a:cubicBezTo>
                  <a:cubicBezTo>
                    <a:pt x="1561" y="114"/>
                    <a:pt x="1560" y="113"/>
                    <a:pt x="1558" y="113"/>
                  </a:cubicBezTo>
                  <a:cubicBezTo>
                    <a:pt x="1556" y="113"/>
                    <a:pt x="1555" y="114"/>
                    <a:pt x="1554" y="115"/>
                  </a:cubicBezTo>
                  <a:cubicBezTo>
                    <a:pt x="1552" y="115"/>
                    <a:pt x="1551" y="114"/>
                    <a:pt x="1549" y="113"/>
                  </a:cubicBezTo>
                  <a:cubicBezTo>
                    <a:pt x="1547" y="113"/>
                    <a:pt x="1545" y="113"/>
                    <a:pt x="1544" y="113"/>
                  </a:cubicBezTo>
                  <a:cubicBezTo>
                    <a:pt x="1542" y="114"/>
                    <a:pt x="1540" y="113"/>
                    <a:pt x="1538" y="113"/>
                  </a:cubicBezTo>
                  <a:cubicBezTo>
                    <a:pt x="1536" y="113"/>
                    <a:pt x="1534" y="112"/>
                    <a:pt x="1532" y="112"/>
                  </a:cubicBezTo>
                  <a:cubicBezTo>
                    <a:pt x="1529" y="112"/>
                    <a:pt x="1525" y="111"/>
                    <a:pt x="1522" y="111"/>
                  </a:cubicBezTo>
                  <a:cubicBezTo>
                    <a:pt x="1521" y="111"/>
                    <a:pt x="1519" y="111"/>
                    <a:pt x="1518" y="110"/>
                  </a:cubicBezTo>
                  <a:cubicBezTo>
                    <a:pt x="1517" y="110"/>
                    <a:pt x="1515" y="110"/>
                    <a:pt x="1514" y="109"/>
                  </a:cubicBezTo>
                  <a:cubicBezTo>
                    <a:pt x="1513" y="109"/>
                    <a:pt x="1511" y="106"/>
                    <a:pt x="1510" y="108"/>
                  </a:cubicBezTo>
                  <a:cubicBezTo>
                    <a:pt x="1510" y="109"/>
                    <a:pt x="1510" y="110"/>
                    <a:pt x="1509" y="110"/>
                  </a:cubicBezTo>
                  <a:cubicBezTo>
                    <a:pt x="1508" y="110"/>
                    <a:pt x="1507" y="111"/>
                    <a:pt x="1507" y="111"/>
                  </a:cubicBezTo>
                  <a:cubicBezTo>
                    <a:pt x="1506" y="111"/>
                    <a:pt x="1506" y="110"/>
                    <a:pt x="1505" y="110"/>
                  </a:cubicBezTo>
                  <a:cubicBezTo>
                    <a:pt x="1503" y="110"/>
                    <a:pt x="1502" y="112"/>
                    <a:pt x="1501" y="113"/>
                  </a:cubicBezTo>
                  <a:cubicBezTo>
                    <a:pt x="1500" y="115"/>
                    <a:pt x="1500" y="116"/>
                    <a:pt x="1500" y="118"/>
                  </a:cubicBezTo>
                  <a:cubicBezTo>
                    <a:pt x="1499" y="119"/>
                    <a:pt x="1497" y="119"/>
                    <a:pt x="1496" y="120"/>
                  </a:cubicBezTo>
                  <a:cubicBezTo>
                    <a:pt x="1494" y="120"/>
                    <a:pt x="1493" y="122"/>
                    <a:pt x="1495" y="123"/>
                  </a:cubicBezTo>
                  <a:cubicBezTo>
                    <a:pt x="1495" y="124"/>
                    <a:pt x="1496" y="124"/>
                    <a:pt x="1497" y="124"/>
                  </a:cubicBezTo>
                  <a:cubicBezTo>
                    <a:pt x="1497" y="125"/>
                    <a:pt x="1498" y="125"/>
                    <a:pt x="1499" y="126"/>
                  </a:cubicBezTo>
                  <a:cubicBezTo>
                    <a:pt x="1499" y="126"/>
                    <a:pt x="1500" y="127"/>
                    <a:pt x="1500" y="128"/>
                  </a:cubicBezTo>
                  <a:cubicBezTo>
                    <a:pt x="1501" y="128"/>
                    <a:pt x="1501" y="129"/>
                    <a:pt x="1501" y="130"/>
                  </a:cubicBezTo>
                  <a:cubicBezTo>
                    <a:pt x="1502" y="131"/>
                    <a:pt x="1503" y="131"/>
                    <a:pt x="1505" y="131"/>
                  </a:cubicBezTo>
                  <a:cubicBezTo>
                    <a:pt x="1505" y="131"/>
                    <a:pt x="1506" y="131"/>
                    <a:pt x="1506" y="132"/>
                  </a:cubicBezTo>
                  <a:cubicBezTo>
                    <a:pt x="1506" y="133"/>
                    <a:pt x="1505" y="133"/>
                    <a:pt x="1504" y="133"/>
                  </a:cubicBezTo>
                  <a:cubicBezTo>
                    <a:pt x="1504" y="133"/>
                    <a:pt x="1504" y="134"/>
                    <a:pt x="1503" y="133"/>
                  </a:cubicBezTo>
                  <a:cubicBezTo>
                    <a:pt x="1502" y="132"/>
                    <a:pt x="1502" y="132"/>
                    <a:pt x="1501" y="132"/>
                  </a:cubicBezTo>
                  <a:cubicBezTo>
                    <a:pt x="1500" y="132"/>
                    <a:pt x="1500" y="133"/>
                    <a:pt x="1500" y="133"/>
                  </a:cubicBezTo>
                  <a:cubicBezTo>
                    <a:pt x="1499" y="134"/>
                    <a:pt x="1498" y="134"/>
                    <a:pt x="1497" y="133"/>
                  </a:cubicBezTo>
                  <a:cubicBezTo>
                    <a:pt x="1496" y="133"/>
                    <a:pt x="1496" y="132"/>
                    <a:pt x="1495" y="131"/>
                  </a:cubicBezTo>
                  <a:cubicBezTo>
                    <a:pt x="1494" y="131"/>
                    <a:pt x="1492" y="130"/>
                    <a:pt x="1490" y="130"/>
                  </a:cubicBezTo>
                  <a:cubicBezTo>
                    <a:pt x="1489" y="130"/>
                    <a:pt x="1487" y="130"/>
                    <a:pt x="1485" y="130"/>
                  </a:cubicBezTo>
                  <a:cubicBezTo>
                    <a:pt x="1484" y="130"/>
                    <a:pt x="1482" y="128"/>
                    <a:pt x="1480" y="129"/>
                  </a:cubicBezTo>
                  <a:cubicBezTo>
                    <a:pt x="1479" y="130"/>
                    <a:pt x="1479" y="131"/>
                    <a:pt x="1478" y="132"/>
                  </a:cubicBezTo>
                  <a:cubicBezTo>
                    <a:pt x="1477" y="134"/>
                    <a:pt x="1478" y="135"/>
                    <a:pt x="1479" y="137"/>
                  </a:cubicBezTo>
                  <a:cubicBezTo>
                    <a:pt x="1480" y="138"/>
                    <a:pt x="1481" y="139"/>
                    <a:pt x="1483" y="139"/>
                  </a:cubicBezTo>
                  <a:cubicBezTo>
                    <a:pt x="1485" y="138"/>
                    <a:pt x="1486" y="138"/>
                    <a:pt x="1488" y="139"/>
                  </a:cubicBezTo>
                  <a:cubicBezTo>
                    <a:pt x="1489" y="141"/>
                    <a:pt x="1491" y="142"/>
                    <a:pt x="1492" y="143"/>
                  </a:cubicBezTo>
                  <a:cubicBezTo>
                    <a:pt x="1494" y="145"/>
                    <a:pt x="1495" y="148"/>
                    <a:pt x="1496" y="150"/>
                  </a:cubicBezTo>
                  <a:cubicBezTo>
                    <a:pt x="1496" y="151"/>
                    <a:pt x="1496" y="152"/>
                    <a:pt x="1496" y="153"/>
                  </a:cubicBezTo>
                  <a:cubicBezTo>
                    <a:pt x="1497" y="154"/>
                    <a:pt x="1497" y="155"/>
                    <a:pt x="1497" y="156"/>
                  </a:cubicBezTo>
                  <a:cubicBezTo>
                    <a:pt x="1499" y="159"/>
                    <a:pt x="1501" y="162"/>
                    <a:pt x="1501" y="166"/>
                  </a:cubicBezTo>
                  <a:cubicBezTo>
                    <a:pt x="1501" y="167"/>
                    <a:pt x="1500" y="170"/>
                    <a:pt x="1502" y="170"/>
                  </a:cubicBezTo>
                  <a:cubicBezTo>
                    <a:pt x="1503" y="170"/>
                    <a:pt x="1503" y="169"/>
                    <a:pt x="1504" y="169"/>
                  </a:cubicBezTo>
                  <a:cubicBezTo>
                    <a:pt x="1505" y="169"/>
                    <a:pt x="1506" y="169"/>
                    <a:pt x="1506" y="169"/>
                  </a:cubicBezTo>
                  <a:cubicBezTo>
                    <a:pt x="1508" y="169"/>
                    <a:pt x="1509" y="169"/>
                    <a:pt x="1510" y="170"/>
                  </a:cubicBezTo>
                  <a:cubicBezTo>
                    <a:pt x="1511" y="172"/>
                    <a:pt x="1512" y="173"/>
                    <a:pt x="1513" y="175"/>
                  </a:cubicBezTo>
                  <a:cubicBezTo>
                    <a:pt x="1514" y="176"/>
                    <a:pt x="1515" y="178"/>
                    <a:pt x="1516" y="178"/>
                  </a:cubicBezTo>
                  <a:cubicBezTo>
                    <a:pt x="1517" y="178"/>
                    <a:pt x="1518" y="176"/>
                    <a:pt x="1520" y="177"/>
                  </a:cubicBezTo>
                  <a:cubicBezTo>
                    <a:pt x="1522" y="177"/>
                    <a:pt x="1522" y="179"/>
                    <a:pt x="1524" y="179"/>
                  </a:cubicBezTo>
                  <a:cubicBezTo>
                    <a:pt x="1525" y="179"/>
                    <a:pt x="1526" y="177"/>
                    <a:pt x="1528" y="178"/>
                  </a:cubicBezTo>
                  <a:cubicBezTo>
                    <a:pt x="1529" y="178"/>
                    <a:pt x="1532" y="179"/>
                    <a:pt x="1531" y="180"/>
                  </a:cubicBezTo>
                  <a:cubicBezTo>
                    <a:pt x="1531" y="182"/>
                    <a:pt x="1530" y="181"/>
                    <a:pt x="1530" y="181"/>
                  </a:cubicBezTo>
                  <a:cubicBezTo>
                    <a:pt x="1529" y="182"/>
                    <a:pt x="1530" y="182"/>
                    <a:pt x="1531" y="183"/>
                  </a:cubicBezTo>
                  <a:cubicBezTo>
                    <a:pt x="1531" y="184"/>
                    <a:pt x="1531" y="186"/>
                    <a:pt x="1531" y="187"/>
                  </a:cubicBezTo>
                  <a:cubicBezTo>
                    <a:pt x="1530" y="189"/>
                    <a:pt x="1529" y="190"/>
                    <a:pt x="1528" y="192"/>
                  </a:cubicBezTo>
                  <a:cubicBezTo>
                    <a:pt x="1527" y="193"/>
                    <a:pt x="1527" y="193"/>
                    <a:pt x="1526" y="194"/>
                  </a:cubicBezTo>
                  <a:cubicBezTo>
                    <a:pt x="1526" y="195"/>
                    <a:pt x="1526" y="196"/>
                    <a:pt x="1526" y="197"/>
                  </a:cubicBezTo>
                  <a:cubicBezTo>
                    <a:pt x="1526" y="200"/>
                    <a:pt x="1526" y="203"/>
                    <a:pt x="1526" y="205"/>
                  </a:cubicBezTo>
                  <a:cubicBezTo>
                    <a:pt x="1526" y="207"/>
                    <a:pt x="1526" y="208"/>
                    <a:pt x="1527" y="209"/>
                  </a:cubicBezTo>
                  <a:cubicBezTo>
                    <a:pt x="1529" y="211"/>
                    <a:pt x="1529" y="212"/>
                    <a:pt x="1529" y="213"/>
                  </a:cubicBezTo>
                  <a:cubicBezTo>
                    <a:pt x="1530" y="215"/>
                    <a:pt x="1532" y="216"/>
                    <a:pt x="1533" y="218"/>
                  </a:cubicBezTo>
                  <a:cubicBezTo>
                    <a:pt x="1534" y="220"/>
                    <a:pt x="1534" y="222"/>
                    <a:pt x="1535" y="224"/>
                  </a:cubicBezTo>
                  <a:cubicBezTo>
                    <a:pt x="1536" y="224"/>
                    <a:pt x="1536" y="224"/>
                    <a:pt x="1536" y="224"/>
                  </a:cubicBezTo>
                  <a:cubicBezTo>
                    <a:pt x="1536" y="223"/>
                    <a:pt x="1536" y="222"/>
                    <a:pt x="1536" y="221"/>
                  </a:cubicBezTo>
                  <a:cubicBezTo>
                    <a:pt x="1536" y="220"/>
                    <a:pt x="1535" y="220"/>
                    <a:pt x="1535" y="219"/>
                  </a:cubicBezTo>
                  <a:cubicBezTo>
                    <a:pt x="1535" y="218"/>
                    <a:pt x="1535" y="216"/>
                    <a:pt x="1535" y="214"/>
                  </a:cubicBezTo>
                  <a:cubicBezTo>
                    <a:pt x="1535" y="213"/>
                    <a:pt x="1536" y="213"/>
                    <a:pt x="1536" y="212"/>
                  </a:cubicBezTo>
                  <a:cubicBezTo>
                    <a:pt x="1537" y="212"/>
                    <a:pt x="1536" y="211"/>
                    <a:pt x="1536" y="210"/>
                  </a:cubicBezTo>
                  <a:cubicBezTo>
                    <a:pt x="1537" y="209"/>
                    <a:pt x="1537" y="206"/>
                    <a:pt x="1535" y="208"/>
                  </a:cubicBezTo>
                  <a:cubicBezTo>
                    <a:pt x="1535" y="208"/>
                    <a:pt x="1534" y="209"/>
                    <a:pt x="1534" y="208"/>
                  </a:cubicBezTo>
                  <a:cubicBezTo>
                    <a:pt x="1534" y="207"/>
                    <a:pt x="1535" y="206"/>
                    <a:pt x="1535" y="206"/>
                  </a:cubicBezTo>
                  <a:cubicBezTo>
                    <a:pt x="1536" y="205"/>
                    <a:pt x="1536" y="204"/>
                    <a:pt x="1536" y="204"/>
                  </a:cubicBezTo>
                  <a:cubicBezTo>
                    <a:pt x="1536" y="202"/>
                    <a:pt x="1537" y="201"/>
                    <a:pt x="1538" y="200"/>
                  </a:cubicBezTo>
                  <a:cubicBezTo>
                    <a:pt x="1539" y="200"/>
                    <a:pt x="1540" y="199"/>
                    <a:pt x="1540" y="199"/>
                  </a:cubicBezTo>
                  <a:cubicBezTo>
                    <a:pt x="1542" y="198"/>
                    <a:pt x="1544" y="198"/>
                    <a:pt x="1545" y="198"/>
                  </a:cubicBezTo>
                  <a:cubicBezTo>
                    <a:pt x="1546" y="198"/>
                    <a:pt x="1546" y="197"/>
                    <a:pt x="1547" y="197"/>
                  </a:cubicBezTo>
                  <a:cubicBezTo>
                    <a:pt x="1548" y="196"/>
                    <a:pt x="1548" y="196"/>
                    <a:pt x="1550" y="196"/>
                  </a:cubicBezTo>
                  <a:cubicBezTo>
                    <a:pt x="1551" y="196"/>
                    <a:pt x="1553" y="195"/>
                    <a:pt x="1554" y="196"/>
                  </a:cubicBezTo>
                  <a:cubicBezTo>
                    <a:pt x="1554" y="196"/>
                    <a:pt x="1555" y="196"/>
                    <a:pt x="1555" y="196"/>
                  </a:cubicBezTo>
                  <a:cubicBezTo>
                    <a:pt x="1556" y="196"/>
                    <a:pt x="1555" y="197"/>
                    <a:pt x="1556" y="197"/>
                  </a:cubicBezTo>
                  <a:cubicBezTo>
                    <a:pt x="1556" y="197"/>
                    <a:pt x="1557" y="197"/>
                    <a:pt x="1558" y="198"/>
                  </a:cubicBezTo>
                  <a:cubicBezTo>
                    <a:pt x="1559" y="199"/>
                    <a:pt x="1559" y="201"/>
                    <a:pt x="1559" y="203"/>
                  </a:cubicBezTo>
                  <a:cubicBezTo>
                    <a:pt x="1559" y="204"/>
                    <a:pt x="1559" y="205"/>
                    <a:pt x="1559" y="206"/>
                  </a:cubicBezTo>
                  <a:cubicBezTo>
                    <a:pt x="1560" y="206"/>
                    <a:pt x="1560" y="207"/>
                    <a:pt x="1561" y="208"/>
                  </a:cubicBezTo>
                  <a:cubicBezTo>
                    <a:pt x="1561" y="209"/>
                    <a:pt x="1561" y="210"/>
                    <a:pt x="1561" y="211"/>
                  </a:cubicBezTo>
                  <a:cubicBezTo>
                    <a:pt x="1561" y="213"/>
                    <a:pt x="1562" y="213"/>
                    <a:pt x="1563" y="214"/>
                  </a:cubicBezTo>
                  <a:cubicBezTo>
                    <a:pt x="1564" y="216"/>
                    <a:pt x="1565" y="217"/>
                    <a:pt x="1567" y="218"/>
                  </a:cubicBezTo>
                  <a:cubicBezTo>
                    <a:pt x="1569" y="218"/>
                    <a:pt x="1570" y="219"/>
                    <a:pt x="1571" y="220"/>
                  </a:cubicBezTo>
                  <a:cubicBezTo>
                    <a:pt x="1573" y="221"/>
                    <a:pt x="1574" y="222"/>
                    <a:pt x="1575" y="224"/>
                  </a:cubicBezTo>
                  <a:cubicBezTo>
                    <a:pt x="1576" y="225"/>
                    <a:pt x="1577" y="227"/>
                    <a:pt x="1575" y="228"/>
                  </a:cubicBezTo>
                  <a:close/>
                  <a:moveTo>
                    <a:pt x="1718" y="83"/>
                  </a:moveTo>
                  <a:cubicBezTo>
                    <a:pt x="1716" y="85"/>
                    <a:pt x="1717" y="86"/>
                    <a:pt x="1716" y="88"/>
                  </a:cubicBezTo>
                  <a:cubicBezTo>
                    <a:pt x="1715" y="90"/>
                    <a:pt x="1713" y="89"/>
                    <a:pt x="1712" y="89"/>
                  </a:cubicBezTo>
                  <a:cubicBezTo>
                    <a:pt x="1710" y="89"/>
                    <a:pt x="1709" y="90"/>
                    <a:pt x="1709" y="92"/>
                  </a:cubicBezTo>
                  <a:cubicBezTo>
                    <a:pt x="1707" y="93"/>
                    <a:pt x="1706" y="94"/>
                    <a:pt x="1704" y="95"/>
                  </a:cubicBezTo>
                  <a:cubicBezTo>
                    <a:pt x="1703" y="95"/>
                    <a:pt x="1702" y="95"/>
                    <a:pt x="1701" y="95"/>
                  </a:cubicBezTo>
                  <a:cubicBezTo>
                    <a:pt x="1700" y="97"/>
                    <a:pt x="1700" y="98"/>
                    <a:pt x="1698" y="99"/>
                  </a:cubicBezTo>
                  <a:cubicBezTo>
                    <a:pt x="1697" y="99"/>
                    <a:pt x="1695" y="97"/>
                    <a:pt x="1694" y="97"/>
                  </a:cubicBezTo>
                  <a:cubicBezTo>
                    <a:pt x="1692" y="97"/>
                    <a:pt x="1691" y="97"/>
                    <a:pt x="1690" y="97"/>
                  </a:cubicBezTo>
                  <a:cubicBezTo>
                    <a:pt x="1689" y="97"/>
                    <a:pt x="1688" y="96"/>
                    <a:pt x="1687" y="96"/>
                  </a:cubicBezTo>
                  <a:cubicBezTo>
                    <a:pt x="1684" y="96"/>
                    <a:pt x="1686" y="97"/>
                    <a:pt x="1686" y="98"/>
                  </a:cubicBezTo>
                  <a:cubicBezTo>
                    <a:pt x="1687" y="101"/>
                    <a:pt x="1685" y="99"/>
                    <a:pt x="1684" y="100"/>
                  </a:cubicBezTo>
                  <a:cubicBezTo>
                    <a:pt x="1684" y="101"/>
                    <a:pt x="1685" y="102"/>
                    <a:pt x="1685" y="103"/>
                  </a:cubicBezTo>
                  <a:cubicBezTo>
                    <a:pt x="1685" y="104"/>
                    <a:pt x="1683" y="105"/>
                    <a:pt x="1684" y="106"/>
                  </a:cubicBezTo>
                  <a:cubicBezTo>
                    <a:pt x="1686" y="108"/>
                    <a:pt x="1689" y="106"/>
                    <a:pt x="1691" y="107"/>
                  </a:cubicBezTo>
                  <a:cubicBezTo>
                    <a:pt x="1693" y="107"/>
                    <a:pt x="1694" y="111"/>
                    <a:pt x="1693" y="113"/>
                  </a:cubicBezTo>
                  <a:cubicBezTo>
                    <a:pt x="1693" y="115"/>
                    <a:pt x="1692" y="117"/>
                    <a:pt x="1692" y="119"/>
                  </a:cubicBezTo>
                  <a:cubicBezTo>
                    <a:pt x="1692" y="121"/>
                    <a:pt x="1691" y="122"/>
                    <a:pt x="1691" y="124"/>
                  </a:cubicBezTo>
                  <a:cubicBezTo>
                    <a:pt x="1691" y="126"/>
                    <a:pt x="1691" y="127"/>
                    <a:pt x="1692" y="128"/>
                  </a:cubicBezTo>
                  <a:cubicBezTo>
                    <a:pt x="1693" y="130"/>
                    <a:pt x="1693" y="134"/>
                    <a:pt x="1692" y="136"/>
                  </a:cubicBezTo>
                  <a:cubicBezTo>
                    <a:pt x="1692" y="137"/>
                    <a:pt x="1691" y="138"/>
                    <a:pt x="1691" y="139"/>
                  </a:cubicBezTo>
                  <a:cubicBezTo>
                    <a:pt x="1691" y="141"/>
                    <a:pt x="1691" y="142"/>
                    <a:pt x="1690" y="143"/>
                  </a:cubicBezTo>
                  <a:cubicBezTo>
                    <a:pt x="1689" y="143"/>
                    <a:pt x="1687" y="143"/>
                    <a:pt x="1687" y="144"/>
                  </a:cubicBezTo>
                  <a:cubicBezTo>
                    <a:pt x="1686" y="145"/>
                    <a:pt x="1688" y="147"/>
                    <a:pt x="1686" y="148"/>
                  </a:cubicBezTo>
                  <a:cubicBezTo>
                    <a:pt x="1684" y="148"/>
                    <a:pt x="1685" y="146"/>
                    <a:pt x="1684" y="145"/>
                  </a:cubicBezTo>
                  <a:cubicBezTo>
                    <a:pt x="1683" y="145"/>
                    <a:pt x="1681" y="146"/>
                    <a:pt x="1680" y="146"/>
                  </a:cubicBezTo>
                  <a:cubicBezTo>
                    <a:pt x="1679" y="146"/>
                    <a:pt x="1679" y="145"/>
                    <a:pt x="1678" y="143"/>
                  </a:cubicBezTo>
                  <a:cubicBezTo>
                    <a:pt x="1678" y="142"/>
                    <a:pt x="1678" y="141"/>
                    <a:pt x="1677" y="140"/>
                  </a:cubicBezTo>
                  <a:cubicBezTo>
                    <a:pt x="1675" y="138"/>
                    <a:pt x="1674" y="136"/>
                    <a:pt x="1673" y="134"/>
                  </a:cubicBezTo>
                  <a:cubicBezTo>
                    <a:pt x="1672" y="132"/>
                    <a:pt x="1673" y="130"/>
                    <a:pt x="1674" y="127"/>
                  </a:cubicBezTo>
                  <a:cubicBezTo>
                    <a:pt x="1674" y="125"/>
                    <a:pt x="1674" y="123"/>
                    <a:pt x="1675" y="121"/>
                  </a:cubicBezTo>
                  <a:cubicBezTo>
                    <a:pt x="1676" y="120"/>
                    <a:pt x="1680" y="117"/>
                    <a:pt x="1679" y="115"/>
                  </a:cubicBezTo>
                  <a:cubicBezTo>
                    <a:pt x="1678" y="114"/>
                    <a:pt x="1677" y="114"/>
                    <a:pt x="1676" y="113"/>
                  </a:cubicBezTo>
                  <a:cubicBezTo>
                    <a:pt x="1676" y="112"/>
                    <a:pt x="1677" y="111"/>
                    <a:pt x="1677" y="110"/>
                  </a:cubicBezTo>
                  <a:cubicBezTo>
                    <a:pt x="1678" y="106"/>
                    <a:pt x="1673" y="104"/>
                    <a:pt x="1672" y="101"/>
                  </a:cubicBezTo>
                  <a:cubicBezTo>
                    <a:pt x="1671" y="100"/>
                    <a:pt x="1671" y="98"/>
                    <a:pt x="1670" y="100"/>
                  </a:cubicBezTo>
                  <a:cubicBezTo>
                    <a:pt x="1669" y="101"/>
                    <a:pt x="1670" y="103"/>
                    <a:pt x="1669" y="103"/>
                  </a:cubicBezTo>
                  <a:cubicBezTo>
                    <a:pt x="1668" y="103"/>
                    <a:pt x="1669" y="100"/>
                    <a:pt x="1667" y="101"/>
                  </a:cubicBezTo>
                  <a:cubicBezTo>
                    <a:pt x="1666" y="103"/>
                    <a:pt x="1668" y="106"/>
                    <a:pt x="1665" y="107"/>
                  </a:cubicBezTo>
                  <a:cubicBezTo>
                    <a:pt x="1662" y="108"/>
                    <a:pt x="1661" y="110"/>
                    <a:pt x="1662" y="113"/>
                  </a:cubicBezTo>
                  <a:cubicBezTo>
                    <a:pt x="1662" y="116"/>
                    <a:pt x="1664" y="117"/>
                    <a:pt x="1662" y="120"/>
                  </a:cubicBezTo>
                  <a:cubicBezTo>
                    <a:pt x="1661" y="120"/>
                    <a:pt x="1660" y="122"/>
                    <a:pt x="1660" y="123"/>
                  </a:cubicBezTo>
                  <a:cubicBezTo>
                    <a:pt x="1662" y="124"/>
                    <a:pt x="1663" y="121"/>
                    <a:pt x="1664" y="121"/>
                  </a:cubicBezTo>
                  <a:cubicBezTo>
                    <a:pt x="1666" y="121"/>
                    <a:pt x="1664" y="123"/>
                    <a:pt x="1663" y="124"/>
                  </a:cubicBezTo>
                  <a:cubicBezTo>
                    <a:pt x="1662" y="125"/>
                    <a:pt x="1662" y="126"/>
                    <a:pt x="1663" y="127"/>
                  </a:cubicBezTo>
                  <a:cubicBezTo>
                    <a:pt x="1663" y="128"/>
                    <a:pt x="1665" y="130"/>
                    <a:pt x="1663" y="130"/>
                  </a:cubicBezTo>
                  <a:cubicBezTo>
                    <a:pt x="1662" y="130"/>
                    <a:pt x="1662" y="129"/>
                    <a:pt x="1661" y="128"/>
                  </a:cubicBezTo>
                  <a:cubicBezTo>
                    <a:pt x="1660" y="127"/>
                    <a:pt x="1658" y="128"/>
                    <a:pt x="1659" y="130"/>
                  </a:cubicBezTo>
                  <a:cubicBezTo>
                    <a:pt x="1660" y="130"/>
                    <a:pt x="1661" y="130"/>
                    <a:pt x="1661" y="132"/>
                  </a:cubicBezTo>
                  <a:cubicBezTo>
                    <a:pt x="1660" y="133"/>
                    <a:pt x="1659" y="133"/>
                    <a:pt x="1658" y="134"/>
                  </a:cubicBezTo>
                  <a:cubicBezTo>
                    <a:pt x="1658" y="136"/>
                    <a:pt x="1656" y="138"/>
                    <a:pt x="1654" y="138"/>
                  </a:cubicBezTo>
                  <a:cubicBezTo>
                    <a:pt x="1651" y="138"/>
                    <a:pt x="1651" y="135"/>
                    <a:pt x="1652" y="133"/>
                  </a:cubicBezTo>
                  <a:cubicBezTo>
                    <a:pt x="1653" y="132"/>
                    <a:pt x="1653" y="132"/>
                    <a:pt x="1653" y="130"/>
                  </a:cubicBezTo>
                  <a:cubicBezTo>
                    <a:pt x="1652" y="129"/>
                    <a:pt x="1652" y="128"/>
                    <a:pt x="1651" y="127"/>
                  </a:cubicBezTo>
                  <a:cubicBezTo>
                    <a:pt x="1651" y="125"/>
                    <a:pt x="1653" y="123"/>
                    <a:pt x="1653" y="120"/>
                  </a:cubicBezTo>
                  <a:cubicBezTo>
                    <a:pt x="1653" y="119"/>
                    <a:pt x="1654" y="118"/>
                    <a:pt x="1655" y="117"/>
                  </a:cubicBezTo>
                  <a:cubicBezTo>
                    <a:pt x="1655" y="116"/>
                    <a:pt x="1655" y="115"/>
                    <a:pt x="1656" y="114"/>
                  </a:cubicBezTo>
                  <a:cubicBezTo>
                    <a:pt x="1657" y="110"/>
                    <a:pt x="1661" y="107"/>
                    <a:pt x="1661" y="102"/>
                  </a:cubicBezTo>
                  <a:cubicBezTo>
                    <a:pt x="1661" y="99"/>
                    <a:pt x="1663" y="97"/>
                    <a:pt x="1665" y="97"/>
                  </a:cubicBezTo>
                  <a:cubicBezTo>
                    <a:pt x="1666" y="97"/>
                    <a:pt x="1667" y="97"/>
                    <a:pt x="1667" y="97"/>
                  </a:cubicBezTo>
                  <a:cubicBezTo>
                    <a:pt x="1668" y="97"/>
                    <a:pt x="1668" y="97"/>
                    <a:pt x="1669" y="96"/>
                  </a:cubicBezTo>
                  <a:cubicBezTo>
                    <a:pt x="1670" y="96"/>
                    <a:pt x="1671" y="97"/>
                    <a:pt x="1672" y="96"/>
                  </a:cubicBezTo>
                  <a:cubicBezTo>
                    <a:pt x="1673" y="96"/>
                    <a:pt x="1674" y="96"/>
                    <a:pt x="1675" y="95"/>
                  </a:cubicBezTo>
                  <a:cubicBezTo>
                    <a:pt x="1676" y="97"/>
                    <a:pt x="1672" y="99"/>
                    <a:pt x="1673" y="101"/>
                  </a:cubicBezTo>
                  <a:cubicBezTo>
                    <a:pt x="1673" y="102"/>
                    <a:pt x="1674" y="103"/>
                    <a:pt x="1675" y="103"/>
                  </a:cubicBezTo>
                  <a:cubicBezTo>
                    <a:pt x="1676" y="102"/>
                    <a:pt x="1676" y="102"/>
                    <a:pt x="1676" y="102"/>
                  </a:cubicBezTo>
                  <a:cubicBezTo>
                    <a:pt x="1678" y="102"/>
                    <a:pt x="1677" y="102"/>
                    <a:pt x="1677" y="103"/>
                  </a:cubicBezTo>
                  <a:cubicBezTo>
                    <a:pt x="1677" y="103"/>
                    <a:pt x="1677" y="104"/>
                    <a:pt x="1678" y="104"/>
                  </a:cubicBezTo>
                  <a:cubicBezTo>
                    <a:pt x="1678" y="104"/>
                    <a:pt x="1679" y="103"/>
                    <a:pt x="1679" y="103"/>
                  </a:cubicBezTo>
                  <a:cubicBezTo>
                    <a:pt x="1679" y="103"/>
                    <a:pt x="1679" y="102"/>
                    <a:pt x="1680" y="102"/>
                  </a:cubicBezTo>
                  <a:cubicBezTo>
                    <a:pt x="1680" y="101"/>
                    <a:pt x="1681" y="102"/>
                    <a:pt x="1681" y="102"/>
                  </a:cubicBezTo>
                  <a:cubicBezTo>
                    <a:pt x="1683" y="101"/>
                    <a:pt x="1683" y="101"/>
                    <a:pt x="1682" y="99"/>
                  </a:cubicBezTo>
                  <a:cubicBezTo>
                    <a:pt x="1682" y="98"/>
                    <a:pt x="1682" y="97"/>
                    <a:pt x="1683" y="96"/>
                  </a:cubicBezTo>
                  <a:cubicBezTo>
                    <a:pt x="1685" y="94"/>
                    <a:pt x="1684" y="93"/>
                    <a:pt x="1683" y="91"/>
                  </a:cubicBezTo>
                  <a:cubicBezTo>
                    <a:pt x="1682" y="89"/>
                    <a:pt x="1681" y="89"/>
                    <a:pt x="1681" y="88"/>
                  </a:cubicBezTo>
                  <a:cubicBezTo>
                    <a:pt x="1680" y="87"/>
                    <a:pt x="1679" y="86"/>
                    <a:pt x="1681" y="86"/>
                  </a:cubicBezTo>
                  <a:cubicBezTo>
                    <a:pt x="1684" y="87"/>
                    <a:pt x="1685" y="88"/>
                    <a:pt x="1685" y="91"/>
                  </a:cubicBezTo>
                  <a:cubicBezTo>
                    <a:pt x="1685" y="92"/>
                    <a:pt x="1685" y="93"/>
                    <a:pt x="1686" y="94"/>
                  </a:cubicBezTo>
                  <a:cubicBezTo>
                    <a:pt x="1688" y="94"/>
                    <a:pt x="1689" y="93"/>
                    <a:pt x="1690" y="93"/>
                  </a:cubicBezTo>
                  <a:cubicBezTo>
                    <a:pt x="1691" y="93"/>
                    <a:pt x="1692" y="94"/>
                    <a:pt x="1693" y="94"/>
                  </a:cubicBezTo>
                  <a:cubicBezTo>
                    <a:pt x="1694" y="94"/>
                    <a:pt x="1695" y="93"/>
                    <a:pt x="1696" y="93"/>
                  </a:cubicBezTo>
                  <a:cubicBezTo>
                    <a:pt x="1699" y="92"/>
                    <a:pt x="1701" y="93"/>
                    <a:pt x="1704" y="93"/>
                  </a:cubicBezTo>
                  <a:cubicBezTo>
                    <a:pt x="1705" y="93"/>
                    <a:pt x="1706" y="92"/>
                    <a:pt x="1707" y="91"/>
                  </a:cubicBezTo>
                  <a:cubicBezTo>
                    <a:pt x="1709" y="90"/>
                    <a:pt x="1709" y="88"/>
                    <a:pt x="1707" y="86"/>
                  </a:cubicBezTo>
                  <a:cubicBezTo>
                    <a:pt x="1705" y="83"/>
                    <a:pt x="1704" y="87"/>
                    <a:pt x="1701" y="87"/>
                  </a:cubicBezTo>
                  <a:cubicBezTo>
                    <a:pt x="1700" y="86"/>
                    <a:pt x="1700" y="85"/>
                    <a:pt x="1699" y="84"/>
                  </a:cubicBezTo>
                  <a:cubicBezTo>
                    <a:pt x="1698" y="83"/>
                    <a:pt x="1696" y="84"/>
                    <a:pt x="1695" y="84"/>
                  </a:cubicBezTo>
                  <a:cubicBezTo>
                    <a:pt x="1692" y="85"/>
                    <a:pt x="1691" y="85"/>
                    <a:pt x="1690" y="82"/>
                  </a:cubicBezTo>
                  <a:cubicBezTo>
                    <a:pt x="1689" y="79"/>
                    <a:pt x="1691" y="79"/>
                    <a:pt x="1694" y="77"/>
                  </a:cubicBezTo>
                  <a:cubicBezTo>
                    <a:pt x="1697" y="76"/>
                    <a:pt x="1698" y="78"/>
                    <a:pt x="1698" y="80"/>
                  </a:cubicBezTo>
                  <a:cubicBezTo>
                    <a:pt x="1698" y="82"/>
                    <a:pt x="1699" y="82"/>
                    <a:pt x="1700" y="81"/>
                  </a:cubicBezTo>
                  <a:cubicBezTo>
                    <a:pt x="1701" y="80"/>
                    <a:pt x="1701" y="79"/>
                    <a:pt x="1703" y="80"/>
                  </a:cubicBezTo>
                  <a:cubicBezTo>
                    <a:pt x="1704" y="80"/>
                    <a:pt x="1705" y="80"/>
                    <a:pt x="1706" y="79"/>
                  </a:cubicBezTo>
                  <a:cubicBezTo>
                    <a:pt x="1707" y="77"/>
                    <a:pt x="1706" y="77"/>
                    <a:pt x="1704" y="76"/>
                  </a:cubicBezTo>
                  <a:cubicBezTo>
                    <a:pt x="1703" y="76"/>
                    <a:pt x="1701" y="76"/>
                    <a:pt x="1702" y="75"/>
                  </a:cubicBezTo>
                  <a:cubicBezTo>
                    <a:pt x="1704" y="74"/>
                    <a:pt x="1704" y="76"/>
                    <a:pt x="1705" y="76"/>
                  </a:cubicBezTo>
                  <a:cubicBezTo>
                    <a:pt x="1706" y="76"/>
                    <a:pt x="1708" y="76"/>
                    <a:pt x="1708" y="77"/>
                  </a:cubicBezTo>
                  <a:cubicBezTo>
                    <a:pt x="1709" y="78"/>
                    <a:pt x="1708" y="79"/>
                    <a:pt x="1708" y="80"/>
                  </a:cubicBezTo>
                  <a:cubicBezTo>
                    <a:pt x="1708" y="83"/>
                    <a:pt x="1712" y="83"/>
                    <a:pt x="1714" y="83"/>
                  </a:cubicBezTo>
                  <a:cubicBezTo>
                    <a:pt x="1715" y="84"/>
                    <a:pt x="1716" y="83"/>
                    <a:pt x="1717" y="82"/>
                  </a:cubicBezTo>
                  <a:cubicBezTo>
                    <a:pt x="1718" y="81"/>
                    <a:pt x="1719" y="79"/>
                    <a:pt x="1720" y="80"/>
                  </a:cubicBezTo>
                  <a:cubicBezTo>
                    <a:pt x="1721" y="82"/>
                    <a:pt x="1719" y="82"/>
                    <a:pt x="1718" y="83"/>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sz="1800"/>
            </a:p>
          </p:txBody>
        </p:sp>
      </p:grpSp>
      <p:sp>
        <p:nvSpPr>
          <p:cNvPr id="2" name="Title 1"/>
          <p:cNvSpPr>
            <a:spLocks noGrp="1"/>
          </p:cNvSpPr>
          <p:nvPr>
            <p:ph type="ctrTitle"/>
          </p:nvPr>
        </p:nvSpPr>
        <p:spPr>
          <a:xfrm>
            <a:off x="1217930" y="1828800"/>
            <a:ext cx="9756141" cy="3048001"/>
          </a:xfrm>
        </p:spPr>
        <p:txBody>
          <a:bodyPr>
            <a:normAutofit/>
          </a:bodyPr>
          <a:lstStyle>
            <a:lvl1pPr>
              <a:defRPr sz="4400"/>
            </a:lvl1pPr>
          </a:lstStyle>
          <a:p>
            <a:r>
              <a:rPr lang="en-US"/>
              <a:t>Click to edit Master title style</a:t>
            </a:r>
            <a:endParaRPr/>
          </a:p>
        </p:txBody>
      </p:sp>
      <p:sp>
        <p:nvSpPr>
          <p:cNvPr id="3" name="Subtitle 2"/>
          <p:cNvSpPr>
            <a:spLocks noGrp="1"/>
          </p:cNvSpPr>
          <p:nvPr>
            <p:ph type="subTitle" idx="1"/>
          </p:nvPr>
        </p:nvSpPr>
        <p:spPr>
          <a:xfrm>
            <a:off x="1217931" y="5029200"/>
            <a:ext cx="7850644" cy="1143000"/>
          </a:xfrm>
        </p:spPr>
        <p:txBody>
          <a:bodyPr>
            <a:normAutofit/>
          </a:bodyPr>
          <a:lstStyle>
            <a:lvl1pPr marL="0" indent="0" algn="l">
              <a:spcBef>
                <a:spcPts val="0"/>
              </a:spcBef>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Tree>
    <p:extLst>
      <p:ext uri="{BB962C8B-B14F-4D97-AF65-F5344CB8AC3E}">
        <p14:creationId xmlns:p14="http://schemas.microsoft.com/office/powerpoint/2010/main" val="3972898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1A7E67D4-444D-4248-A46C-C10DAAB4FACD}" type="datetime1">
              <a:rPr lang="en-US" smtClean="0"/>
              <a:t>7/22/2020</a:t>
            </a:fld>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0878574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17931" y="3429001"/>
            <a:ext cx="9756141" cy="2362199"/>
          </a:xfrm>
        </p:spPr>
        <p:txBody>
          <a:bodyPr anchor="b">
            <a:normAutofit/>
          </a:bodyPr>
          <a:lstStyle>
            <a:lvl1pPr algn="l">
              <a:defRPr sz="4400" b="0" cap="all"/>
            </a:lvl1pPr>
          </a:lstStyle>
          <a:p>
            <a:r>
              <a:rPr lang="en-US"/>
              <a:t>Click to edit Master title style</a:t>
            </a:r>
            <a:endParaRPr/>
          </a:p>
        </p:txBody>
      </p:sp>
      <p:sp>
        <p:nvSpPr>
          <p:cNvPr id="3" name="Text Placeholder 2"/>
          <p:cNvSpPr>
            <a:spLocks noGrp="1"/>
          </p:cNvSpPr>
          <p:nvPr>
            <p:ph type="body" idx="1"/>
          </p:nvPr>
        </p:nvSpPr>
        <p:spPr>
          <a:xfrm>
            <a:off x="1213466" y="685802"/>
            <a:ext cx="7855109" cy="1142999"/>
          </a:xfrm>
        </p:spPr>
        <p:txBody>
          <a:bodyPr anchor="t"/>
          <a:lstStyle>
            <a:lvl1pPr marL="0" indent="0">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6BAB1C9B-20E0-4567-BB61-52876952E838}" type="datetime1">
              <a:rPr lang="en-US" smtClean="0"/>
              <a:t>7/22/2020</a:t>
            </a:fld>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7800405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233600" y="1828800"/>
            <a:ext cx="4709961"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64110" y="1828800"/>
            <a:ext cx="4709961"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7EC83FB6-A49F-4F52-B314-9B14A0DE0768}" type="datetime1">
              <a:rPr lang="en-US" smtClean="0"/>
              <a:t>7/22/2020</a:t>
            </a:fld>
            <a:endParaRPr/>
          </a:p>
        </p:txBody>
      </p:sp>
      <p:sp>
        <p:nvSpPr>
          <p:cNvPr id="7" name="Slide Number Placeholder 6"/>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1591681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217931" y="1828800"/>
            <a:ext cx="4710387"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17931" y="2743201"/>
            <a:ext cx="4710387"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63685" y="1828800"/>
            <a:ext cx="4710387"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3685" y="2743201"/>
            <a:ext cx="4710387"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baseline="0"/>
            </a:lvl8pPr>
            <a:lvl9pPr>
              <a:defRPr sz="14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7"/>
          <p:cNvSpPr>
            <a:spLocks noGrp="1"/>
          </p:cNvSpPr>
          <p:nvPr>
            <p:ph type="ftr" sz="quarter" idx="11"/>
          </p:nvPr>
        </p:nvSpPr>
        <p:spPr/>
        <p:txBody>
          <a:bodyPr/>
          <a:lstStyle/>
          <a:p>
            <a:r>
              <a:rPr lang="en-US" dirty="0"/>
              <a:t>Add a footer</a:t>
            </a:r>
            <a:endParaRPr dirty="0"/>
          </a:p>
        </p:txBody>
      </p:sp>
      <p:sp>
        <p:nvSpPr>
          <p:cNvPr id="7" name="Date Placeholder 6"/>
          <p:cNvSpPr>
            <a:spLocks noGrp="1"/>
          </p:cNvSpPr>
          <p:nvPr>
            <p:ph type="dt" sz="half" idx="10"/>
          </p:nvPr>
        </p:nvSpPr>
        <p:spPr/>
        <p:txBody>
          <a:bodyPr/>
          <a:lstStyle/>
          <a:p>
            <a:fld id="{D9BD3E1B-9BCE-4C94-BA57-E7DE0A146C15}" type="datetime1">
              <a:rPr lang="en-US" smtClean="0"/>
              <a:t>7/22/2020</a:t>
            </a:fld>
            <a:endParaRPr/>
          </a:p>
        </p:txBody>
      </p:sp>
      <p:sp>
        <p:nvSpPr>
          <p:cNvPr id="9" name="Slide Number Placeholder 8"/>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801581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4" name="Footer Placeholder 3"/>
          <p:cNvSpPr>
            <a:spLocks noGrp="1"/>
          </p:cNvSpPr>
          <p:nvPr>
            <p:ph type="ftr" sz="quarter" idx="11"/>
          </p:nvPr>
        </p:nvSpPr>
        <p:spPr/>
        <p:txBody>
          <a:bodyPr/>
          <a:lstStyle/>
          <a:p>
            <a:r>
              <a:rPr lang="en-US" dirty="0"/>
              <a:t>Add a footer</a:t>
            </a:r>
            <a:endParaRPr dirty="0"/>
          </a:p>
        </p:txBody>
      </p:sp>
      <p:sp>
        <p:nvSpPr>
          <p:cNvPr id="3" name="Date Placeholder 2"/>
          <p:cNvSpPr>
            <a:spLocks noGrp="1"/>
          </p:cNvSpPr>
          <p:nvPr>
            <p:ph type="dt" sz="half" idx="10"/>
          </p:nvPr>
        </p:nvSpPr>
        <p:spPr/>
        <p:txBody>
          <a:bodyPr/>
          <a:lstStyle/>
          <a:p>
            <a:fld id="{F1AD8718-A86D-4EC6-9C5D-32A4388E344F}" type="datetime1">
              <a:rPr lang="en-US" smtClean="0"/>
              <a:t>7/22/2020</a:t>
            </a:fld>
            <a:endParaRPr/>
          </a:p>
        </p:txBody>
      </p:sp>
      <p:sp>
        <p:nvSpPr>
          <p:cNvPr id="5" name="Slide Number Placeholder 4"/>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3019206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endParaRPr dirty="0"/>
          </a:p>
        </p:txBody>
      </p:sp>
      <p:sp>
        <p:nvSpPr>
          <p:cNvPr id="2" name="Date Placeholder 1"/>
          <p:cNvSpPr>
            <a:spLocks noGrp="1"/>
          </p:cNvSpPr>
          <p:nvPr>
            <p:ph type="dt" sz="half" idx="10"/>
          </p:nvPr>
        </p:nvSpPr>
        <p:spPr/>
        <p:txBody>
          <a:bodyPr/>
          <a:lstStyle/>
          <a:p>
            <a:fld id="{0F67A8F7-17A8-4388-BFB2-058560877E37}" type="datetime1">
              <a:rPr lang="en-US" smtClean="0"/>
              <a:t>7/22/2020</a:t>
            </a:fld>
            <a:endParaRPr/>
          </a:p>
        </p:txBody>
      </p:sp>
      <p:sp>
        <p:nvSpPr>
          <p:cNvPr id="4" name="Slide Number Placeholder 3"/>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4021986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1" y="0"/>
            <a:ext cx="5181362"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sz="1800"/>
          </a:p>
        </p:txBody>
      </p:sp>
      <p:sp>
        <p:nvSpPr>
          <p:cNvPr id="2" name="Title 1"/>
          <p:cNvSpPr>
            <a:spLocks noGrp="1"/>
          </p:cNvSpPr>
          <p:nvPr>
            <p:ph type="title"/>
          </p:nvPr>
        </p:nvSpPr>
        <p:spPr>
          <a:xfrm>
            <a:off x="684391" y="685800"/>
            <a:ext cx="3887212" cy="4038600"/>
          </a:xfrm>
        </p:spPr>
        <p:txBody>
          <a:bodyPr anchor="b">
            <a:noAutofit/>
          </a:bodyPr>
          <a:lstStyle>
            <a:lvl1pPr algn="l">
              <a:defRPr sz="4000" b="0"/>
            </a:lvl1pPr>
          </a:lstStyle>
          <a:p>
            <a:r>
              <a:rPr lang="en-US"/>
              <a:t>Click to edit Master title style</a:t>
            </a:r>
            <a:endParaRPr/>
          </a:p>
        </p:txBody>
      </p:sp>
      <p:sp>
        <p:nvSpPr>
          <p:cNvPr id="3" name="Content Placeholder 2"/>
          <p:cNvSpPr>
            <a:spLocks noGrp="1"/>
          </p:cNvSpPr>
          <p:nvPr>
            <p:ph idx="1"/>
          </p:nvPr>
        </p:nvSpPr>
        <p:spPr>
          <a:xfrm>
            <a:off x="5867342" y="685800"/>
            <a:ext cx="5640269" cy="5486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684391" y="4876800"/>
            <a:ext cx="3887212"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D02FFE06-D38D-4FB7-9321-496F99CE6A02}" type="datetime1">
              <a:rPr lang="en-US" smtClean="0"/>
              <a:t>7/22/2020</a:t>
            </a:fld>
            <a:endParaRPr/>
          </a:p>
        </p:txBody>
      </p:sp>
      <p:sp>
        <p:nvSpPr>
          <p:cNvPr id="7" name="Slide Number Placeholder 6"/>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3484634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1" y="0"/>
            <a:ext cx="5181362"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sz="1800"/>
          </a:p>
        </p:txBody>
      </p:sp>
      <p:sp>
        <p:nvSpPr>
          <p:cNvPr id="2" name="Title 1"/>
          <p:cNvSpPr>
            <a:spLocks noGrp="1"/>
          </p:cNvSpPr>
          <p:nvPr>
            <p:ph type="title"/>
          </p:nvPr>
        </p:nvSpPr>
        <p:spPr>
          <a:xfrm>
            <a:off x="684391" y="685800"/>
            <a:ext cx="3887212" cy="4038600"/>
          </a:xfrm>
        </p:spPr>
        <p:txBody>
          <a:bodyPr anchor="b">
            <a:noAutofit/>
          </a:bodyPr>
          <a:lstStyle>
            <a:lvl1pPr algn="l">
              <a:defRPr sz="4000" b="0"/>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5867341" y="685800"/>
            <a:ext cx="5640269" cy="5486400"/>
          </a:xfrm>
          <a:solidFill>
            <a:schemeClr val="bg1">
              <a:lumMod val="95000"/>
            </a:schemeClr>
          </a:solidFill>
          <a:ln w="3175">
            <a:solidFill>
              <a:schemeClr val="bg1">
                <a:lumMod val="75000"/>
              </a:schemeClr>
            </a:solidFill>
            <a:miter lim="800000"/>
          </a:ln>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684391" y="4876800"/>
            <a:ext cx="3887212"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BAAEED83-F927-4BB2-86B3-84C88F96E9A1}" type="datetime1">
              <a:rPr lang="en-US" smtClean="0"/>
              <a:t>7/22/2020</a:t>
            </a:fld>
            <a:endParaRPr/>
          </a:p>
        </p:txBody>
      </p:sp>
      <p:sp>
        <p:nvSpPr>
          <p:cNvPr id="7" name="Slide Number Placeholder 6"/>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0635451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a:defRPr/>
            </a:lvl6pPr>
            <a:lvl7pPr>
              <a:defRPr baseline="0"/>
            </a:lvl7pPr>
            <a:lvl8pPr>
              <a:defRPr baseline="0"/>
            </a:lvl8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1D074CF3-055C-4C2B-B102-9EAA8B7FDB89}" type="datetime1">
              <a:rPr lang="en-US" smtClean="0"/>
              <a:t>7/22/2020</a:t>
            </a:fld>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33302204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685800"/>
            <a:ext cx="2134871" cy="54864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217930" y="685800"/>
            <a:ext cx="7418070" cy="5486400"/>
          </a:xfrm>
        </p:spPr>
        <p:txBody>
          <a:bodyPr vert="eaVert"/>
          <a:lstStyle>
            <a:lvl5pPr>
              <a:defRPr/>
            </a:lvl5pPr>
            <a:lvl6pPr>
              <a:defRPr/>
            </a:lvl6pPr>
            <a:lvl7pPr>
              <a:defRPr/>
            </a:lvl7pPr>
            <a:lvl8pPr>
              <a:defRPr/>
            </a:lvl8pPr>
            <a:lvl9pP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5DC039E0-A436-4AFA-A875-2EC8475A010F}" type="datetime1">
              <a:rPr lang="en-US" smtClean="0"/>
              <a:t>7/22/2020</a:t>
            </a:fld>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0746021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D4906-BB25-457E-8524-F8AB7CDE9E1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ZA"/>
          </a:p>
        </p:txBody>
      </p:sp>
      <p:sp>
        <p:nvSpPr>
          <p:cNvPr id="3" name="Subtitle 2">
            <a:extLst>
              <a:ext uri="{FF2B5EF4-FFF2-40B4-BE49-F238E27FC236}">
                <a16:creationId xmlns:a16="http://schemas.microsoft.com/office/drawing/2014/main" id="{2CCAD59B-AE70-46BE-8662-0D7D24F7B08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ZA"/>
          </a:p>
        </p:txBody>
      </p:sp>
      <p:sp>
        <p:nvSpPr>
          <p:cNvPr id="4" name="Date Placeholder 3">
            <a:extLst>
              <a:ext uri="{FF2B5EF4-FFF2-40B4-BE49-F238E27FC236}">
                <a16:creationId xmlns:a16="http://schemas.microsoft.com/office/drawing/2014/main" id="{E52DA91C-3B9C-46F9-879B-518A39A857AB}"/>
              </a:ext>
            </a:extLst>
          </p:cNvPr>
          <p:cNvSpPr>
            <a:spLocks noGrp="1"/>
          </p:cNvSpPr>
          <p:nvPr>
            <p:ph type="dt" sz="half" idx="10"/>
          </p:nvPr>
        </p:nvSpPr>
        <p:spPr/>
        <p:txBody>
          <a:bodyPr/>
          <a:lstStyle/>
          <a:p>
            <a:fld id="{DE159ACE-B247-4158-971E-2A0BF0530850}" type="datetime1">
              <a:rPr lang="en-US" smtClean="0"/>
              <a:t>7/22/2020</a:t>
            </a:fld>
            <a:endParaRPr lang="en-US"/>
          </a:p>
        </p:txBody>
      </p:sp>
      <p:sp>
        <p:nvSpPr>
          <p:cNvPr id="5" name="Footer Placeholder 4">
            <a:extLst>
              <a:ext uri="{FF2B5EF4-FFF2-40B4-BE49-F238E27FC236}">
                <a16:creationId xmlns:a16="http://schemas.microsoft.com/office/drawing/2014/main" id="{494CF690-BD41-4D8B-9DDF-CEAD8D2E2D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B1E9443-6404-4802-B288-FCBC2E2B6516}"/>
              </a:ext>
            </a:extLst>
          </p:cNvPr>
          <p:cNvSpPr>
            <a:spLocks noGrp="1"/>
          </p:cNvSpPr>
          <p:nvPr>
            <p:ph type="sldNum" sz="quarter" idx="12"/>
          </p:nvPr>
        </p:nvSpPr>
        <p:spPr/>
        <p:txBody>
          <a:bodyPr/>
          <a:lstStyle/>
          <a:p>
            <a:fld id="{B6DC9BBB-7B2C-3A45-AB32-BBC3CB090498}" type="slidenum">
              <a:rPr lang="en-US" smtClean="0"/>
              <a:t>‹#›</a:t>
            </a:fld>
            <a:endParaRPr lang="en-US"/>
          </a:p>
        </p:txBody>
      </p:sp>
    </p:spTree>
    <p:extLst>
      <p:ext uri="{BB962C8B-B14F-4D97-AF65-F5344CB8AC3E}">
        <p14:creationId xmlns:p14="http://schemas.microsoft.com/office/powerpoint/2010/main" val="29608772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69FAB-2F6A-448F-AE60-9DE3DFD421ED}"/>
              </a:ext>
            </a:extLst>
          </p:cNvPr>
          <p:cNvSpPr>
            <a:spLocks noGrp="1"/>
          </p:cNvSpPr>
          <p:nvPr>
            <p:ph type="title"/>
          </p:nvPr>
        </p:nvSpPr>
        <p:spPr/>
        <p:txBody>
          <a:bodyPr/>
          <a:lstStyle/>
          <a:p>
            <a:r>
              <a:rPr lang="en-US"/>
              <a:t>Click to edit Master title style</a:t>
            </a:r>
            <a:endParaRPr lang="en-ZA"/>
          </a:p>
        </p:txBody>
      </p:sp>
      <p:sp>
        <p:nvSpPr>
          <p:cNvPr id="3" name="Content Placeholder 2">
            <a:extLst>
              <a:ext uri="{FF2B5EF4-FFF2-40B4-BE49-F238E27FC236}">
                <a16:creationId xmlns:a16="http://schemas.microsoft.com/office/drawing/2014/main" id="{F674F172-77BC-4F4A-9CC5-12D07D1AD9C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a:extLst>
              <a:ext uri="{FF2B5EF4-FFF2-40B4-BE49-F238E27FC236}">
                <a16:creationId xmlns:a16="http://schemas.microsoft.com/office/drawing/2014/main" id="{C3AAD090-6EE2-4AD6-8946-4C5717002F3A}"/>
              </a:ext>
            </a:extLst>
          </p:cNvPr>
          <p:cNvSpPr>
            <a:spLocks noGrp="1"/>
          </p:cNvSpPr>
          <p:nvPr>
            <p:ph type="dt" sz="half" idx="10"/>
          </p:nvPr>
        </p:nvSpPr>
        <p:spPr>
          <a:xfrm>
            <a:off x="731520" y="5946775"/>
            <a:ext cx="2743200" cy="365125"/>
          </a:xfrm>
        </p:spPr>
        <p:txBody>
          <a:bodyPr/>
          <a:lstStyle/>
          <a:p>
            <a:fld id="{5C94BFB5-0D6C-498C-956D-10D4EA331B1F}" type="datetime1">
              <a:rPr lang="en-US" smtClean="0"/>
              <a:t>7/22/2020</a:t>
            </a:fld>
            <a:endParaRPr lang="en-US"/>
          </a:p>
        </p:txBody>
      </p:sp>
      <p:sp>
        <p:nvSpPr>
          <p:cNvPr id="5" name="Footer Placeholder 4">
            <a:extLst>
              <a:ext uri="{FF2B5EF4-FFF2-40B4-BE49-F238E27FC236}">
                <a16:creationId xmlns:a16="http://schemas.microsoft.com/office/drawing/2014/main" id="{0530E495-E863-41C2-A3B4-BBB4EB4B0B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6DC9889-65B2-4F69-9179-DE9222D0CE9D}"/>
              </a:ext>
            </a:extLst>
          </p:cNvPr>
          <p:cNvSpPr>
            <a:spLocks noGrp="1"/>
          </p:cNvSpPr>
          <p:nvPr>
            <p:ph type="sldNum" sz="quarter" idx="12"/>
          </p:nvPr>
        </p:nvSpPr>
        <p:spPr/>
        <p:txBody>
          <a:bodyPr/>
          <a:lstStyle/>
          <a:p>
            <a:fld id="{B6DC9BBB-7B2C-3A45-AB32-BBC3CB090498}" type="slidenum">
              <a:rPr lang="en-US" smtClean="0"/>
              <a:t>‹#›</a:t>
            </a:fld>
            <a:endParaRPr lang="en-US"/>
          </a:p>
        </p:txBody>
      </p:sp>
    </p:spTree>
    <p:extLst>
      <p:ext uri="{BB962C8B-B14F-4D97-AF65-F5344CB8AC3E}">
        <p14:creationId xmlns:p14="http://schemas.microsoft.com/office/powerpoint/2010/main" val="25458752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EF7E5-2704-4870-840B-C542AB4B28E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ZA"/>
          </a:p>
        </p:txBody>
      </p:sp>
      <p:sp>
        <p:nvSpPr>
          <p:cNvPr id="3" name="Text Placeholder 2">
            <a:extLst>
              <a:ext uri="{FF2B5EF4-FFF2-40B4-BE49-F238E27FC236}">
                <a16:creationId xmlns:a16="http://schemas.microsoft.com/office/drawing/2014/main" id="{C93FC23A-8A18-44EC-82A3-1B748DB85CF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8AF83B2-88C2-4FB7-90A6-0BE3DFEE77FE}"/>
              </a:ext>
            </a:extLst>
          </p:cNvPr>
          <p:cNvSpPr>
            <a:spLocks noGrp="1"/>
          </p:cNvSpPr>
          <p:nvPr>
            <p:ph type="dt" sz="half" idx="10"/>
          </p:nvPr>
        </p:nvSpPr>
        <p:spPr/>
        <p:txBody>
          <a:bodyPr/>
          <a:lstStyle/>
          <a:p>
            <a:fld id="{363FCC57-B0EA-4CD1-A056-347DFED5CA89}" type="datetime1">
              <a:rPr lang="en-US" smtClean="0"/>
              <a:t>7/22/2020</a:t>
            </a:fld>
            <a:endParaRPr lang="en-US"/>
          </a:p>
        </p:txBody>
      </p:sp>
      <p:sp>
        <p:nvSpPr>
          <p:cNvPr id="5" name="Footer Placeholder 4">
            <a:extLst>
              <a:ext uri="{FF2B5EF4-FFF2-40B4-BE49-F238E27FC236}">
                <a16:creationId xmlns:a16="http://schemas.microsoft.com/office/drawing/2014/main" id="{F7CB0491-DE36-4589-ADAE-6453174FAC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8540500-360A-45AE-8FF6-FE8537370359}"/>
              </a:ext>
            </a:extLst>
          </p:cNvPr>
          <p:cNvSpPr>
            <a:spLocks noGrp="1"/>
          </p:cNvSpPr>
          <p:nvPr>
            <p:ph type="sldNum" sz="quarter" idx="12"/>
          </p:nvPr>
        </p:nvSpPr>
        <p:spPr/>
        <p:txBody>
          <a:bodyPr/>
          <a:lstStyle/>
          <a:p>
            <a:fld id="{B6DC9BBB-7B2C-3A45-AB32-BBC3CB090498}" type="slidenum">
              <a:rPr lang="en-US" smtClean="0"/>
              <a:t>‹#›</a:t>
            </a:fld>
            <a:endParaRPr lang="en-US"/>
          </a:p>
        </p:txBody>
      </p:sp>
    </p:spTree>
    <p:extLst>
      <p:ext uri="{BB962C8B-B14F-4D97-AF65-F5344CB8AC3E}">
        <p14:creationId xmlns:p14="http://schemas.microsoft.com/office/powerpoint/2010/main" val="7115982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B2F89C-8454-4BAB-A019-2E6B95346A2D}"/>
              </a:ext>
            </a:extLst>
          </p:cNvPr>
          <p:cNvSpPr>
            <a:spLocks noGrp="1"/>
          </p:cNvSpPr>
          <p:nvPr>
            <p:ph type="title"/>
          </p:nvPr>
        </p:nvSpPr>
        <p:spPr/>
        <p:txBody>
          <a:bodyPr/>
          <a:lstStyle/>
          <a:p>
            <a:r>
              <a:rPr lang="en-US"/>
              <a:t>Click to edit Master title style</a:t>
            </a:r>
            <a:endParaRPr lang="en-ZA"/>
          </a:p>
        </p:txBody>
      </p:sp>
      <p:sp>
        <p:nvSpPr>
          <p:cNvPr id="3" name="Content Placeholder 2">
            <a:extLst>
              <a:ext uri="{FF2B5EF4-FFF2-40B4-BE49-F238E27FC236}">
                <a16:creationId xmlns:a16="http://schemas.microsoft.com/office/drawing/2014/main" id="{A5C1F032-D04C-48FD-B224-BA594646A3A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Content Placeholder 3">
            <a:extLst>
              <a:ext uri="{FF2B5EF4-FFF2-40B4-BE49-F238E27FC236}">
                <a16:creationId xmlns:a16="http://schemas.microsoft.com/office/drawing/2014/main" id="{D13902A0-6B97-4D72-A2DA-B3BD5FD23F6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5" name="Date Placeholder 4">
            <a:extLst>
              <a:ext uri="{FF2B5EF4-FFF2-40B4-BE49-F238E27FC236}">
                <a16:creationId xmlns:a16="http://schemas.microsoft.com/office/drawing/2014/main" id="{3FF27520-B9C9-4C93-8F71-7E91A0E3E4DB}"/>
              </a:ext>
            </a:extLst>
          </p:cNvPr>
          <p:cNvSpPr>
            <a:spLocks noGrp="1"/>
          </p:cNvSpPr>
          <p:nvPr>
            <p:ph type="dt" sz="half" idx="10"/>
          </p:nvPr>
        </p:nvSpPr>
        <p:spPr/>
        <p:txBody>
          <a:bodyPr/>
          <a:lstStyle/>
          <a:p>
            <a:fld id="{2D359166-CE27-4BAB-AC11-88FF1911C491}" type="datetime1">
              <a:rPr lang="en-US" smtClean="0"/>
              <a:t>7/22/2020</a:t>
            </a:fld>
            <a:endParaRPr lang="en-US"/>
          </a:p>
        </p:txBody>
      </p:sp>
      <p:sp>
        <p:nvSpPr>
          <p:cNvPr id="6" name="Footer Placeholder 5">
            <a:extLst>
              <a:ext uri="{FF2B5EF4-FFF2-40B4-BE49-F238E27FC236}">
                <a16:creationId xmlns:a16="http://schemas.microsoft.com/office/drawing/2014/main" id="{C1D936F5-A78A-4576-90D0-06BAF2E623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F5A379B-6BE3-4E08-A229-42C179FFB1F7}"/>
              </a:ext>
            </a:extLst>
          </p:cNvPr>
          <p:cNvSpPr>
            <a:spLocks noGrp="1"/>
          </p:cNvSpPr>
          <p:nvPr>
            <p:ph type="sldNum" sz="quarter" idx="12"/>
          </p:nvPr>
        </p:nvSpPr>
        <p:spPr/>
        <p:txBody>
          <a:bodyPr/>
          <a:lstStyle/>
          <a:p>
            <a:fld id="{B6DC9BBB-7B2C-3A45-AB32-BBC3CB090498}" type="slidenum">
              <a:rPr lang="en-US" smtClean="0"/>
              <a:t>‹#›</a:t>
            </a:fld>
            <a:endParaRPr lang="en-US"/>
          </a:p>
        </p:txBody>
      </p:sp>
    </p:spTree>
    <p:extLst>
      <p:ext uri="{BB962C8B-B14F-4D97-AF65-F5344CB8AC3E}">
        <p14:creationId xmlns:p14="http://schemas.microsoft.com/office/powerpoint/2010/main" val="32313900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6D97B-2439-42D9-B8EE-4EC329140FFE}"/>
              </a:ext>
            </a:extLst>
          </p:cNvPr>
          <p:cNvSpPr>
            <a:spLocks noGrp="1"/>
          </p:cNvSpPr>
          <p:nvPr>
            <p:ph type="title"/>
          </p:nvPr>
        </p:nvSpPr>
        <p:spPr>
          <a:xfrm>
            <a:off x="839788" y="365125"/>
            <a:ext cx="10515600" cy="1325563"/>
          </a:xfrm>
        </p:spPr>
        <p:txBody>
          <a:bodyPr/>
          <a:lstStyle/>
          <a:p>
            <a:r>
              <a:rPr lang="en-US"/>
              <a:t>Click to edit Master title style</a:t>
            </a:r>
            <a:endParaRPr lang="en-ZA"/>
          </a:p>
        </p:txBody>
      </p:sp>
      <p:sp>
        <p:nvSpPr>
          <p:cNvPr id="3" name="Text Placeholder 2">
            <a:extLst>
              <a:ext uri="{FF2B5EF4-FFF2-40B4-BE49-F238E27FC236}">
                <a16:creationId xmlns:a16="http://schemas.microsoft.com/office/drawing/2014/main" id="{A80209FD-5667-4971-9340-E17C5F01EC1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7E9D60F-E2B6-4BBC-8864-17CCE846654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5" name="Text Placeholder 4">
            <a:extLst>
              <a:ext uri="{FF2B5EF4-FFF2-40B4-BE49-F238E27FC236}">
                <a16:creationId xmlns:a16="http://schemas.microsoft.com/office/drawing/2014/main" id="{995FB8A5-E89C-47E3-9A44-EBA73DF838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5756ACF-4576-4322-81DB-04E05655CAB2}"/>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7" name="Date Placeholder 6">
            <a:extLst>
              <a:ext uri="{FF2B5EF4-FFF2-40B4-BE49-F238E27FC236}">
                <a16:creationId xmlns:a16="http://schemas.microsoft.com/office/drawing/2014/main" id="{6B954DF7-6340-4078-A343-9155265146DF}"/>
              </a:ext>
            </a:extLst>
          </p:cNvPr>
          <p:cNvSpPr>
            <a:spLocks noGrp="1"/>
          </p:cNvSpPr>
          <p:nvPr>
            <p:ph type="dt" sz="half" idx="10"/>
          </p:nvPr>
        </p:nvSpPr>
        <p:spPr/>
        <p:txBody>
          <a:bodyPr/>
          <a:lstStyle/>
          <a:p>
            <a:fld id="{49C93269-1F7F-438A-8FCB-C652ACBAEF62}" type="datetime1">
              <a:rPr lang="en-US" smtClean="0"/>
              <a:t>7/22/2020</a:t>
            </a:fld>
            <a:endParaRPr lang="en-US"/>
          </a:p>
        </p:txBody>
      </p:sp>
      <p:sp>
        <p:nvSpPr>
          <p:cNvPr id="8" name="Footer Placeholder 7">
            <a:extLst>
              <a:ext uri="{FF2B5EF4-FFF2-40B4-BE49-F238E27FC236}">
                <a16:creationId xmlns:a16="http://schemas.microsoft.com/office/drawing/2014/main" id="{40A6CF55-8581-4168-9E8E-97257E58B5B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609FA70-9B4C-4FD3-8BA3-2EDE063837E7}"/>
              </a:ext>
            </a:extLst>
          </p:cNvPr>
          <p:cNvSpPr>
            <a:spLocks noGrp="1"/>
          </p:cNvSpPr>
          <p:nvPr>
            <p:ph type="sldNum" sz="quarter" idx="12"/>
          </p:nvPr>
        </p:nvSpPr>
        <p:spPr/>
        <p:txBody>
          <a:bodyPr/>
          <a:lstStyle/>
          <a:p>
            <a:fld id="{B6DC9BBB-7B2C-3A45-AB32-BBC3CB090498}" type="slidenum">
              <a:rPr lang="en-US" smtClean="0"/>
              <a:t>‹#›</a:t>
            </a:fld>
            <a:endParaRPr lang="en-US"/>
          </a:p>
        </p:txBody>
      </p:sp>
    </p:spTree>
    <p:extLst>
      <p:ext uri="{BB962C8B-B14F-4D97-AF65-F5344CB8AC3E}">
        <p14:creationId xmlns:p14="http://schemas.microsoft.com/office/powerpoint/2010/main" val="16511918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93ACD-9CE5-4AA8-A24D-527E8C6B2D5E}"/>
              </a:ext>
            </a:extLst>
          </p:cNvPr>
          <p:cNvSpPr>
            <a:spLocks noGrp="1"/>
          </p:cNvSpPr>
          <p:nvPr>
            <p:ph type="title"/>
          </p:nvPr>
        </p:nvSpPr>
        <p:spPr/>
        <p:txBody>
          <a:bodyPr/>
          <a:lstStyle/>
          <a:p>
            <a:r>
              <a:rPr lang="en-US"/>
              <a:t>Click to edit Master title style</a:t>
            </a:r>
            <a:endParaRPr lang="en-ZA"/>
          </a:p>
        </p:txBody>
      </p:sp>
      <p:sp>
        <p:nvSpPr>
          <p:cNvPr id="3" name="Date Placeholder 2">
            <a:extLst>
              <a:ext uri="{FF2B5EF4-FFF2-40B4-BE49-F238E27FC236}">
                <a16:creationId xmlns:a16="http://schemas.microsoft.com/office/drawing/2014/main" id="{2B3FC65B-E1BD-4EC3-83F2-5D250D6A3CA9}"/>
              </a:ext>
            </a:extLst>
          </p:cNvPr>
          <p:cNvSpPr>
            <a:spLocks noGrp="1"/>
          </p:cNvSpPr>
          <p:nvPr>
            <p:ph type="dt" sz="half" idx="10"/>
          </p:nvPr>
        </p:nvSpPr>
        <p:spPr/>
        <p:txBody>
          <a:bodyPr/>
          <a:lstStyle/>
          <a:p>
            <a:fld id="{4F53FC52-B996-4A55-A8A9-75258518A6BB}" type="datetime1">
              <a:rPr lang="en-US" smtClean="0"/>
              <a:t>7/22/2020</a:t>
            </a:fld>
            <a:endParaRPr lang="en-US"/>
          </a:p>
        </p:txBody>
      </p:sp>
      <p:sp>
        <p:nvSpPr>
          <p:cNvPr id="4" name="Footer Placeholder 3">
            <a:extLst>
              <a:ext uri="{FF2B5EF4-FFF2-40B4-BE49-F238E27FC236}">
                <a16:creationId xmlns:a16="http://schemas.microsoft.com/office/drawing/2014/main" id="{EA8A758C-65A6-4C8A-B337-A75972C6335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B8AEF1E-E454-405D-AE08-C241BF2C2D59}"/>
              </a:ext>
            </a:extLst>
          </p:cNvPr>
          <p:cNvSpPr>
            <a:spLocks noGrp="1"/>
          </p:cNvSpPr>
          <p:nvPr>
            <p:ph type="sldNum" sz="quarter" idx="12"/>
          </p:nvPr>
        </p:nvSpPr>
        <p:spPr/>
        <p:txBody>
          <a:bodyPr/>
          <a:lstStyle/>
          <a:p>
            <a:fld id="{B6DC9BBB-7B2C-3A45-AB32-BBC3CB090498}" type="slidenum">
              <a:rPr lang="en-US" smtClean="0"/>
              <a:t>‹#›</a:t>
            </a:fld>
            <a:endParaRPr lang="en-US"/>
          </a:p>
        </p:txBody>
      </p:sp>
    </p:spTree>
    <p:extLst>
      <p:ext uri="{BB962C8B-B14F-4D97-AF65-F5344CB8AC3E}">
        <p14:creationId xmlns:p14="http://schemas.microsoft.com/office/powerpoint/2010/main" val="7511453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D7D879C-0E5D-4A72-81FA-10D37BCB69EB}"/>
              </a:ext>
            </a:extLst>
          </p:cNvPr>
          <p:cNvSpPr>
            <a:spLocks noGrp="1"/>
          </p:cNvSpPr>
          <p:nvPr>
            <p:ph type="dt" sz="half" idx="10"/>
          </p:nvPr>
        </p:nvSpPr>
        <p:spPr/>
        <p:txBody>
          <a:bodyPr/>
          <a:lstStyle/>
          <a:p>
            <a:fld id="{F8B5EC8E-56F2-4571-A3FE-94BC90FDEA32}" type="datetime1">
              <a:rPr lang="en-US" smtClean="0"/>
              <a:t>7/22/2020</a:t>
            </a:fld>
            <a:endParaRPr lang="en-US"/>
          </a:p>
        </p:txBody>
      </p:sp>
      <p:sp>
        <p:nvSpPr>
          <p:cNvPr id="3" name="Footer Placeholder 2">
            <a:extLst>
              <a:ext uri="{FF2B5EF4-FFF2-40B4-BE49-F238E27FC236}">
                <a16:creationId xmlns:a16="http://schemas.microsoft.com/office/drawing/2014/main" id="{AE59FBA8-0FDE-45F1-8BE2-9871FE9EF61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61CEF17-BD9C-40AD-85B9-24AC286D1A13}"/>
              </a:ext>
            </a:extLst>
          </p:cNvPr>
          <p:cNvSpPr>
            <a:spLocks noGrp="1"/>
          </p:cNvSpPr>
          <p:nvPr>
            <p:ph type="sldNum" sz="quarter" idx="12"/>
          </p:nvPr>
        </p:nvSpPr>
        <p:spPr/>
        <p:txBody>
          <a:bodyPr/>
          <a:lstStyle/>
          <a:p>
            <a:fld id="{B6DC9BBB-7B2C-3A45-AB32-BBC3CB090498}" type="slidenum">
              <a:rPr lang="en-US" smtClean="0"/>
              <a:t>‹#›</a:t>
            </a:fld>
            <a:endParaRPr lang="en-US"/>
          </a:p>
        </p:txBody>
      </p:sp>
    </p:spTree>
    <p:extLst>
      <p:ext uri="{BB962C8B-B14F-4D97-AF65-F5344CB8AC3E}">
        <p14:creationId xmlns:p14="http://schemas.microsoft.com/office/powerpoint/2010/main" val="20906036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023C6-FE7C-48F0-A9FC-44E14CFBD25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ZA"/>
          </a:p>
        </p:txBody>
      </p:sp>
      <p:sp>
        <p:nvSpPr>
          <p:cNvPr id="3" name="Content Placeholder 2">
            <a:extLst>
              <a:ext uri="{FF2B5EF4-FFF2-40B4-BE49-F238E27FC236}">
                <a16:creationId xmlns:a16="http://schemas.microsoft.com/office/drawing/2014/main" id="{E684C646-122A-4A78-8B6E-FEF76FD3CA2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Text Placeholder 3">
            <a:extLst>
              <a:ext uri="{FF2B5EF4-FFF2-40B4-BE49-F238E27FC236}">
                <a16:creationId xmlns:a16="http://schemas.microsoft.com/office/drawing/2014/main" id="{D9D7F129-F3F8-4BA0-8974-1D2EC66DBF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0A767A6-4D95-4C0E-81AD-22971A3F0039}"/>
              </a:ext>
            </a:extLst>
          </p:cNvPr>
          <p:cNvSpPr>
            <a:spLocks noGrp="1"/>
          </p:cNvSpPr>
          <p:nvPr>
            <p:ph type="dt" sz="half" idx="10"/>
          </p:nvPr>
        </p:nvSpPr>
        <p:spPr/>
        <p:txBody>
          <a:bodyPr/>
          <a:lstStyle/>
          <a:p>
            <a:fld id="{08740A1C-0DFF-4D7E-9FE5-123F548BA63C}" type="datetime1">
              <a:rPr lang="en-US" smtClean="0"/>
              <a:t>7/22/2020</a:t>
            </a:fld>
            <a:endParaRPr lang="en-US"/>
          </a:p>
        </p:txBody>
      </p:sp>
      <p:sp>
        <p:nvSpPr>
          <p:cNvPr id="6" name="Footer Placeholder 5">
            <a:extLst>
              <a:ext uri="{FF2B5EF4-FFF2-40B4-BE49-F238E27FC236}">
                <a16:creationId xmlns:a16="http://schemas.microsoft.com/office/drawing/2014/main" id="{3E296D5A-B136-48D0-8DC8-CFC11666840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2AF278-09FC-4453-8425-929AF93CA966}"/>
              </a:ext>
            </a:extLst>
          </p:cNvPr>
          <p:cNvSpPr>
            <a:spLocks noGrp="1"/>
          </p:cNvSpPr>
          <p:nvPr>
            <p:ph type="sldNum" sz="quarter" idx="12"/>
          </p:nvPr>
        </p:nvSpPr>
        <p:spPr/>
        <p:txBody>
          <a:bodyPr/>
          <a:lstStyle/>
          <a:p>
            <a:fld id="{B6DC9BBB-7B2C-3A45-AB32-BBC3CB090498}" type="slidenum">
              <a:rPr lang="en-US" smtClean="0"/>
              <a:t>‹#›</a:t>
            </a:fld>
            <a:endParaRPr lang="en-US"/>
          </a:p>
        </p:txBody>
      </p:sp>
    </p:spTree>
    <p:extLst>
      <p:ext uri="{BB962C8B-B14F-4D97-AF65-F5344CB8AC3E}">
        <p14:creationId xmlns:p14="http://schemas.microsoft.com/office/powerpoint/2010/main" val="23554570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B4215-9D78-487E-B3D7-B3384A98FD9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ZA"/>
          </a:p>
        </p:txBody>
      </p:sp>
      <p:sp>
        <p:nvSpPr>
          <p:cNvPr id="3" name="Picture Placeholder 2">
            <a:extLst>
              <a:ext uri="{FF2B5EF4-FFF2-40B4-BE49-F238E27FC236}">
                <a16:creationId xmlns:a16="http://schemas.microsoft.com/office/drawing/2014/main" id="{8F381A72-0D55-4F46-B5C5-29CCA1C221E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ZA"/>
          </a:p>
        </p:txBody>
      </p:sp>
      <p:sp>
        <p:nvSpPr>
          <p:cNvPr id="4" name="Text Placeholder 3">
            <a:extLst>
              <a:ext uri="{FF2B5EF4-FFF2-40B4-BE49-F238E27FC236}">
                <a16:creationId xmlns:a16="http://schemas.microsoft.com/office/drawing/2014/main" id="{100E0C26-AB07-4EC7-BEF0-66CFB6D65B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B2D97C4-8DA7-4829-85BD-D9145EF8F22D}"/>
              </a:ext>
            </a:extLst>
          </p:cNvPr>
          <p:cNvSpPr>
            <a:spLocks noGrp="1"/>
          </p:cNvSpPr>
          <p:nvPr>
            <p:ph type="dt" sz="half" idx="10"/>
          </p:nvPr>
        </p:nvSpPr>
        <p:spPr/>
        <p:txBody>
          <a:bodyPr/>
          <a:lstStyle/>
          <a:p>
            <a:fld id="{6BBF1BCA-1415-4C15-B247-43151AD7BA7C}" type="datetime1">
              <a:rPr lang="en-US" smtClean="0"/>
              <a:t>7/22/2020</a:t>
            </a:fld>
            <a:endParaRPr lang="en-US"/>
          </a:p>
        </p:txBody>
      </p:sp>
      <p:sp>
        <p:nvSpPr>
          <p:cNvPr id="6" name="Footer Placeholder 5">
            <a:extLst>
              <a:ext uri="{FF2B5EF4-FFF2-40B4-BE49-F238E27FC236}">
                <a16:creationId xmlns:a16="http://schemas.microsoft.com/office/drawing/2014/main" id="{251947FD-2186-475C-9EC9-52D2DF9592C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7032B78-203D-4742-8FF1-DCF7B59AB565}"/>
              </a:ext>
            </a:extLst>
          </p:cNvPr>
          <p:cNvSpPr>
            <a:spLocks noGrp="1"/>
          </p:cNvSpPr>
          <p:nvPr>
            <p:ph type="sldNum" sz="quarter" idx="12"/>
          </p:nvPr>
        </p:nvSpPr>
        <p:spPr/>
        <p:txBody>
          <a:bodyPr/>
          <a:lstStyle/>
          <a:p>
            <a:fld id="{B6DC9BBB-7B2C-3A45-AB32-BBC3CB090498}" type="slidenum">
              <a:rPr lang="en-US" smtClean="0"/>
              <a:t>‹#›</a:t>
            </a:fld>
            <a:endParaRPr lang="en-US"/>
          </a:p>
        </p:txBody>
      </p:sp>
    </p:spTree>
    <p:extLst>
      <p:ext uri="{BB962C8B-B14F-4D97-AF65-F5344CB8AC3E}">
        <p14:creationId xmlns:p14="http://schemas.microsoft.com/office/powerpoint/2010/main" val="26552231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FF1AB-25FD-48A6-AC79-A83634408151}"/>
              </a:ext>
            </a:extLst>
          </p:cNvPr>
          <p:cNvSpPr>
            <a:spLocks noGrp="1"/>
          </p:cNvSpPr>
          <p:nvPr>
            <p:ph type="title"/>
          </p:nvPr>
        </p:nvSpPr>
        <p:spPr/>
        <p:txBody>
          <a:bodyPr/>
          <a:lstStyle/>
          <a:p>
            <a:r>
              <a:rPr lang="en-US"/>
              <a:t>Click to edit Master title style</a:t>
            </a:r>
            <a:endParaRPr lang="en-ZA"/>
          </a:p>
        </p:txBody>
      </p:sp>
      <p:sp>
        <p:nvSpPr>
          <p:cNvPr id="3" name="Vertical Text Placeholder 2">
            <a:extLst>
              <a:ext uri="{FF2B5EF4-FFF2-40B4-BE49-F238E27FC236}">
                <a16:creationId xmlns:a16="http://schemas.microsoft.com/office/drawing/2014/main" id="{3990F51E-FC25-41FF-8EF0-F6E015C843E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a:extLst>
              <a:ext uri="{FF2B5EF4-FFF2-40B4-BE49-F238E27FC236}">
                <a16:creationId xmlns:a16="http://schemas.microsoft.com/office/drawing/2014/main" id="{CB62108E-E724-4854-A1FC-2066EDBBA362}"/>
              </a:ext>
            </a:extLst>
          </p:cNvPr>
          <p:cNvSpPr>
            <a:spLocks noGrp="1"/>
          </p:cNvSpPr>
          <p:nvPr>
            <p:ph type="dt" sz="half" idx="10"/>
          </p:nvPr>
        </p:nvSpPr>
        <p:spPr/>
        <p:txBody>
          <a:bodyPr/>
          <a:lstStyle/>
          <a:p>
            <a:fld id="{F6EEB2A1-44F5-4204-88ED-B67E3A9BA571}" type="datetime1">
              <a:rPr lang="en-US" smtClean="0"/>
              <a:t>7/22/2020</a:t>
            </a:fld>
            <a:endParaRPr lang="en-US"/>
          </a:p>
        </p:txBody>
      </p:sp>
      <p:sp>
        <p:nvSpPr>
          <p:cNvPr id="5" name="Footer Placeholder 4">
            <a:extLst>
              <a:ext uri="{FF2B5EF4-FFF2-40B4-BE49-F238E27FC236}">
                <a16:creationId xmlns:a16="http://schemas.microsoft.com/office/drawing/2014/main" id="{9CFE9039-A40E-4E6B-B153-A76EA6BE45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88B2590-B44D-4C48-A516-20BC41B5C422}"/>
              </a:ext>
            </a:extLst>
          </p:cNvPr>
          <p:cNvSpPr>
            <a:spLocks noGrp="1"/>
          </p:cNvSpPr>
          <p:nvPr>
            <p:ph type="sldNum" sz="quarter" idx="12"/>
          </p:nvPr>
        </p:nvSpPr>
        <p:spPr/>
        <p:txBody>
          <a:bodyPr/>
          <a:lstStyle/>
          <a:p>
            <a:fld id="{B6DC9BBB-7B2C-3A45-AB32-BBC3CB090498}" type="slidenum">
              <a:rPr lang="en-US" smtClean="0"/>
              <a:t>‹#›</a:t>
            </a:fld>
            <a:endParaRPr lang="en-US"/>
          </a:p>
        </p:txBody>
      </p:sp>
    </p:spTree>
    <p:extLst>
      <p:ext uri="{BB962C8B-B14F-4D97-AF65-F5344CB8AC3E}">
        <p14:creationId xmlns:p14="http://schemas.microsoft.com/office/powerpoint/2010/main" val="12779338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6261DB9-A5C9-414B-BC2F-E9F03B6A65E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ZA"/>
          </a:p>
        </p:txBody>
      </p:sp>
      <p:sp>
        <p:nvSpPr>
          <p:cNvPr id="3" name="Vertical Text Placeholder 2">
            <a:extLst>
              <a:ext uri="{FF2B5EF4-FFF2-40B4-BE49-F238E27FC236}">
                <a16:creationId xmlns:a16="http://schemas.microsoft.com/office/drawing/2014/main" id="{93D415F5-7ECF-4331-9803-B40C368BAC2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a:extLst>
              <a:ext uri="{FF2B5EF4-FFF2-40B4-BE49-F238E27FC236}">
                <a16:creationId xmlns:a16="http://schemas.microsoft.com/office/drawing/2014/main" id="{F066ACF6-9B34-476C-BC00-170EB225F11F}"/>
              </a:ext>
            </a:extLst>
          </p:cNvPr>
          <p:cNvSpPr>
            <a:spLocks noGrp="1"/>
          </p:cNvSpPr>
          <p:nvPr>
            <p:ph type="dt" sz="half" idx="10"/>
          </p:nvPr>
        </p:nvSpPr>
        <p:spPr/>
        <p:txBody>
          <a:bodyPr/>
          <a:lstStyle/>
          <a:p>
            <a:fld id="{4E49CAD9-BAEA-4797-A149-02B67C24A8A9}" type="datetime1">
              <a:rPr lang="en-US" smtClean="0"/>
              <a:t>7/22/2020</a:t>
            </a:fld>
            <a:endParaRPr lang="en-US"/>
          </a:p>
        </p:txBody>
      </p:sp>
      <p:sp>
        <p:nvSpPr>
          <p:cNvPr id="5" name="Footer Placeholder 4">
            <a:extLst>
              <a:ext uri="{FF2B5EF4-FFF2-40B4-BE49-F238E27FC236}">
                <a16:creationId xmlns:a16="http://schemas.microsoft.com/office/drawing/2014/main" id="{A138728B-6048-4BFC-998F-0C6D7317CB3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D71CA9-851B-4228-8670-E1FDEEF358AF}"/>
              </a:ext>
            </a:extLst>
          </p:cNvPr>
          <p:cNvSpPr>
            <a:spLocks noGrp="1"/>
          </p:cNvSpPr>
          <p:nvPr>
            <p:ph type="sldNum" sz="quarter" idx="12"/>
          </p:nvPr>
        </p:nvSpPr>
        <p:spPr/>
        <p:txBody>
          <a:bodyPr/>
          <a:lstStyle/>
          <a:p>
            <a:fld id="{B6DC9BBB-7B2C-3A45-AB32-BBC3CB090498}" type="slidenum">
              <a:rPr lang="en-US" smtClean="0"/>
              <a:t>‹#›</a:t>
            </a:fld>
            <a:endParaRPr lang="en-US"/>
          </a:p>
        </p:txBody>
      </p:sp>
    </p:spTree>
    <p:extLst>
      <p:ext uri="{BB962C8B-B14F-4D97-AF65-F5344CB8AC3E}">
        <p14:creationId xmlns:p14="http://schemas.microsoft.com/office/powerpoint/2010/main" val="34108986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Custom Layout">
    <p:bg>
      <p:bgPr>
        <a:solidFill>
          <a:schemeClr val="accent5"/>
        </a:solidFill>
        <a:effectLst/>
      </p:bgPr>
    </p:bg>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en-US" dirty="0"/>
          </a:p>
        </p:txBody>
      </p:sp>
      <p:sp>
        <p:nvSpPr>
          <p:cNvPr id="4" name="Slide Number Placeholder 3"/>
          <p:cNvSpPr>
            <a:spLocks noGrp="1"/>
          </p:cNvSpPr>
          <p:nvPr>
            <p:ph type="sldNum" sz="quarter" idx="11"/>
          </p:nvPr>
        </p:nvSpPr>
        <p:spPr/>
        <p:txBody>
          <a:bodyPr/>
          <a:lstStyle/>
          <a:p>
            <a:endParaRPr lang="en-US" dirty="0"/>
          </a:p>
        </p:txBody>
      </p:sp>
      <p:sp>
        <p:nvSpPr>
          <p:cNvPr id="6" name="Content Placeholder 5"/>
          <p:cNvSpPr>
            <a:spLocks noGrp="1"/>
          </p:cNvSpPr>
          <p:nvPr>
            <p:ph sz="quarter" idx="12"/>
          </p:nvPr>
        </p:nvSpPr>
        <p:spPr>
          <a:xfrm>
            <a:off x="1930400" y="2514600"/>
            <a:ext cx="9652000" cy="1524000"/>
          </a:xfrm>
        </p:spPr>
        <p:txBody>
          <a:bodyPr>
            <a:noAutofit/>
          </a:bodyPr>
          <a:lstStyle>
            <a:lvl1pPr marL="0" indent="0" algn="r">
              <a:buNone/>
              <a:defRPr sz="4400">
                <a:solidFill>
                  <a:schemeClr val="bg1"/>
                </a:solidFill>
                <a:latin typeface="Times New Roman" panose="02020603050405020304" pitchFamily="18" charset="0"/>
                <a:cs typeface="Times New Roman" panose="02020603050405020304" pitchFamily="18" charset="0"/>
              </a:defRPr>
            </a:lvl1pPr>
          </a:lstStyle>
          <a:p>
            <a:pPr lvl="0"/>
            <a:r>
              <a:rPr lang="en-US"/>
              <a:t>Click to edit Master text styles</a:t>
            </a:r>
          </a:p>
        </p:txBody>
      </p:sp>
    </p:spTree>
    <p:extLst>
      <p:ext uri="{BB962C8B-B14F-4D97-AF65-F5344CB8AC3E}">
        <p14:creationId xmlns:p14="http://schemas.microsoft.com/office/powerpoint/2010/main" val="24522034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127000"/>
            <a:ext cx="10972800" cy="685800"/>
          </a:xfrm>
          <a:prstGeom prst="rect">
            <a:avLst/>
          </a:prstGeom>
        </p:spPr>
        <p:txBody>
          <a:bodyPr anchor="b"/>
          <a:lstStyle/>
          <a:p>
            <a:r>
              <a:rPr lang="en-US"/>
              <a:t>Click to edit Master title style</a:t>
            </a:r>
          </a:p>
        </p:txBody>
      </p:sp>
      <p:sp>
        <p:nvSpPr>
          <p:cNvPr id="6" name="Footer Placeholder 5"/>
          <p:cNvSpPr>
            <a:spLocks noGrp="1"/>
          </p:cNvSpPr>
          <p:nvPr>
            <p:ph type="ftr" sz="quarter" idx="11"/>
          </p:nvPr>
        </p:nvSpPr>
        <p:spPr/>
        <p:txBody>
          <a:bodyPr/>
          <a:lstStyle/>
          <a:p>
            <a:endParaRPr lang="en-US" dirty="0"/>
          </a:p>
        </p:txBody>
      </p:sp>
      <p:cxnSp>
        <p:nvCxnSpPr>
          <p:cNvPr id="9" name="Straight Connector 8"/>
          <p:cNvCxnSpPr/>
          <p:nvPr userDrawn="1"/>
        </p:nvCxnSpPr>
        <p:spPr>
          <a:xfrm>
            <a:off x="498176" y="838200"/>
            <a:ext cx="1123200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2" name="Slide Number Placeholder 5"/>
          <p:cNvSpPr txBox="1">
            <a:spLocks/>
          </p:cNvSpPr>
          <p:nvPr userDrawn="1"/>
        </p:nvSpPr>
        <p:spPr>
          <a:xfrm>
            <a:off x="609600" y="6492876"/>
            <a:ext cx="28448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8DD2591-A950-4969-95F0-FB5ADEE756ED}" type="slidenum">
              <a:rPr lang="en-US" sz="1200" smtClean="0"/>
              <a:pPr/>
              <a:t>‹#›</a:t>
            </a:fld>
            <a:endParaRPr lang="en-US" sz="1200" dirty="0"/>
          </a:p>
        </p:txBody>
      </p:sp>
      <p:sp>
        <p:nvSpPr>
          <p:cNvPr id="13" name="Slide Number Placeholder 5"/>
          <p:cNvSpPr txBox="1">
            <a:spLocks/>
          </p:cNvSpPr>
          <p:nvPr userDrawn="1"/>
        </p:nvSpPr>
        <p:spPr>
          <a:xfrm>
            <a:off x="8737600" y="6492876"/>
            <a:ext cx="28448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endParaRPr lang="en-US" sz="1200" dirty="0"/>
          </a:p>
        </p:txBody>
      </p:sp>
    </p:spTree>
    <p:extLst>
      <p:ext uri="{BB962C8B-B14F-4D97-AF65-F5344CB8AC3E}">
        <p14:creationId xmlns:p14="http://schemas.microsoft.com/office/powerpoint/2010/main" val="10930458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8000">
              <a:schemeClr val="bg1"/>
            </a:gs>
            <a:gs pos="28000">
              <a:schemeClr val="bg1"/>
            </a:gs>
            <a:gs pos="10000">
              <a:schemeClr val="bg1">
                <a:lumMod val="95000"/>
              </a:schemeClr>
            </a:gs>
            <a:gs pos="100000">
              <a:schemeClr val="bg1">
                <a:lumMod val="85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17931" y="274638"/>
            <a:ext cx="9756141" cy="1325562"/>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217931" y="1828800"/>
            <a:ext cx="9756141" cy="4343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3"/>
          </p:nvPr>
        </p:nvSpPr>
        <p:spPr>
          <a:xfrm>
            <a:off x="1209151" y="6448427"/>
            <a:ext cx="6639905" cy="180974"/>
          </a:xfrm>
          <a:prstGeom prst="rect">
            <a:avLst/>
          </a:prstGeom>
        </p:spPr>
        <p:txBody>
          <a:bodyPr vert="horz" lIns="91440" tIns="45720" rIns="91440" bIns="45720" rtlCol="0" anchor="ctr"/>
          <a:lstStyle>
            <a:lvl1pPr algn="l">
              <a:defRPr sz="1100" cap="all" baseline="0">
                <a:solidFill>
                  <a:schemeClr val="tx1"/>
                </a:solidFill>
              </a:defRPr>
            </a:lvl1pPr>
          </a:lstStyle>
          <a:p>
            <a:r>
              <a:rPr lang="en-US"/>
              <a:t>Add a footer</a:t>
            </a:r>
            <a:endParaRPr lang="en-US" dirty="0"/>
          </a:p>
        </p:txBody>
      </p:sp>
      <p:sp>
        <p:nvSpPr>
          <p:cNvPr id="4" name="Date Placeholder 3"/>
          <p:cNvSpPr>
            <a:spLocks noGrp="1"/>
          </p:cNvSpPr>
          <p:nvPr>
            <p:ph type="dt" sz="half" idx="2"/>
          </p:nvPr>
        </p:nvSpPr>
        <p:spPr>
          <a:xfrm>
            <a:off x="8153936" y="6448427"/>
            <a:ext cx="1396623" cy="180974"/>
          </a:xfrm>
          <a:prstGeom prst="rect">
            <a:avLst/>
          </a:prstGeom>
        </p:spPr>
        <p:txBody>
          <a:bodyPr vert="horz" lIns="91440" tIns="45720" rIns="91440" bIns="45720" rtlCol="0" anchor="ctr"/>
          <a:lstStyle>
            <a:lvl1pPr algn="r">
              <a:defRPr sz="1100">
                <a:solidFill>
                  <a:schemeClr val="tx1"/>
                </a:solidFill>
              </a:defRPr>
            </a:lvl1pPr>
          </a:lstStyle>
          <a:p>
            <a:fld id="{48C71CB4-55D7-44AB-9E3D-0A902B7D3EE0}" type="datetime1">
              <a:rPr lang="en-US" smtClean="0"/>
              <a:t>7/22/2020</a:t>
            </a:fld>
            <a:endParaRPr lang="en-US"/>
          </a:p>
        </p:txBody>
      </p:sp>
      <p:sp>
        <p:nvSpPr>
          <p:cNvPr id="6" name="Slide Number Placeholder 5"/>
          <p:cNvSpPr>
            <a:spLocks noGrp="1"/>
          </p:cNvSpPr>
          <p:nvPr>
            <p:ph type="sldNum" sz="quarter" idx="4"/>
          </p:nvPr>
        </p:nvSpPr>
        <p:spPr>
          <a:xfrm>
            <a:off x="9830772" y="6448427"/>
            <a:ext cx="1143299" cy="180974"/>
          </a:xfrm>
          <a:prstGeom prst="rect">
            <a:avLst/>
          </a:prstGeom>
        </p:spPr>
        <p:txBody>
          <a:bodyPr vert="horz" lIns="91440" tIns="45720" rIns="91440" bIns="45720" rtlCol="0" anchor="ctr"/>
          <a:lstStyle>
            <a:lvl1pPr algn="r">
              <a:defRPr sz="1100">
                <a:solidFill>
                  <a:schemeClr val="tx1"/>
                </a:solidFill>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1190609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914400" rtl="0" eaLnBrk="1" latinLnBrk="0" hangingPunct="1">
        <a:lnSpc>
          <a:spcPct val="90000"/>
        </a:lnSpc>
        <a:spcBef>
          <a:spcPct val="0"/>
        </a:spcBef>
        <a:buNone/>
        <a:defRPr sz="4000" kern="1200" cap="all" baseline="0">
          <a:solidFill>
            <a:schemeClr val="tx1">
              <a:lumMod val="50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tx1"/>
        </a:buClr>
        <a:buSzPct val="80000"/>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Clr>
          <a:schemeClr val="tx1"/>
        </a:buClr>
        <a:buSzPct val="80000"/>
        <a:buFont typeface="Arial" pitchFamily="34" charset="0"/>
        <a:buChar char="•"/>
        <a:defRPr sz="2000" kern="1200">
          <a:solidFill>
            <a:schemeClr val="tx1"/>
          </a:solidFill>
          <a:latin typeface="+mn-lt"/>
          <a:ea typeface="+mn-ea"/>
          <a:cs typeface="+mn-cs"/>
        </a:defRPr>
      </a:lvl2pPr>
      <a:lvl3pPr marL="731520" indent="-228600" algn="l" defTabSz="914400" rtl="0" eaLnBrk="1" latinLnBrk="0" hangingPunct="1">
        <a:lnSpc>
          <a:spcPct val="90000"/>
        </a:lnSpc>
        <a:spcBef>
          <a:spcPts val="600"/>
        </a:spcBef>
        <a:buClr>
          <a:schemeClr val="tx1"/>
        </a:buClr>
        <a:buSzPct val="80000"/>
        <a:buFont typeface="Arial" pitchFamily="34" charset="0"/>
        <a:buChar char="•"/>
        <a:defRPr sz="1800" kern="1200">
          <a:solidFill>
            <a:schemeClr val="tx1"/>
          </a:solidFill>
          <a:latin typeface="+mn-lt"/>
          <a:ea typeface="+mn-ea"/>
          <a:cs typeface="+mn-cs"/>
        </a:defRPr>
      </a:lvl3pPr>
      <a:lvl4pPr marL="960120" indent="-228600" algn="l" defTabSz="914400" rtl="0" eaLnBrk="1" latinLnBrk="0" hangingPunct="1">
        <a:lnSpc>
          <a:spcPct val="90000"/>
        </a:lnSpc>
        <a:spcBef>
          <a:spcPts val="600"/>
        </a:spcBef>
        <a:buClr>
          <a:schemeClr val="tx1"/>
        </a:buClr>
        <a:buSzPct val="80000"/>
        <a:buFont typeface="Arial" pitchFamily="34" charset="0"/>
        <a:buChar char="•"/>
        <a:defRPr sz="1600" kern="1200">
          <a:solidFill>
            <a:schemeClr val="tx1"/>
          </a:solidFill>
          <a:latin typeface="+mn-lt"/>
          <a:ea typeface="+mn-ea"/>
          <a:cs typeface="+mn-cs"/>
        </a:defRPr>
      </a:lvl4pPr>
      <a:lvl5pPr marL="1188720" indent="-228600" algn="l" defTabSz="914400" rtl="0" eaLnBrk="1" latinLnBrk="0" hangingPunct="1">
        <a:lnSpc>
          <a:spcPct val="90000"/>
        </a:lnSpc>
        <a:spcBef>
          <a:spcPts val="600"/>
        </a:spcBef>
        <a:buClr>
          <a:schemeClr val="tx1"/>
        </a:buClr>
        <a:buSzPct val="80000"/>
        <a:buFont typeface="Arial" pitchFamily="34" charset="0"/>
        <a:buChar char="•"/>
        <a:defRPr sz="1600" kern="1200">
          <a:solidFill>
            <a:schemeClr val="tx1"/>
          </a:solidFill>
          <a:latin typeface="+mn-lt"/>
          <a:ea typeface="+mn-ea"/>
          <a:cs typeface="+mn-cs"/>
        </a:defRPr>
      </a:lvl5pPr>
      <a:lvl6pPr marL="14173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6pPr>
      <a:lvl7pPr marL="16459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7pPr>
      <a:lvl8pPr marL="18745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8pPr>
      <a:lvl9pPr marL="2103120" indent="-228600" algn="l" defTabSz="914400" rtl="0" eaLnBrk="1" latinLnBrk="0" hangingPunct="1">
        <a:spcBef>
          <a:spcPts val="600"/>
        </a:spcBef>
        <a:buSzPct val="80000"/>
        <a:buFont typeface="Arial"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39">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76CEB88-BD40-43A2-BA88-BBD6EDB4B89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ZA"/>
          </a:p>
        </p:txBody>
      </p:sp>
      <p:sp>
        <p:nvSpPr>
          <p:cNvPr id="3" name="Text Placeholder 2">
            <a:extLst>
              <a:ext uri="{FF2B5EF4-FFF2-40B4-BE49-F238E27FC236}">
                <a16:creationId xmlns:a16="http://schemas.microsoft.com/office/drawing/2014/main" id="{0509BE94-AF57-4184-8686-EC2821E629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a:extLst>
              <a:ext uri="{FF2B5EF4-FFF2-40B4-BE49-F238E27FC236}">
                <a16:creationId xmlns:a16="http://schemas.microsoft.com/office/drawing/2014/main" id="{5B402AF3-810A-4F7D-ACA0-D4D5F34A8A8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4ABEEF-0CD7-4007-B4A7-E87D64FC2433}" type="datetime1">
              <a:rPr lang="en-US" smtClean="0"/>
              <a:t>7/22/2020</a:t>
            </a:fld>
            <a:endParaRPr lang="en-US"/>
          </a:p>
        </p:txBody>
      </p:sp>
      <p:sp>
        <p:nvSpPr>
          <p:cNvPr id="5" name="Footer Placeholder 4">
            <a:extLst>
              <a:ext uri="{FF2B5EF4-FFF2-40B4-BE49-F238E27FC236}">
                <a16:creationId xmlns:a16="http://schemas.microsoft.com/office/drawing/2014/main" id="{BCB607EA-4E92-4A0F-9FCB-750AE8AADD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B373666-028A-4560-86BD-1F89FCDCE1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DC9BBB-7B2C-3A45-AB32-BBC3CB090498}" type="slidenum">
              <a:rPr lang="en-US" smtClean="0"/>
              <a:t>‹#›</a:t>
            </a:fld>
            <a:endParaRPr lang="en-US"/>
          </a:p>
        </p:txBody>
      </p:sp>
      <p:pic>
        <p:nvPicPr>
          <p:cNvPr id="7" name="Picture 6">
            <a:extLst>
              <a:ext uri="{FF2B5EF4-FFF2-40B4-BE49-F238E27FC236}">
                <a16:creationId xmlns:a16="http://schemas.microsoft.com/office/drawing/2014/main" id="{7CD3BBC0-62F2-4561-8B39-1DD5BBB335FE}"/>
              </a:ext>
            </a:extLst>
          </p:cNvPr>
          <p:cNvPicPr>
            <a:picLocks noChangeAspect="1"/>
          </p:cNvPicPr>
          <p:nvPr userDrawn="1"/>
        </p:nvPicPr>
        <p:blipFill>
          <a:blip r:embed="rId15"/>
          <a:stretch>
            <a:fillRect/>
          </a:stretch>
        </p:blipFill>
        <p:spPr>
          <a:xfrm>
            <a:off x="1188822" y="6356350"/>
            <a:ext cx="1691537" cy="672847"/>
          </a:xfrm>
          <a:prstGeom prst="rect">
            <a:avLst/>
          </a:prstGeom>
        </p:spPr>
      </p:pic>
      <p:pic>
        <p:nvPicPr>
          <p:cNvPr id="9" name="Picture 8">
            <a:extLst>
              <a:ext uri="{FF2B5EF4-FFF2-40B4-BE49-F238E27FC236}">
                <a16:creationId xmlns:a16="http://schemas.microsoft.com/office/drawing/2014/main" id="{6D0E26A1-2310-46D4-B804-7BF1B64FCA27}"/>
              </a:ext>
            </a:extLst>
          </p:cNvPr>
          <p:cNvPicPr>
            <a:picLocks noChangeAspect="1"/>
          </p:cNvPicPr>
          <p:nvPr userDrawn="1"/>
        </p:nvPicPr>
        <p:blipFill rotWithShape="1">
          <a:blip r:embed="rId16"/>
          <a:srcRect b="19595"/>
          <a:stretch/>
        </p:blipFill>
        <p:spPr>
          <a:xfrm>
            <a:off x="0" y="6460552"/>
            <a:ext cx="1188823" cy="381191"/>
          </a:xfrm>
          <a:prstGeom prst="rect">
            <a:avLst/>
          </a:prstGeom>
        </p:spPr>
      </p:pic>
    </p:spTree>
    <p:extLst>
      <p:ext uri="{BB962C8B-B14F-4D97-AF65-F5344CB8AC3E}">
        <p14:creationId xmlns:p14="http://schemas.microsoft.com/office/powerpoint/2010/main" val="149809491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Lst>
  <p:hf hdr="0" ftr="0" dt="0"/>
  <p:txStyles>
    <p:titleStyle>
      <a:lvl1pPr algn="l" defTabSz="914400" rtl="0" eaLnBrk="1" latinLnBrk="0" hangingPunct="1">
        <a:lnSpc>
          <a:spcPct val="90000"/>
        </a:lnSpc>
        <a:spcBef>
          <a:spcPct val="0"/>
        </a:spcBef>
        <a:buNone/>
        <a:defRPr sz="40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tiff"/></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6.xml"/><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7.gif"/><Relationship Id="rId7" Type="http://schemas.openxmlformats.org/officeDocument/2006/relationships/image" Target="../media/image20.png"/><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3.xml"/><Relationship Id="rId6" Type="http://schemas.openxmlformats.org/officeDocument/2006/relationships/hyperlink" Target="mailto:justin.barnes@twimsafrica.com" TargetMode="External"/><Relationship Id="rId5" Type="http://schemas.openxmlformats.org/officeDocument/2006/relationships/hyperlink" Target="mailto:justin@bmanalysts.com" TargetMode="External"/><Relationship Id="rId4" Type="http://schemas.openxmlformats.org/officeDocument/2006/relationships/hyperlink" Target="mailto:Alece@ubuholdings.co.za"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14.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9.xml.rels><?xml version="1.0" encoding="UTF-8" standalone="yes"?>
<Relationships xmlns="http://schemas.openxmlformats.org/package/2006/relationships"><Relationship Id="rId3" Type="http://schemas.openxmlformats.org/officeDocument/2006/relationships/image" Target="../media/image46.emf"/><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15.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image" Target="../media/image48.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5.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202" y="1828800"/>
            <a:ext cx="6244951" cy="3048001"/>
          </a:xfrm>
        </p:spPr>
        <p:txBody>
          <a:bodyPr>
            <a:normAutofit/>
          </a:bodyPr>
          <a:lstStyle/>
          <a:p>
            <a:r>
              <a:rPr lang="en-ZA" sz="3200" b="1" dirty="0"/>
              <a:t>African Auto Pact Potential</a:t>
            </a:r>
            <a:br>
              <a:rPr lang="en-ZA" sz="3200" b="1" dirty="0"/>
            </a:br>
            <a:r>
              <a:rPr lang="en-ZA" sz="3200" dirty="0"/>
              <a:t>East African Community + Ethiopia</a:t>
            </a:r>
            <a:br>
              <a:rPr lang="en-ZA" sz="3200" dirty="0"/>
            </a:br>
            <a:br>
              <a:rPr lang="en-ZA" sz="3200" dirty="0"/>
            </a:br>
            <a:r>
              <a:rPr lang="en-ZA" sz="1800" dirty="0"/>
              <a:t>15 July 2020</a:t>
            </a:r>
            <a:endParaRPr lang="en-ZA" dirty="0"/>
          </a:p>
        </p:txBody>
      </p:sp>
      <p:sp>
        <p:nvSpPr>
          <p:cNvPr id="3" name="Subtitle 2"/>
          <p:cNvSpPr>
            <a:spLocks noGrp="1"/>
          </p:cNvSpPr>
          <p:nvPr>
            <p:ph type="subTitle" idx="1"/>
          </p:nvPr>
        </p:nvSpPr>
        <p:spPr/>
        <p:txBody>
          <a:bodyPr/>
          <a:lstStyle/>
          <a:p>
            <a:r>
              <a:rPr lang="en-ZA" dirty="0"/>
              <a:t>A report for the African Association of Automotive Manufacturers (AAAM)</a:t>
            </a:r>
          </a:p>
        </p:txBody>
      </p:sp>
      <p:pic>
        <p:nvPicPr>
          <p:cNvPr id="6" name="Picture 5">
            <a:extLst>
              <a:ext uri="{FF2B5EF4-FFF2-40B4-BE49-F238E27FC236}">
                <a16:creationId xmlns:a16="http://schemas.microsoft.com/office/drawing/2014/main" id="{5248B388-5766-402B-BBD8-AC5ADB364872}"/>
              </a:ext>
            </a:extLst>
          </p:cNvPr>
          <p:cNvPicPr>
            <a:picLocks noChangeAspect="1"/>
          </p:cNvPicPr>
          <p:nvPr/>
        </p:nvPicPr>
        <p:blipFill rotWithShape="1">
          <a:blip r:embed="rId2"/>
          <a:srcRect l="-357" r="1453" b="4546"/>
          <a:stretch/>
        </p:blipFill>
        <p:spPr>
          <a:xfrm>
            <a:off x="9097870" y="2743654"/>
            <a:ext cx="1761192" cy="1567036"/>
          </a:xfrm>
          <a:prstGeom prst="rect">
            <a:avLst/>
          </a:prstGeom>
        </p:spPr>
      </p:pic>
      <p:sp>
        <p:nvSpPr>
          <p:cNvPr id="7" name="Flowchart: Merge 6">
            <a:extLst>
              <a:ext uri="{FF2B5EF4-FFF2-40B4-BE49-F238E27FC236}">
                <a16:creationId xmlns:a16="http://schemas.microsoft.com/office/drawing/2014/main" id="{11342AD8-8573-4C87-8E4A-0A86D3EF0DEF}"/>
              </a:ext>
            </a:extLst>
          </p:cNvPr>
          <p:cNvSpPr/>
          <p:nvPr/>
        </p:nvSpPr>
        <p:spPr>
          <a:xfrm rot="5589600">
            <a:off x="7496592" y="2570171"/>
            <a:ext cx="1746438" cy="1717657"/>
          </a:xfrm>
          <a:custGeom>
            <a:avLst/>
            <a:gdLst>
              <a:gd name="connsiteX0" fmla="*/ 0 w 10000"/>
              <a:gd name="connsiteY0" fmla="*/ 0 h 10000"/>
              <a:gd name="connsiteX1" fmla="*/ 10000 w 10000"/>
              <a:gd name="connsiteY1" fmla="*/ 0 h 10000"/>
              <a:gd name="connsiteX2" fmla="*/ 5000 w 10000"/>
              <a:gd name="connsiteY2" fmla="*/ 10000 h 10000"/>
              <a:gd name="connsiteX3" fmla="*/ 0 w 10000"/>
              <a:gd name="connsiteY3" fmla="*/ 0 h 10000"/>
              <a:gd name="connsiteX0" fmla="*/ 0 w 10000"/>
              <a:gd name="connsiteY0" fmla="*/ 0 h 10000"/>
              <a:gd name="connsiteX1" fmla="*/ 5397 w 10000"/>
              <a:gd name="connsiteY1" fmla="*/ 2143 h 10000"/>
              <a:gd name="connsiteX2" fmla="*/ 10000 w 10000"/>
              <a:gd name="connsiteY2" fmla="*/ 0 h 10000"/>
              <a:gd name="connsiteX3" fmla="*/ 5000 w 10000"/>
              <a:gd name="connsiteY3" fmla="*/ 10000 h 10000"/>
              <a:gd name="connsiteX4" fmla="*/ 0 w 10000"/>
              <a:gd name="connsiteY4" fmla="*/ 0 h 10000"/>
              <a:gd name="connsiteX0" fmla="*/ 47 w 10047"/>
              <a:gd name="connsiteY0" fmla="*/ 405 h 10405"/>
              <a:gd name="connsiteX1" fmla="*/ 2517 w 10047"/>
              <a:gd name="connsiteY1" fmla="*/ 2225 h 10405"/>
              <a:gd name="connsiteX2" fmla="*/ 5444 w 10047"/>
              <a:gd name="connsiteY2" fmla="*/ 2548 h 10405"/>
              <a:gd name="connsiteX3" fmla="*/ 10047 w 10047"/>
              <a:gd name="connsiteY3" fmla="*/ 405 h 10405"/>
              <a:gd name="connsiteX4" fmla="*/ 5047 w 10047"/>
              <a:gd name="connsiteY4" fmla="*/ 10405 h 10405"/>
              <a:gd name="connsiteX5" fmla="*/ 47 w 10047"/>
              <a:gd name="connsiteY5" fmla="*/ 405 h 10405"/>
              <a:gd name="connsiteX0" fmla="*/ 47 w 10047"/>
              <a:gd name="connsiteY0" fmla="*/ 405 h 10405"/>
              <a:gd name="connsiteX1" fmla="*/ 2517 w 10047"/>
              <a:gd name="connsiteY1" fmla="*/ 2225 h 10405"/>
              <a:gd name="connsiteX2" fmla="*/ 5444 w 10047"/>
              <a:gd name="connsiteY2" fmla="*/ 2548 h 10405"/>
              <a:gd name="connsiteX3" fmla="*/ 7151 w 10047"/>
              <a:gd name="connsiteY3" fmla="*/ 1667 h 10405"/>
              <a:gd name="connsiteX4" fmla="*/ 10047 w 10047"/>
              <a:gd name="connsiteY4" fmla="*/ 405 h 10405"/>
              <a:gd name="connsiteX5" fmla="*/ 5047 w 10047"/>
              <a:gd name="connsiteY5" fmla="*/ 10405 h 10405"/>
              <a:gd name="connsiteX6" fmla="*/ 47 w 10047"/>
              <a:gd name="connsiteY6" fmla="*/ 405 h 10405"/>
              <a:gd name="connsiteX0" fmla="*/ 47 w 10047"/>
              <a:gd name="connsiteY0" fmla="*/ 405 h 10405"/>
              <a:gd name="connsiteX1" fmla="*/ 2517 w 10047"/>
              <a:gd name="connsiteY1" fmla="*/ 2225 h 10405"/>
              <a:gd name="connsiteX2" fmla="*/ 5444 w 10047"/>
              <a:gd name="connsiteY2" fmla="*/ 2548 h 10405"/>
              <a:gd name="connsiteX3" fmla="*/ 7528 w 10047"/>
              <a:gd name="connsiteY3" fmla="*/ 2220 h 10405"/>
              <a:gd name="connsiteX4" fmla="*/ 10047 w 10047"/>
              <a:gd name="connsiteY4" fmla="*/ 405 h 10405"/>
              <a:gd name="connsiteX5" fmla="*/ 5047 w 10047"/>
              <a:gd name="connsiteY5" fmla="*/ 10405 h 10405"/>
              <a:gd name="connsiteX6" fmla="*/ 47 w 10047"/>
              <a:gd name="connsiteY6" fmla="*/ 405 h 10405"/>
              <a:gd name="connsiteX0" fmla="*/ 51 w 10051"/>
              <a:gd name="connsiteY0" fmla="*/ 446 h 10446"/>
              <a:gd name="connsiteX1" fmla="*/ 2356 w 10051"/>
              <a:gd name="connsiteY1" fmla="*/ 1898 h 10446"/>
              <a:gd name="connsiteX2" fmla="*/ 5448 w 10051"/>
              <a:gd name="connsiteY2" fmla="*/ 2589 h 10446"/>
              <a:gd name="connsiteX3" fmla="*/ 7532 w 10051"/>
              <a:gd name="connsiteY3" fmla="*/ 2261 h 10446"/>
              <a:gd name="connsiteX4" fmla="*/ 10051 w 10051"/>
              <a:gd name="connsiteY4" fmla="*/ 446 h 10446"/>
              <a:gd name="connsiteX5" fmla="*/ 5051 w 10051"/>
              <a:gd name="connsiteY5" fmla="*/ 10446 h 10446"/>
              <a:gd name="connsiteX6" fmla="*/ 51 w 10051"/>
              <a:gd name="connsiteY6" fmla="*/ 446 h 10446"/>
              <a:gd name="connsiteX0" fmla="*/ 51 w 10051"/>
              <a:gd name="connsiteY0" fmla="*/ 446 h 10446"/>
              <a:gd name="connsiteX1" fmla="*/ 2356 w 10051"/>
              <a:gd name="connsiteY1" fmla="*/ 1898 h 10446"/>
              <a:gd name="connsiteX2" fmla="*/ 5448 w 10051"/>
              <a:gd name="connsiteY2" fmla="*/ 2589 h 10446"/>
              <a:gd name="connsiteX3" fmla="*/ 7532 w 10051"/>
              <a:gd name="connsiteY3" fmla="*/ 2261 h 10446"/>
              <a:gd name="connsiteX4" fmla="*/ 10051 w 10051"/>
              <a:gd name="connsiteY4" fmla="*/ 446 h 10446"/>
              <a:gd name="connsiteX5" fmla="*/ 5051 w 10051"/>
              <a:gd name="connsiteY5" fmla="*/ 10446 h 10446"/>
              <a:gd name="connsiteX6" fmla="*/ 51 w 10051"/>
              <a:gd name="connsiteY6" fmla="*/ 446 h 10446"/>
              <a:gd name="connsiteX0" fmla="*/ 51 w 10051"/>
              <a:gd name="connsiteY0" fmla="*/ 446 h 10446"/>
              <a:gd name="connsiteX1" fmla="*/ 2356 w 10051"/>
              <a:gd name="connsiteY1" fmla="*/ 1898 h 10446"/>
              <a:gd name="connsiteX2" fmla="*/ 5448 w 10051"/>
              <a:gd name="connsiteY2" fmla="*/ 2589 h 10446"/>
              <a:gd name="connsiteX3" fmla="*/ 7349 w 10051"/>
              <a:gd name="connsiteY3" fmla="*/ 2214 h 10446"/>
              <a:gd name="connsiteX4" fmla="*/ 10051 w 10051"/>
              <a:gd name="connsiteY4" fmla="*/ 446 h 10446"/>
              <a:gd name="connsiteX5" fmla="*/ 5051 w 10051"/>
              <a:gd name="connsiteY5" fmla="*/ 10446 h 10446"/>
              <a:gd name="connsiteX6" fmla="*/ 51 w 10051"/>
              <a:gd name="connsiteY6" fmla="*/ 446 h 10446"/>
              <a:gd name="connsiteX0" fmla="*/ 40 w 10613"/>
              <a:gd name="connsiteY0" fmla="*/ 482 h 10217"/>
              <a:gd name="connsiteX1" fmla="*/ 2918 w 10613"/>
              <a:gd name="connsiteY1" fmla="*/ 1669 h 10217"/>
              <a:gd name="connsiteX2" fmla="*/ 6010 w 10613"/>
              <a:gd name="connsiteY2" fmla="*/ 2360 h 10217"/>
              <a:gd name="connsiteX3" fmla="*/ 7911 w 10613"/>
              <a:gd name="connsiteY3" fmla="*/ 1985 h 10217"/>
              <a:gd name="connsiteX4" fmla="*/ 10613 w 10613"/>
              <a:gd name="connsiteY4" fmla="*/ 217 h 10217"/>
              <a:gd name="connsiteX5" fmla="*/ 5613 w 10613"/>
              <a:gd name="connsiteY5" fmla="*/ 10217 h 10217"/>
              <a:gd name="connsiteX6" fmla="*/ 40 w 10613"/>
              <a:gd name="connsiteY6" fmla="*/ 482 h 10217"/>
              <a:gd name="connsiteX0" fmla="*/ 40 w 10613"/>
              <a:gd name="connsiteY0" fmla="*/ 482 h 10217"/>
              <a:gd name="connsiteX1" fmla="*/ 2918 w 10613"/>
              <a:gd name="connsiteY1" fmla="*/ 1669 h 10217"/>
              <a:gd name="connsiteX2" fmla="*/ 6010 w 10613"/>
              <a:gd name="connsiteY2" fmla="*/ 2360 h 10217"/>
              <a:gd name="connsiteX3" fmla="*/ 7911 w 10613"/>
              <a:gd name="connsiteY3" fmla="*/ 1985 h 10217"/>
              <a:gd name="connsiteX4" fmla="*/ 10613 w 10613"/>
              <a:gd name="connsiteY4" fmla="*/ 217 h 10217"/>
              <a:gd name="connsiteX5" fmla="*/ 5613 w 10613"/>
              <a:gd name="connsiteY5" fmla="*/ 10217 h 10217"/>
              <a:gd name="connsiteX6" fmla="*/ 40 w 10613"/>
              <a:gd name="connsiteY6" fmla="*/ 482 h 10217"/>
              <a:gd name="connsiteX0" fmla="*/ 40 w 10613"/>
              <a:gd name="connsiteY0" fmla="*/ 447 h 10182"/>
              <a:gd name="connsiteX1" fmla="*/ 2918 w 10613"/>
              <a:gd name="connsiteY1" fmla="*/ 1899 h 10182"/>
              <a:gd name="connsiteX2" fmla="*/ 6010 w 10613"/>
              <a:gd name="connsiteY2" fmla="*/ 2325 h 10182"/>
              <a:gd name="connsiteX3" fmla="*/ 7911 w 10613"/>
              <a:gd name="connsiteY3" fmla="*/ 1950 h 10182"/>
              <a:gd name="connsiteX4" fmla="*/ 10613 w 10613"/>
              <a:gd name="connsiteY4" fmla="*/ 182 h 10182"/>
              <a:gd name="connsiteX5" fmla="*/ 5613 w 10613"/>
              <a:gd name="connsiteY5" fmla="*/ 10182 h 10182"/>
              <a:gd name="connsiteX6" fmla="*/ 40 w 10613"/>
              <a:gd name="connsiteY6" fmla="*/ 447 h 10182"/>
              <a:gd name="connsiteX0" fmla="*/ 40 w 10613"/>
              <a:gd name="connsiteY0" fmla="*/ 447 h 10182"/>
              <a:gd name="connsiteX1" fmla="*/ 2918 w 10613"/>
              <a:gd name="connsiteY1" fmla="*/ 1899 h 10182"/>
              <a:gd name="connsiteX2" fmla="*/ 6010 w 10613"/>
              <a:gd name="connsiteY2" fmla="*/ 2657 h 10182"/>
              <a:gd name="connsiteX3" fmla="*/ 7911 w 10613"/>
              <a:gd name="connsiteY3" fmla="*/ 1950 h 10182"/>
              <a:gd name="connsiteX4" fmla="*/ 10613 w 10613"/>
              <a:gd name="connsiteY4" fmla="*/ 182 h 10182"/>
              <a:gd name="connsiteX5" fmla="*/ 5613 w 10613"/>
              <a:gd name="connsiteY5" fmla="*/ 10182 h 10182"/>
              <a:gd name="connsiteX6" fmla="*/ 40 w 10613"/>
              <a:gd name="connsiteY6" fmla="*/ 447 h 10182"/>
              <a:gd name="connsiteX0" fmla="*/ 40 w 10613"/>
              <a:gd name="connsiteY0" fmla="*/ 447 h 10182"/>
              <a:gd name="connsiteX1" fmla="*/ 2918 w 10613"/>
              <a:gd name="connsiteY1" fmla="*/ 1899 h 10182"/>
              <a:gd name="connsiteX2" fmla="*/ 6010 w 10613"/>
              <a:gd name="connsiteY2" fmla="*/ 2657 h 10182"/>
              <a:gd name="connsiteX3" fmla="*/ 8421 w 10613"/>
              <a:gd name="connsiteY3" fmla="*/ 1950 h 10182"/>
              <a:gd name="connsiteX4" fmla="*/ 10613 w 10613"/>
              <a:gd name="connsiteY4" fmla="*/ 182 h 10182"/>
              <a:gd name="connsiteX5" fmla="*/ 5613 w 10613"/>
              <a:gd name="connsiteY5" fmla="*/ 10182 h 10182"/>
              <a:gd name="connsiteX6" fmla="*/ 40 w 10613"/>
              <a:gd name="connsiteY6" fmla="*/ 447 h 10182"/>
              <a:gd name="connsiteX0" fmla="*/ 40 w 10613"/>
              <a:gd name="connsiteY0" fmla="*/ 447 h 10182"/>
              <a:gd name="connsiteX1" fmla="*/ 2918 w 10613"/>
              <a:gd name="connsiteY1" fmla="*/ 1899 h 10182"/>
              <a:gd name="connsiteX2" fmla="*/ 5883 w 10613"/>
              <a:gd name="connsiteY2" fmla="*/ 2657 h 10182"/>
              <a:gd name="connsiteX3" fmla="*/ 8421 w 10613"/>
              <a:gd name="connsiteY3" fmla="*/ 1950 h 10182"/>
              <a:gd name="connsiteX4" fmla="*/ 10613 w 10613"/>
              <a:gd name="connsiteY4" fmla="*/ 182 h 10182"/>
              <a:gd name="connsiteX5" fmla="*/ 5613 w 10613"/>
              <a:gd name="connsiteY5" fmla="*/ 10182 h 10182"/>
              <a:gd name="connsiteX6" fmla="*/ 40 w 10613"/>
              <a:gd name="connsiteY6" fmla="*/ 447 h 10182"/>
              <a:gd name="connsiteX0" fmla="*/ 35 w 10990"/>
              <a:gd name="connsiteY0" fmla="*/ 377 h 10775"/>
              <a:gd name="connsiteX1" fmla="*/ 3295 w 10990"/>
              <a:gd name="connsiteY1" fmla="*/ 2492 h 10775"/>
              <a:gd name="connsiteX2" fmla="*/ 6260 w 10990"/>
              <a:gd name="connsiteY2" fmla="*/ 3250 h 10775"/>
              <a:gd name="connsiteX3" fmla="*/ 8798 w 10990"/>
              <a:gd name="connsiteY3" fmla="*/ 2543 h 10775"/>
              <a:gd name="connsiteX4" fmla="*/ 10990 w 10990"/>
              <a:gd name="connsiteY4" fmla="*/ 775 h 10775"/>
              <a:gd name="connsiteX5" fmla="*/ 5990 w 10990"/>
              <a:gd name="connsiteY5" fmla="*/ 10775 h 10775"/>
              <a:gd name="connsiteX6" fmla="*/ 35 w 10990"/>
              <a:gd name="connsiteY6" fmla="*/ 377 h 10775"/>
              <a:gd name="connsiteX0" fmla="*/ 35 w 10990"/>
              <a:gd name="connsiteY0" fmla="*/ 377 h 10775"/>
              <a:gd name="connsiteX1" fmla="*/ 3295 w 10990"/>
              <a:gd name="connsiteY1" fmla="*/ 2492 h 10775"/>
              <a:gd name="connsiteX2" fmla="*/ 5941 w 10990"/>
              <a:gd name="connsiteY2" fmla="*/ 2985 h 10775"/>
              <a:gd name="connsiteX3" fmla="*/ 8798 w 10990"/>
              <a:gd name="connsiteY3" fmla="*/ 2543 h 10775"/>
              <a:gd name="connsiteX4" fmla="*/ 10990 w 10990"/>
              <a:gd name="connsiteY4" fmla="*/ 775 h 10775"/>
              <a:gd name="connsiteX5" fmla="*/ 5990 w 10990"/>
              <a:gd name="connsiteY5" fmla="*/ 10775 h 10775"/>
              <a:gd name="connsiteX6" fmla="*/ 35 w 10990"/>
              <a:gd name="connsiteY6" fmla="*/ 377 h 10775"/>
              <a:gd name="connsiteX0" fmla="*/ 33 w 10988"/>
              <a:gd name="connsiteY0" fmla="*/ 377 h 10775"/>
              <a:gd name="connsiteX1" fmla="*/ 3484 w 10988"/>
              <a:gd name="connsiteY1" fmla="*/ 2492 h 10775"/>
              <a:gd name="connsiteX2" fmla="*/ 5939 w 10988"/>
              <a:gd name="connsiteY2" fmla="*/ 2985 h 10775"/>
              <a:gd name="connsiteX3" fmla="*/ 8796 w 10988"/>
              <a:gd name="connsiteY3" fmla="*/ 2543 h 10775"/>
              <a:gd name="connsiteX4" fmla="*/ 10988 w 10988"/>
              <a:gd name="connsiteY4" fmla="*/ 775 h 10775"/>
              <a:gd name="connsiteX5" fmla="*/ 5988 w 10988"/>
              <a:gd name="connsiteY5" fmla="*/ 10775 h 10775"/>
              <a:gd name="connsiteX6" fmla="*/ 33 w 10988"/>
              <a:gd name="connsiteY6" fmla="*/ 377 h 10775"/>
              <a:gd name="connsiteX0" fmla="*/ 33 w 10988"/>
              <a:gd name="connsiteY0" fmla="*/ 377 h 10775"/>
              <a:gd name="connsiteX1" fmla="*/ 3484 w 10988"/>
              <a:gd name="connsiteY1" fmla="*/ 2492 h 10775"/>
              <a:gd name="connsiteX2" fmla="*/ 5939 w 10988"/>
              <a:gd name="connsiteY2" fmla="*/ 2985 h 10775"/>
              <a:gd name="connsiteX3" fmla="*/ 8796 w 10988"/>
              <a:gd name="connsiteY3" fmla="*/ 2543 h 10775"/>
              <a:gd name="connsiteX4" fmla="*/ 10988 w 10988"/>
              <a:gd name="connsiteY4" fmla="*/ 775 h 10775"/>
              <a:gd name="connsiteX5" fmla="*/ 5988 w 10988"/>
              <a:gd name="connsiteY5" fmla="*/ 10775 h 10775"/>
              <a:gd name="connsiteX6" fmla="*/ 33 w 10988"/>
              <a:gd name="connsiteY6" fmla="*/ 377 h 10775"/>
              <a:gd name="connsiteX0" fmla="*/ 33 w 10988"/>
              <a:gd name="connsiteY0" fmla="*/ 377 h 10775"/>
              <a:gd name="connsiteX1" fmla="*/ 3484 w 10988"/>
              <a:gd name="connsiteY1" fmla="*/ 2492 h 10775"/>
              <a:gd name="connsiteX2" fmla="*/ 5939 w 10988"/>
              <a:gd name="connsiteY2" fmla="*/ 2985 h 10775"/>
              <a:gd name="connsiteX3" fmla="*/ 8732 w 10988"/>
              <a:gd name="connsiteY3" fmla="*/ 2543 h 10775"/>
              <a:gd name="connsiteX4" fmla="*/ 10988 w 10988"/>
              <a:gd name="connsiteY4" fmla="*/ 775 h 10775"/>
              <a:gd name="connsiteX5" fmla="*/ 5988 w 10988"/>
              <a:gd name="connsiteY5" fmla="*/ 10775 h 10775"/>
              <a:gd name="connsiteX6" fmla="*/ 33 w 10988"/>
              <a:gd name="connsiteY6" fmla="*/ 377 h 10775"/>
              <a:gd name="connsiteX0" fmla="*/ 39 w 10994"/>
              <a:gd name="connsiteY0" fmla="*/ 409 h 10807"/>
              <a:gd name="connsiteX1" fmla="*/ 2980 w 10994"/>
              <a:gd name="connsiteY1" fmla="*/ 2192 h 10807"/>
              <a:gd name="connsiteX2" fmla="*/ 5945 w 10994"/>
              <a:gd name="connsiteY2" fmla="*/ 3017 h 10807"/>
              <a:gd name="connsiteX3" fmla="*/ 8738 w 10994"/>
              <a:gd name="connsiteY3" fmla="*/ 2575 h 10807"/>
              <a:gd name="connsiteX4" fmla="*/ 10994 w 10994"/>
              <a:gd name="connsiteY4" fmla="*/ 807 h 10807"/>
              <a:gd name="connsiteX5" fmla="*/ 5994 w 10994"/>
              <a:gd name="connsiteY5" fmla="*/ 10807 h 10807"/>
              <a:gd name="connsiteX6" fmla="*/ 39 w 10994"/>
              <a:gd name="connsiteY6" fmla="*/ 409 h 10807"/>
              <a:gd name="connsiteX0" fmla="*/ 39 w 10994"/>
              <a:gd name="connsiteY0" fmla="*/ 409 h 10807"/>
              <a:gd name="connsiteX1" fmla="*/ 2980 w 10994"/>
              <a:gd name="connsiteY1" fmla="*/ 2192 h 10807"/>
              <a:gd name="connsiteX2" fmla="*/ 5945 w 10994"/>
              <a:gd name="connsiteY2" fmla="*/ 3017 h 10807"/>
              <a:gd name="connsiteX3" fmla="*/ 8611 w 10994"/>
              <a:gd name="connsiteY3" fmla="*/ 2442 h 10807"/>
              <a:gd name="connsiteX4" fmla="*/ 10994 w 10994"/>
              <a:gd name="connsiteY4" fmla="*/ 807 h 10807"/>
              <a:gd name="connsiteX5" fmla="*/ 5994 w 10994"/>
              <a:gd name="connsiteY5" fmla="*/ 10807 h 10807"/>
              <a:gd name="connsiteX6" fmla="*/ 39 w 10994"/>
              <a:gd name="connsiteY6" fmla="*/ 409 h 10807"/>
              <a:gd name="connsiteX0" fmla="*/ 39 w 10994"/>
              <a:gd name="connsiteY0" fmla="*/ 409 h 10807"/>
              <a:gd name="connsiteX1" fmla="*/ 2980 w 10994"/>
              <a:gd name="connsiteY1" fmla="*/ 2192 h 10807"/>
              <a:gd name="connsiteX2" fmla="*/ 5563 w 10994"/>
              <a:gd name="connsiteY2" fmla="*/ 3017 h 10807"/>
              <a:gd name="connsiteX3" fmla="*/ 8611 w 10994"/>
              <a:gd name="connsiteY3" fmla="*/ 2442 h 10807"/>
              <a:gd name="connsiteX4" fmla="*/ 10994 w 10994"/>
              <a:gd name="connsiteY4" fmla="*/ 807 h 10807"/>
              <a:gd name="connsiteX5" fmla="*/ 5994 w 10994"/>
              <a:gd name="connsiteY5" fmla="*/ 10807 h 10807"/>
              <a:gd name="connsiteX6" fmla="*/ 39 w 10994"/>
              <a:gd name="connsiteY6" fmla="*/ 409 h 10807"/>
              <a:gd name="connsiteX0" fmla="*/ 39 w 10994"/>
              <a:gd name="connsiteY0" fmla="*/ 409 h 10807"/>
              <a:gd name="connsiteX1" fmla="*/ 2980 w 10994"/>
              <a:gd name="connsiteY1" fmla="*/ 2192 h 10807"/>
              <a:gd name="connsiteX2" fmla="*/ 5563 w 10994"/>
              <a:gd name="connsiteY2" fmla="*/ 3017 h 10807"/>
              <a:gd name="connsiteX3" fmla="*/ 8165 w 10994"/>
              <a:gd name="connsiteY3" fmla="*/ 2906 h 10807"/>
              <a:gd name="connsiteX4" fmla="*/ 10994 w 10994"/>
              <a:gd name="connsiteY4" fmla="*/ 807 h 10807"/>
              <a:gd name="connsiteX5" fmla="*/ 5994 w 10994"/>
              <a:gd name="connsiteY5" fmla="*/ 10807 h 10807"/>
              <a:gd name="connsiteX6" fmla="*/ 39 w 10994"/>
              <a:gd name="connsiteY6" fmla="*/ 409 h 10807"/>
              <a:gd name="connsiteX0" fmla="*/ 44 w 10999"/>
              <a:gd name="connsiteY0" fmla="*/ 416 h 10814"/>
              <a:gd name="connsiteX1" fmla="*/ 2666 w 10999"/>
              <a:gd name="connsiteY1" fmla="*/ 2133 h 10814"/>
              <a:gd name="connsiteX2" fmla="*/ 5568 w 10999"/>
              <a:gd name="connsiteY2" fmla="*/ 3024 h 10814"/>
              <a:gd name="connsiteX3" fmla="*/ 8170 w 10999"/>
              <a:gd name="connsiteY3" fmla="*/ 2913 h 10814"/>
              <a:gd name="connsiteX4" fmla="*/ 10999 w 10999"/>
              <a:gd name="connsiteY4" fmla="*/ 814 h 10814"/>
              <a:gd name="connsiteX5" fmla="*/ 5999 w 10999"/>
              <a:gd name="connsiteY5" fmla="*/ 10814 h 10814"/>
              <a:gd name="connsiteX6" fmla="*/ 44 w 10999"/>
              <a:gd name="connsiteY6" fmla="*/ 416 h 10814"/>
              <a:gd name="connsiteX0" fmla="*/ 44 w 10999"/>
              <a:gd name="connsiteY0" fmla="*/ 416 h 10814"/>
              <a:gd name="connsiteX1" fmla="*/ 2666 w 10999"/>
              <a:gd name="connsiteY1" fmla="*/ 2133 h 10814"/>
              <a:gd name="connsiteX2" fmla="*/ 5568 w 10999"/>
              <a:gd name="connsiteY2" fmla="*/ 3024 h 10814"/>
              <a:gd name="connsiteX3" fmla="*/ 8170 w 10999"/>
              <a:gd name="connsiteY3" fmla="*/ 2648 h 10814"/>
              <a:gd name="connsiteX4" fmla="*/ 10999 w 10999"/>
              <a:gd name="connsiteY4" fmla="*/ 814 h 10814"/>
              <a:gd name="connsiteX5" fmla="*/ 5999 w 10999"/>
              <a:gd name="connsiteY5" fmla="*/ 10814 h 10814"/>
              <a:gd name="connsiteX6" fmla="*/ 44 w 10999"/>
              <a:gd name="connsiteY6" fmla="*/ 416 h 10814"/>
              <a:gd name="connsiteX0" fmla="*/ 44 w 10999"/>
              <a:gd name="connsiteY0" fmla="*/ 416 h 10814"/>
              <a:gd name="connsiteX1" fmla="*/ 2666 w 10999"/>
              <a:gd name="connsiteY1" fmla="*/ 2133 h 10814"/>
              <a:gd name="connsiteX2" fmla="*/ 5568 w 10999"/>
              <a:gd name="connsiteY2" fmla="*/ 3024 h 10814"/>
              <a:gd name="connsiteX3" fmla="*/ 7915 w 10999"/>
              <a:gd name="connsiteY3" fmla="*/ 2847 h 10814"/>
              <a:gd name="connsiteX4" fmla="*/ 10999 w 10999"/>
              <a:gd name="connsiteY4" fmla="*/ 814 h 10814"/>
              <a:gd name="connsiteX5" fmla="*/ 5999 w 10999"/>
              <a:gd name="connsiteY5" fmla="*/ 10814 h 10814"/>
              <a:gd name="connsiteX6" fmla="*/ 44 w 10999"/>
              <a:gd name="connsiteY6" fmla="*/ 416 h 10814"/>
              <a:gd name="connsiteX0" fmla="*/ 44 w 10999"/>
              <a:gd name="connsiteY0" fmla="*/ 416 h 10814"/>
              <a:gd name="connsiteX1" fmla="*/ 2666 w 10999"/>
              <a:gd name="connsiteY1" fmla="*/ 2133 h 10814"/>
              <a:gd name="connsiteX2" fmla="*/ 5628 w 10999"/>
              <a:gd name="connsiteY2" fmla="*/ 2837 h 10814"/>
              <a:gd name="connsiteX3" fmla="*/ 7915 w 10999"/>
              <a:gd name="connsiteY3" fmla="*/ 2847 h 10814"/>
              <a:gd name="connsiteX4" fmla="*/ 10999 w 10999"/>
              <a:gd name="connsiteY4" fmla="*/ 814 h 10814"/>
              <a:gd name="connsiteX5" fmla="*/ 5999 w 10999"/>
              <a:gd name="connsiteY5" fmla="*/ 10814 h 10814"/>
              <a:gd name="connsiteX6" fmla="*/ 44 w 10999"/>
              <a:gd name="connsiteY6" fmla="*/ 416 h 10814"/>
              <a:gd name="connsiteX0" fmla="*/ 44 w 10999"/>
              <a:gd name="connsiteY0" fmla="*/ 416 h 10814"/>
              <a:gd name="connsiteX1" fmla="*/ 2666 w 10999"/>
              <a:gd name="connsiteY1" fmla="*/ 2133 h 10814"/>
              <a:gd name="connsiteX2" fmla="*/ 5628 w 10999"/>
              <a:gd name="connsiteY2" fmla="*/ 2837 h 10814"/>
              <a:gd name="connsiteX3" fmla="*/ 7796 w 10999"/>
              <a:gd name="connsiteY3" fmla="*/ 2660 h 10814"/>
              <a:gd name="connsiteX4" fmla="*/ 10999 w 10999"/>
              <a:gd name="connsiteY4" fmla="*/ 814 h 10814"/>
              <a:gd name="connsiteX5" fmla="*/ 5999 w 10999"/>
              <a:gd name="connsiteY5" fmla="*/ 10814 h 10814"/>
              <a:gd name="connsiteX6" fmla="*/ 44 w 10999"/>
              <a:gd name="connsiteY6" fmla="*/ 416 h 10814"/>
              <a:gd name="connsiteX0" fmla="*/ 44 w 10999"/>
              <a:gd name="connsiteY0" fmla="*/ 444 h 10842"/>
              <a:gd name="connsiteX1" fmla="*/ 2666 w 10999"/>
              <a:gd name="connsiteY1" fmla="*/ 1912 h 10842"/>
              <a:gd name="connsiteX2" fmla="*/ 5628 w 10999"/>
              <a:gd name="connsiteY2" fmla="*/ 2865 h 10842"/>
              <a:gd name="connsiteX3" fmla="*/ 7796 w 10999"/>
              <a:gd name="connsiteY3" fmla="*/ 2688 h 10842"/>
              <a:gd name="connsiteX4" fmla="*/ 10999 w 10999"/>
              <a:gd name="connsiteY4" fmla="*/ 842 h 10842"/>
              <a:gd name="connsiteX5" fmla="*/ 5999 w 10999"/>
              <a:gd name="connsiteY5" fmla="*/ 10842 h 10842"/>
              <a:gd name="connsiteX6" fmla="*/ 44 w 10999"/>
              <a:gd name="connsiteY6" fmla="*/ 444 h 10842"/>
              <a:gd name="connsiteX0" fmla="*/ 44 w 10999"/>
              <a:gd name="connsiteY0" fmla="*/ 444 h 10842"/>
              <a:gd name="connsiteX1" fmla="*/ 2666 w 10999"/>
              <a:gd name="connsiteY1" fmla="*/ 1912 h 10842"/>
              <a:gd name="connsiteX2" fmla="*/ 5628 w 10999"/>
              <a:gd name="connsiteY2" fmla="*/ 2865 h 10842"/>
              <a:gd name="connsiteX3" fmla="*/ 7796 w 10999"/>
              <a:gd name="connsiteY3" fmla="*/ 2626 h 10842"/>
              <a:gd name="connsiteX4" fmla="*/ 10999 w 10999"/>
              <a:gd name="connsiteY4" fmla="*/ 842 h 10842"/>
              <a:gd name="connsiteX5" fmla="*/ 5999 w 10999"/>
              <a:gd name="connsiteY5" fmla="*/ 10842 h 10842"/>
              <a:gd name="connsiteX6" fmla="*/ 44 w 10999"/>
              <a:gd name="connsiteY6" fmla="*/ 444 h 10842"/>
              <a:gd name="connsiteX0" fmla="*/ 47 w 11002"/>
              <a:gd name="connsiteY0" fmla="*/ 412 h 10810"/>
              <a:gd name="connsiteX1" fmla="*/ 2490 w 11002"/>
              <a:gd name="connsiteY1" fmla="*/ 2179 h 10810"/>
              <a:gd name="connsiteX2" fmla="*/ 5631 w 11002"/>
              <a:gd name="connsiteY2" fmla="*/ 2833 h 10810"/>
              <a:gd name="connsiteX3" fmla="*/ 7799 w 11002"/>
              <a:gd name="connsiteY3" fmla="*/ 2594 h 10810"/>
              <a:gd name="connsiteX4" fmla="*/ 11002 w 11002"/>
              <a:gd name="connsiteY4" fmla="*/ 810 h 10810"/>
              <a:gd name="connsiteX5" fmla="*/ 6002 w 11002"/>
              <a:gd name="connsiteY5" fmla="*/ 10810 h 10810"/>
              <a:gd name="connsiteX6" fmla="*/ 47 w 11002"/>
              <a:gd name="connsiteY6" fmla="*/ 412 h 10810"/>
              <a:gd name="connsiteX0" fmla="*/ 47 w 11002"/>
              <a:gd name="connsiteY0" fmla="*/ 412 h 10810"/>
              <a:gd name="connsiteX1" fmla="*/ 2490 w 11002"/>
              <a:gd name="connsiteY1" fmla="*/ 2179 h 10810"/>
              <a:gd name="connsiteX2" fmla="*/ 5631 w 11002"/>
              <a:gd name="connsiteY2" fmla="*/ 2833 h 10810"/>
              <a:gd name="connsiteX3" fmla="*/ 7799 w 11002"/>
              <a:gd name="connsiteY3" fmla="*/ 2534 h 10810"/>
              <a:gd name="connsiteX4" fmla="*/ 11002 w 11002"/>
              <a:gd name="connsiteY4" fmla="*/ 810 h 10810"/>
              <a:gd name="connsiteX5" fmla="*/ 6002 w 11002"/>
              <a:gd name="connsiteY5" fmla="*/ 10810 h 10810"/>
              <a:gd name="connsiteX6" fmla="*/ 47 w 11002"/>
              <a:gd name="connsiteY6" fmla="*/ 412 h 10810"/>
              <a:gd name="connsiteX0" fmla="*/ 47 w 11002"/>
              <a:gd name="connsiteY0" fmla="*/ 412 h 10810"/>
              <a:gd name="connsiteX1" fmla="*/ 2490 w 11002"/>
              <a:gd name="connsiteY1" fmla="*/ 2179 h 10810"/>
              <a:gd name="connsiteX2" fmla="*/ 5631 w 11002"/>
              <a:gd name="connsiteY2" fmla="*/ 2833 h 10810"/>
              <a:gd name="connsiteX3" fmla="*/ 7799 w 11002"/>
              <a:gd name="connsiteY3" fmla="*/ 2534 h 10810"/>
              <a:gd name="connsiteX4" fmla="*/ 11002 w 11002"/>
              <a:gd name="connsiteY4" fmla="*/ 810 h 10810"/>
              <a:gd name="connsiteX5" fmla="*/ 6002 w 11002"/>
              <a:gd name="connsiteY5" fmla="*/ 10810 h 10810"/>
              <a:gd name="connsiteX6" fmla="*/ 47 w 11002"/>
              <a:gd name="connsiteY6" fmla="*/ 412 h 10810"/>
              <a:gd name="connsiteX0" fmla="*/ 47 w 11002"/>
              <a:gd name="connsiteY0" fmla="*/ 412 h 10810"/>
              <a:gd name="connsiteX1" fmla="*/ 2490 w 11002"/>
              <a:gd name="connsiteY1" fmla="*/ 2179 h 10810"/>
              <a:gd name="connsiteX2" fmla="*/ 5631 w 11002"/>
              <a:gd name="connsiteY2" fmla="*/ 2833 h 10810"/>
              <a:gd name="connsiteX3" fmla="*/ 7620 w 11002"/>
              <a:gd name="connsiteY3" fmla="*/ 2474 h 10810"/>
              <a:gd name="connsiteX4" fmla="*/ 11002 w 11002"/>
              <a:gd name="connsiteY4" fmla="*/ 810 h 10810"/>
              <a:gd name="connsiteX5" fmla="*/ 6002 w 11002"/>
              <a:gd name="connsiteY5" fmla="*/ 10810 h 10810"/>
              <a:gd name="connsiteX6" fmla="*/ 47 w 11002"/>
              <a:gd name="connsiteY6" fmla="*/ 412 h 10810"/>
              <a:gd name="connsiteX0" fmla="*/ 47 w 11002"/>
              <a:gd name="connsiteY0" fmla="*/ 412 h 10810"/>
              <a:gd name="connsiteX1" fmla="*/ 2490 w 11002"/>
              <a:gd name="connsiteY1" fmla="*/ 2179 h 10810"/>
              <a:gd name="connsiteX2" fmla="*/ 5631 w 11002"/>
              <a:gd name="connsiteY2" fmla="*/ 2833 h 10810"/>
              <a:gd name="connsiteX3" fmla="*/ 7859 w 11002"/>
              <a:gd name="connsiteY3" fmla="*/ 2713 h 10810"/>
              <a:gd name="connsiteX4" fmla="*/ 11002 w 11002"/>
              <a:gd name="connsiteY4" fmla="*/ 810 h 10810"/>
              <a:gd name="connsiteX5" fmla="*/ 6002 w 11002"/>
              <a:gd name="connsiteY5" fmla="*/ 10810 h 10810"/>
              <a:gd name="connsiteX6" fmla="*/ 47 w 11002"/>
              <a:gd name="connsiteY6" fmla="*/ 412 h 10810"/>
              <a:gd name="connsiteX0" fmla="*/ 47 w 11002"/>
              <a:gd name="connsiteY0" fmla="*/ 412 h 10810"/>
              <a:gd name="connsiteX1" fmla="*/ 2490 w 11002"/>
              <a:gd name="connsiteY1" fmla="*/ 2179 h 10810"/>
              <a:gd name="connsiteX2" fmla="*/ 5631 w 11002"/>
              <a:gd name="connsiteY2" fmla="*/ 2833 h 10810"/>
              <a:gd name="connsiteX3" fmla="*/ 7859 w 11002"/>
              <a:gd name="connsiteY3" fmla="*/ 2594 h 10810"/>
              <a:gd name="connsiteX4" fmla="*/ 11002 w 11002"/>
              <a:gd name="connsiteY4" fmla="*/ 810 h 10810"/>
              <a:gd name="connsiteX5" fmla="*/ 6002 w 11002"/>
              <a:gd name="connsiteY5" fmla="*/ 10810 h 10810"/>
              <a:gd name="connsiteX6" fmla="*/ 47 w 11002"/>
              <a:gd name="connsiteY6" fmla="*/ 412 h 10810"/>
              <a:gd name="connsiteX0" fmla="*/ 47 w 11002"/>
              <a:gd name="connsiteY0" fmla="*/ 412 h 10810"/>
              <a:gd name="connsiteX1" fmla="*/ 2490 w 11002"/>
              <a:gd name="connsiteY1" fmla="*/ 2179 h 10810"/>
              <a:gd name="connsiteX2" fmla="*/ 5631 w 11002"/>
              <a:gd name="connsiteY2" fmla="*/ 2833 h 10810"/>
              <a:gd name="connsiteX3" fmla="*/ 7859 w 11002"/>
              <a:gd name="connsiteY3" fmla="*/ 2355 h 10810"/>
              <a:gd name="connsiteX4" fmla="*/ 11002 w 11002"/>
              <a:gd name="connsiteY4" fmla="*/ 810 h 10810"/>
              <a:gd name="connsiteX5" fmla="*/ 6002 w 11002"/>
              <a:gd name="connsiteY5" fmla="*/ 10810 h 10810"/>
              <a:gd name="connsiteX6" fmla="*/ 47 w 11002"/>
              <a:gd name="connsiteY6" fmla="*/ 412 h 10810"/>
              <a:gd name="connsiteX0" fmla="*/ 47 w 11002"/>
              <a:gd name="connsiteY0" fmla="*/ 412 h 10810"/>
              <a:gd name="connsiteX1" fmla="*/ 2490 w 11002"/>
              <a:gd name="connsiteY1" fmla="*/ 2179 h 10810"/>
              <a:gd name="connsiteX2" fmla="*/ 4038 w 11002"/>
              <a:gd name="connsiteY2" fmla="*/ 2924 h 10810"/>
              <a:gd name="connsiteX3" fmla="*/ 5631 w 11002"/>
              <a:gd name="connsiteY3" fmla="*/ 2833 h 10810"/>
              <a:gd name="connsiteX4" fmla="*/ 7859 w 11002"/>
              <a:gd name="connsiteY4" fmla="*/ 2355 h 10810"/>
              <a:gd name="connsiteX5" fmla="*/ 11002 w 11002"/>
              <a:gd name="connsiteY5" fmla="*/ 810 h 10810"/>
              <a:gd name="connsiteX6" fmla="*/ 6002 w 11002"/>
              <a:gd name="connsiteY6" fmla="*/ 10810 h 10810"/>
              <a:gd name="connsiteX7" fmla="*/ 47 w 11002"/>
              <a:gd name="connsiteY7" fmla="*/ 412 h 10810"/>
              <a:gd name="connsiteX0" fmla="*/ 47 w 11002"/>
              <a:gd name="connsiteY0" fmla="*/ 412 h 10810"/>
              <a:gd name="connsiteX1" fmla="*/ 2490 w 11002"/>
              <a:gd name="connsiteY1" fmla="*/ 2179 h 10810"/>
              <a:gd name="connsiteX2" fmla="*/ 4038 w 11002"/>
              <a:gd name="connsiteY2" fmla="*/ 2924 h 10810"/>
              <a:gd name="connsiteX3" fmla="*/ 5631 w 11002"/>
              <a:gd name="connsiteY3" fmla="*/ 2833 h 10810"/>
              <a:gd name="connsiteX4" fmla="*/ 6547 w 11002"/>
              <a:gd name="connsiteY4" fmla="*/ 2864 h 10810"/>
              <a:gd name="connsiteX5" fmla="*/ 7859 w 11002"/>
              <a:gd name="connsiteY5" fmla="*/ 2355 h 10810"/>
              <a:gd name="connsiteX6" fmla="*/ 11002 w 11002"/>
              <a:gd name="connsiteY6" fmla="*/ 810 h 10810"/>
              <a:gd name="connsiteX7" fmla="*/ 6002 w 11002"/>
              <a:gd name="connsiteY7" fmla="*/ 10810 h 10810"/>
              <a:gd name="connsiteX8" fmla="*/ 47 w 11002"/>
              <a:gd name="connsiteY8" fmla="*/ 412 h 10810"/>
              <a:gd name="connsiteX0" fmla="*/ 47 w 11002"/>
              <a:gd name="connsiteY0" fmla="*/ 412 h 10810"/>
              <a:gd name="connsiteX1" fmla="*/ 2490 w 11002"/>
              <a:gd name="connsiteY1" fmla="*/ 2179 h 10810"/>
              <a:gd name="connsiteX2" fmla="*/ 4038 w 11002"/>
              <a:gd name="connsiteY2" fmla="*/ 2924 h 10810"/>
              <a:gd name="connsiteX3" fmla="*/ 5392 w 11002"/>
              <a:gd name="connsiteY3" fmla="*/ 3072 h 10810"/>
              <a:gd name="connsiteX4" fmla="*/ 6547 w 11002"/>
              <a:gd name="connsiteY4" fmla="*/ 2864 h 10810"/>
              <a:gd name="connsiteX5" fmla="*/ 7859 w 11002"/>
              <a:gd name="connsiteY5" fmla="*/ 2355 h 10810"/>
              <a:gd name="connsiteX6" fmla="*/ 11002 w 11002"/>
              <a:gd name="connsiteY6" fmla="*/ 810 h 10810"/>
              <a:gd name="connsiteX7" fmla="*/ 6002 w 11002"/>
              <a:gd name="connsiteY7" fmla="*/ 10810 h 10810"/>
              <a:gd name="connsiteX8" fmla="*/ 47 w 11002"/>
              <a:gd name="connsiteY8" fmla="*/ 412 h 10810"/>
              <a:gd name="connsiteX0" fmla="*/ 47 w 11002"/>
              <a:gd name="connsiteY0" fmla="*/ 412 h 10810"/>
              <a:gd name="connsiteX1" fmla="*/ 2490 w 11002"/>
              <a:gd name="connsiteY1" fmla="*/ 2179 h 10810"/>
              <a:gd name="connsiteX2" fmla="*/ 4038 w 11002"/>
              <a:gd name="connsiteY2" fmla="*/ 2924 h 10810"/>
              <a:gd name="connsiteX3" fmla="*/ 5392 w 11002"/>
              <a:gd name="connsiteY3" fmla="*/ 3072 h 10810"/>
              <a:gd name="connsiteX4" fmla="*/ 6547 w 11002"/>
              <a:gd name="connsiteY4" fmla="*/ 2864 h 10810"/>
              <a:gd name="connsiteX5" fmla="*/ 8397 w 11002"/>
              <a:gd name="connsiteY5" fmla="*/ 2654 h 10810"/>
              <a:gd name="connsiteX6" fmla="*/ 11002 w 11002"/>
              <a:gd name="connsiteY6" fmla="*/ 810 h 10810"/>
              <a:gd name="connsiteX7" fmla="*/ 6002 w 11002"/>
              <a:gd name="connsiteY7" fmla="*/ 10810 h 10810"/>
              <a:gd name="connsiteX8" fmla="*/ 47 w 11002"/>
              <a:gd name="connsiteY8" fmla="*/ 412 h 10810"/>
              <a:gd name="connsiteX0" fmla="*/ 47 w 11002"/>
              <a:gd name="connsiteY0" fmla="*/ 412 h 10810"/>
              <a:gd name="connsiteX1" fmla="*/ 2490 w 11002"/>
              <a:gd name="connsiteY1" fmla="*/ 2179 h 10810"/>
              <a:gd name="connsiteX2" fmla="*/ 4038 w 11002"/>
              <a:gd name="connsiteY2" fmla="*/ 2924 h 10810"/>
              <a:gd name="connsiteX3" fmla="*/ 5392 w 11002"/>
              <a:gd name="connsiteY3" fmla="*/ 3072 h 10810"/>
              <a:gd name="connsiteX4" fmla="*/ 6547 w 11002"/>
              <a:gd name="connsiteY4" fmla="*/ 2864 h 10810"/>
              <a:gd name="connsiteX5" fmla="*/ 8218 w 11002"/>
              <a:gd name="connsiteY5" fmla="*/ 2415 h 10810"/>
              <a:gd name="connsiteX6" fmla="*/ 11002 w 11002"/>
              <a:gd name="connsiteY6" fmla="*/ 810 h 10810"/>
              <a:gd name="connsiteX7" fmla="*/ 6002 w 11002"/>
              <a:gd name="connsiteY7" fmla="*/ 10810 h 10810"/>
              <a:gd name="connsiteX8" fmla="*/ 47 w 11002"/>
              <a:gd name="connsiteY8" fmla="*/ 412 h 10810"/>
              <a:gd name="connsiteX0" fmla="*/ 47 w 11002"/>
              <a:gd name="connsiteY0" fmla="*/ 412 h 10810"/>
              <a:gd name="connsiteX1" fmla="*/ 2490 w 11002"/>
              <a:gd name="connsiteY1" fmla="*/ 2179 h 10810"/>
              <a:gd name="connsiteX2" fmla="*/ 4038 w 11002"/>
              <a:gd name="connsiteY2" fmla="*/ 2924 h 10810"/>
              <a:gd name="connsiteX3" fmla="*/ 5392 w 11002"/>
              <a:gd name="connsiteY3" fmla="*/ 2893 h 10810"/>
              <a:gd name="connsiteX4" fmla="*/ 6547 w 11002"/>
              <a:gd name="connsiteY4" fmla="*/ 2864 h 10810"/>
              <a:gd name="connsiteX5" fmla="*/ 8218 w 11002"/>
              <a:gd name="connsiteY5" fmla="*/ 2415 h 10810"/>
              <a:gd name="connsiteX6" fmla="*/ 11002 w 11002"/>
              <a:gd name="connsiteY6" fmla="*/ 810 h 10810"/>
              <a:gd name="connsiteX7" fmla="*/ 6002 w 11002"/>
              <a:gd name="connsiteY7" fmla="*/ 10810 h 10810"/>
              <a:gd name="connsiteX8" fmla="*/ 47 w 11002"/>
              <a:gd name="connsiteY8" fmla="*/ 412 h 10810"/>
              <a:gd name="connsiteX0" fmla="*/ 47 w 11002"/>
              <a:gd name="connsiteY0" fmla="*/ 412 h 10810"/>
              <a:gd name="connsiteX1" fmla="*/ 2490 w 11002"/>
              <a:gd name="connsiteY1" fmla="*/ 2179 h 10810"/>
              <a:gd name="connsiteX2" fmla="*/ 4098 w 11002"/>
              <a:gd name="connsiteY2" fmla="*/ 2327 h 10810"/>
              <a:gd name="connsiteX3" fmla="*/ 5392 w 11002"/>
              <a:gd name="connsiteY3" fmla="*/ 2893 h 10810"/>
              <a:gd name="connsiteX4" fmla="*/ 6547 w 11002"/>
              <a:gd name="connsiteY4" fmla="*/ 2864 h 10810"/>
              <a:gd name="connsiteX5" fmla="*/ 8218 w 11002"/>
              <a:gd name="connsiteY5" fmla="*/ 2415 h 10810"/>
              <a:gd name="connsiteX6" fmla="*/ 11002 w 11002"/>
              <a:gd name="connsiteY6" fmla="*/ 810 h 10810"/>
              <a:gd name="connsiteX7" fmla="*/ 6002 w 11002"/>
              <a:gd name="connsiteY7" fmla="*/ 10810 h 10810"/>
              <a:gd name="connsiteX8" fmla="*/ 47 w 11002"/>
              <a:gd name="connsiteY8" fmla="*/ 412 h 10810"/>
              <a:gd name="connsiteX0" fmla="*/ 44 w 10999"/>
              <a:gd name="connsiteY0" fmla="*/ 430 h 10828"/>
              <a:gd name="connsiteX1" fmla="*/ 2726 w 10999"/>
              <a:gd name="connsiteY1" fmla="*/ 2018 h 10828"/>
              <a:gd name="connsiteX2" fmla="*/ 4095 w 10999"/>
              <a:gd name="connsiteY2" fmla="*/ 2345 h 10828"/>
              <a:gd name="connsiteX3" fmla="*/ 5389 w 10999"/>
              <a:gd name="connsiteY3" fmla="*/ 2911 h 10828"/>
              <a:gd name="connsiteX4" fmla="*/ 6544 w 10999"/>
              <a:gd name="connsiteY4" fmla="*/ 2882 h 10828"/>
              <a:gd name="connsiteX5" fmla="*/ 8215 w 10999"/>
              <a:gd name="connsiteY5" fmla="*/ 2433 h 10828"/>
              <a:gd name="connsiteX6" fmla="*/ 10999 w 10999"/>
              <a:gd name="connsiteY6" fmla="*/ 828 h 10828"/>
              <a:gd name="connsiteX7" fmla="*/ 5999 w 10999"/>
              <a:gd name="connsiteY7" fmla="*/ 10828 h 10828"/>
              <a:gd name="connsiteX8" fmla="*/ 44 w 10999"/>
              <a:gd name="connsiteY8" fmla="*/ 430 h 10828"/>
              <a:gd name="connsiteX0" fmla="*/ 44 w 10999"/>
              <a:gd name="connsiteY0" fmla="*/ 430 h 10828"/>
              <a:gd name="connsiteX1" fmla="*/ 2726 w 10999"/>
              <a:gd name="connsiteY1" fmla="*/ 2018 h 10828"/>
              <a:gd name="connsiteX2" fmla="*/ 4095 w 10999"/>
              <a:gd name="connsiteY2" fmla="*/ 2345 h 10828"/>
              <a:gd name="connsiteX3" fmla="*/ 5389 w 10999"/>
              <a:gd name="connsiteY3" fmla="*/ 2612 h 10828"/>
              <a:gd name="connsiteX4" fmla="*/ 6544 w 10999"/>
              <a:gd name="connsiteY4" fmla="*/ 2882 h 10828"/>
              <a:gd name="connsiteX5" fmla="*/ 8215 w 10999"/>
              <a:gd name="connsiteY5" fmla="*/ 2433 h 10828"/>
              <a:gd name="connsiteX6" fmla="*/ 10999 w 10999"/>
              <a:gd name="connsiteY6" fmla="*/ 828 h 10828"/>
              <a:gd name="connsiteX7" fmla="*/ 5999 w 10999"/>
              <a:gd name="connsiteY7" fmla="*/ 10828 h 10828"/>
              <a:gd name="connsiteX8" fmla="*/ 44 w 10999"/>
              <a:gd name="connsiteY8" fmla="*/ 430 h 10828"/>
              <a:gd name="connsiteX0" fmla="*/ 44 w 10999"/>
              <a:gd name="connsiteY0" fmla="*/ 430 h 10828"/>
              <a:gd name="connsiteX1" fmla="*/ 2726 w 10999"/>
              <a:gd name="connsiteY1" fmla="*/ 2018 h 10828"/>
              <a:gd name="connsiteX2" fmla="*/ 4095 w 10999"/>
              <a:gd name="connsiteY2" fmla="*/ 2345 h 10828"/>
              <a:gd name="connsiteX3" fmla="*/ 5389 w 10999"/>
              <a:gd name="connsiteY3" fmla="*/ 2612 h 10828"/>
              <a:gd name="connsiteX4" fmla="*/ 6544 w 10999"/>
              <a:gd name="connsiteY4" fmla="*/ 2763 h 10828"/>
              <a:gd name="connsiteX5" fmla="*/ 8215 w 10999"/>
              <a:gd name="connsiteY5" fmla="*/ 2433 h 10828"/>
              <a:gd name="connsiteX6" fmla="*/ 10999 w 10999"/>
              <a:gd name="connsiteY6" fmla="*/ 828 h 10828"/>
              <a:gd name="connsiteX7" fmla="*/ 5999 w 10999"/>
              <a:gd name="connsiteY7" fmla="*/ 10828 h 10828"/>
              <a:gd name="connsiteX8" fmla="*/ 44 w 10999"/>
              <a:gd name="connsiteY8" fmla="*/ 430 h 10828"/>
              <a:gd name="connsiteX0" fmla="*/ 44 w 10999"/>
              <a:gd name="connsiteY0" fmla="*/ 430 h 10828"/>
              <a:gd name="connsiteX1" fmla="*/ 2726 w 10999"/>
              <a:gd name="connsiteY1" fmla="*/ 2018 h 10828"/>
              <a:gd name="connsiteX2" fmla="*/ 4095 w 10999"/>
              <a:gd name="connsiteY2" fmla="*/ 2345 h 10828"/>
              <a:gd name="connsiteX3" fmla="*/ 5389 w 10999"/>
              <a:gd name="connsiteY3" fmla="*/ 2612 h 10828"/>
              <a:gd name="connsiteX4" fmla="*/ 6544 w 10999"/>
              <a:gd name="connsiteY4" fmla="*/ 2763 h 10828"/>
              <a:gd name="connsiteX5" fmla="*/ 8096 w 10999"/>
              <a:gd name="connsiteY5" fmla="*/ 2373 h 10828"/>
              <a:gd name="connsiteX6" fmla="*/ 10999 w 10999"/>
              <a:gd name="connsiteY6" fmla="*/ 828 h 10828"/>
              <a:gd name="connsiteX7" fmla="*/ 5999 w 10999"/>
              <a:gd name="connsiteY7" fmla="*/ 10828 h 10828"/>
              <a:gd name="connsiteX8" fmla="*/ 44 w 10999"/>
              <a:gd name="connsiteY8" fmla="*/ 430 h 10828"/>
              <a:gd name="connsiteX0" fmla="*/ 43 w 10998"/>
              <a:gd name="connsiteY0" fmla="*/ 452 h 10850"/>
              <a:gd name="connsiteX1" fmla="*/ 2785 w 10998"/>
              <a:gd name="connsiteY1" fmla="*/ 1861 h 10850"/>
              <a:gd name="connsiteX2" fmla="*/ 4094 w 10998"/>
              <a:gd name="connsiteY2" fmla="*/ 2367 h 10850"/>
              <a:gd name="connsiteX3" fmla="*/ 5388 w 10998"/>
              <a:gd name="connsiteY3" fmla="*/ 2634 h 10850"/>
              <a:gd name="connsiteX4" fmla="*/ 6543 w 10998"/>
              <a:gd name="connsiteY4" fmla="*/ 2785 h 10850"/>
              <a:gd name="connsiteX5" fmla="*/ 8095 w 10998"/>
              <a:gd name="connsiteY5" fmla="*/ 2395 h 10850"/>
              <a:gd name="connsiteX6" fmla="*/ 10998 w 10998"/>
              <a:gd name="connsiteY6" fmla="*/ 850 h 10850"/>
              <a:gd name="connsiteX7" fmla="*/ 5998 w 10998"/>
              <a:gd name="connsiteY7" fmla="*/ 10850 h 10850"/>
              <a:gd name="connsiteX8" fmla="*/ 43 w 10998"/>
              <a:gd name="connsiteY8" fmla="*/ 452 h 10850"/>
              <a:gd name="connsiteX0" fmla="*/ 43 w 10998"/>
              <a:gd name="connsiteY0" fmla="*/ 452 h 10850"/>
              <a:gd name="connsiteX1" fmla="*/ 2785 w 10998"/>
              <a:gd name="connsiteY1" fmla="*/ 1861 h 10850"/>
              <a:gd name="connsiteX2" fmla="*/ 4094 w 10998"/>
              <a:gd name="connsiteY2" fmla="*/ 2367 h 10850"/>
              <a:gd name="connsiteX3" fmla="*/ 5388 w 10998"/>
              <a:gd name="connsiteY3" fmla="*/ 2634 h 10850"/>
              <a:gd name="connsiteX4" fmla="*/ 6543 w 10998"/>
              <a:gd name="connsiteY4" fmla="*/ 2785 h 10850"/>
              <a:gd name="connsiteX5" fmla="*/ 8095 w 10998"/>
              <a:gd name="connsiteY5" fmla="*/ 2455 h 10850"/>
              <a:gd name="connsiteX6" fmla="*/ 10998 w 10998"/>
              <a:gd name="connsiteY6" fmla="*/ 850 h 10850"/>
              <a:gd name="connsiteX7" fmla="*/ 5998 w 10998"/>
              <a:gd name="connsiteY7" fmla="*/ 10850 h 10850"/>
              <a:gd name="connsiteX8" fmla="*/ 43 w 10998"/>
              <a:gd name="connsiteY8" fmla="*/ 452 h 10850"/>
              <a:gd name="connsiteX0" fmla="*/ 43 w 10791"/>
              <a:gd name="connsiteY0" fmla="*/ 452 h 10850"/>
              <a:gd name="connsiteX1" fmla="*/ 2785 w 10791"/>
              <a:gd name="connsiteY1" fmla="*/ 1861 h 10850"/>
              <a:gd name="connsiteX2" fmla="*/ 4094 w 10791"/>
              <a:gd name="connsiteY2" fmla="*/ 2367 h 10850"/>
              <a:gd name="connsiteX3" fmla="*/ 5388 w 10791"/>
              <a:gd name="connsiteY3" fmla="*/ 2634 h 10850"/>
              <a:gd name="connsiteX4" fmla="*/ 6543 w 10791"/>
              <a:gd name="connsiteY4" fmla="*/ 2785 h 10850"/>
              <a:gd name="connsiteX5" fmla="*/ 8095 w 10791"/>
              <a:gd name="connsiteY5" fmla="*/ 2455 h 10850"/>
              <a:gd name="connsiteX6" fmla="*/ 10791 w 10791"/>
              <a:gd name="connsiteY6" fmla="*/ 603 h 10850"/>
              <a:gd name="connsiteX7" fmla="*/ 5998 w 10791"/>
              <a:gd name="connsiteY7" fmla="*/ 10850 h 10850"/>
              <a:gd name="connsiteX8" fmla="*/ 43 w 10791"/>
              <a:gd name="connsiteY8" fmla="*/ 452 h 10850"/>
              <a:gd name="connsiteX0" fmla="*/ 43 w 10777"/>
              <a:gd name="connsiteY0" fmla="*/ 487 h 10628"/>
              <a:gd name="connsiteX1" fmla="*/ 2771 w 10777"/>
              <a:gd name="connsiteY1" fmla="*/ 1639 h 10628"/>
              <a:gd name="connsiteX2" fmla="*/ 4080 w 10777"/>
              <a:gd name="connsiteY2" fmla="*/ 2145 h 10628"/>
              <a:gd name="connsiteX3" fmla="*/ 5374 w 10777"/>
              <a:gd name="connsiteY3" fmla="*/ 2412 h 10628"/>
              <a:gd name="connsiteX4" fmla="*/ 6529 w 10777"/>
              <a:gd name="connsiteY4" fmla="*/ 2563 h 10628"/>
              <a:gd name="connsiteX5" fmla="*/ 8081 w 10777"/>
              <a:gd name="connsiteY5" fmla="*/ 2233 h 10628"/>
              <a:gd name="connsiteX6" fmla="*/ 10777 w 10777"/>
              <a:gd name="connsiteY6" fmla="*/ 381 h 10628"/>
              <a:gd name="connsiteX7" fmla="*/ 5984 w 10777"/>
              <a:gd name="connsiteY7" fmla="*/ 10628 h 10628"/>
              <a:gd name="connsiteX8" fmla="*/ 43 w 10777"/>
              <a:gd name="connsiteY8" fmla="*/ 487 h 10628"/>
              <a:gd name="connsiteX0" fmla="*/ 224 w 10958"/>
              <a:gd name="connsiteY0" fmla="*/ 670 h 10811"/>
              <a:gd name="connsiteX1" fmla="*/ 1318 w 10958"/>
              <a:gd name="connsiteY1" fmla="*/ 1125 h 10811"/>
              <a:gd name="connsiteX2" fmla="*/ 2952 w 10958"/>
              <a:gd name="connsiteY2" fmla="*/ 1822 h 10811"/>
              <a:gd name="connsiteX3" fmla="*/ 4261 w 10958"/>
              <a:gd name="connsiteY3" fmla="*/ 2328 h 10811"/>
              <a:gd name="connsiteX4" fmla="*/ 5555 w 10958"/>
              <a:gd name="connsiteY4" fmla="*/ 2595 h 10811"/>
              <a:gd name="connsiteX5" fmla="*/ 6710 w 10958"/>
              <a:gd name="connsiteY5" fmla="*/ 2746 h 10811"/>
              <a:gd name="connsiteX6" fmla="*/ 8262 w 10958"/>
              <a:gd name="connsiteY6" fmla="*/ 2416 h 10811"/>
              <a:gd name="connsiteX7" fmla="*/ 10958 w 10958"/>
              <a:gd name="connsiteY7" fmla="*/ 564 h 10811"/>
              <a:gd name="connsiteX8" fmla="*/ 6165 w 10958"/>
              <a:gd name="connsiteY8" fmla="*/ 10811 h 10811"/>
              <a:gd name="connsiteX9" fmla="*/ 224 w 10958"/>
              <a:gd name="connsiteY9" fmla="*/ 670 h 10811"/>
              <a:gd name="connsiteX0" fmla="*/ 217 w 10951"/>
              <a:gd name="connsiteY0" fmla="*/ 633 h 10774"/>
              <a:gd name="connsiteX1" fmla="*/ 1386 w 10951"/>
              <a:gd name="connsiteY1" fmla="*/ 1277 h 10774"/>
              <a:gd name="connsiteX2" fmla="*/ 2945 w 10951"/>
              <a:gd name="connsiteY2" fmla="*/ 1785 h 10774"/>
              <a:gd name="connsiteX3" fmla="*/ 4254 w 10951"/>
              <a:gd name="connsiteY3" fmla="*/ 2291 h 10774"/>
              <a:gd name="connsiteX4" fmla="*/ 5548 w 10951"/>
              <a:gd name="connsiteY4" fmla="*/ 2558 h 10774"/>
              <a:gd name="connsiteX5" fmla="*/ 6703 w 10951"/>
              <a:gd name="connsiteY5" fmla="*/ 2709 h 10774"/>
              <a:gd name="connsiteX6" fmla="*/ 8255 w 10951"/>
              <a:gd name="connsiteY6" fmla="*/ 2379 h 10774"/>
              <a:gd name="connsiteX7" fmla="*/ 10951 w 10951"/>
              <a:gd name="connsiteY7" fmla="*/ 527 h 10774"/>
              <a:gd name="connsiteX8" fmla="*/ 6158 w 10951"/>
              <a:gd name="connsiteY8" fmla="*/ 10774 h 10774"/>
              <a:gd name="connsiteX9" fmla="*/ 217 w 10951"/>
              <a:gd name="connsiteY9" fmla="*/ 633 h 10774"/>
              <a:gd name="connsiteX0" fmla="*/ 217 w 10951"/>
              <a:gd name="connsiteY0" fmla="*/ 633 h 10774"/>
              <a:gd name="connsiteX1" fmla="*/ 1386 w 10951"/>
              <a:gd name="connsiteY1" fmla="*/ 1277 h 10774"/>
              <a:gd name="connsiteX2" fmla="*/ 2695 w 10951"/>
              <a:gd name="connsiteY2" fmla="*/ 1928 h 10774"/>
              <a:gd name="connsiteX3" fmla="*/ 4254 w 10951"/>
              <a:gd name="connsiteY3" fmla="*/ 2291 h 10774"/>
              <a:gd name="connsiteX4" fmla="*/ 5548 w 10951"/>
              <a:gd name="connsiteY4" fmla="*/ 2558 h 10774"/>
              <a:gd name="connsiteX5" fmla="*/ 6703 w 10951"/>
              <a:gd name="connsiteY5" fmla="*/ 2709 h 10774"/>
              <a:gd name="connsiteX6" fmla="*/ 8255 w 10951"/>
              <a:gd name="connsiteY6" fmla="*/ 2379 h 10774"/>
              <a:gd name="connsiteX7" fmla="*/ 10951 w 10951"/>
              <a:gd name="connsiteY7" fmla="*/ 527 h 10774"/>
              <a:gd name="connsiteX8" fmla="*/ 6158 w 10951"/>
              <a:gd name="connsiteY8" fmla="*/ 10774 h 10774"/>
              <a:gd name="connsiteX9" fmla="*/ 217 w 10951"/>
              <a:gd name="connsiteY9" fmla="*/ 633 h 10774"/>
              <a:gd name="connsiteX0" fmla="*/ 217 w 10951"/>
              <a:gd name="connsiteY0" fmla="*/ 633 h 10774"/>
              <a:gd name="connsiteX1" fmla="*/ 1386 w 10951"/>
              <a:gd name="connsiteY1" fmla="*/ 1277 h 10774"/>
              <a:gd name="connsiteX2" fmla="*/ 2695 w 10951"/>
              <a:gd name="connsiteY2" fmla="*/ 1928 h 10774"/>
              <a:gd name="connsiteX3" fmla="*/ 4261 w 10951"/>
              <a:gd name="connsiteY3" fmla="*/ 2420 h 10774"/>
              <a:gd name="connsiteX4" fmla="*/ 5548 w 10951"/>
              <a:gd name="connsiteY4" fmla="*/ 2558 h 10774"/>
              <a:gd name="connsiteX5" fmla="*/ 6703 w 10951"/>
              <a:gd name="connsiteY5" fmla="*/ 2709 h 10774"/>
              <a:gd name="connsiteX6" fmla="*/ 8255 w 10951"/>
              <a:gd name="connsiteY6" fmla="*/ 2379 h 10774"/>
              <a:gd name="connsiteX7" fmla="*/ 10951 w 10951"/>
              <a:gd name="connsiteY7" fmla="*/ 527 h 10774"/>
              <a:gd name="connsiteX8" fmla="*/ 6158 w 10951"/>
              <a:gd name="connsiteY8" fmla="*/ 10774 h 10774"/>
              <a:gd name="connsiteX9" fmla="*/ 217 w 10951"/>
              <a:gd name="connsiteY9" fmla="*/ 633 h 10774"/>
              <a:gd name="connsiteX0" fmla="*/ 217 w 10951"/>
              <a:gd name="connsiteY0" fmla="*/ 633 h 10774"/>
              <a:gd name="connsiteX1" fmla="*/ 1386 w 10951"/>
              <a:gd name="connsiteY1" fmla="*/ 1277 h 10774"/>
              <a:gd name="connsiteX2" fmla="*/ 2695 w 10951"/>
              <a:gd name="connsiteY2" fmla="*/ 1928 h 10774"/>
              <a:gd name="connsiteX3" fmla="*/ 4261 w 10951"/>
              <a:gd name="connsiteY3" fmla="*/ 2420 h 10774"/>
              <a:gd name="connsiteX4" fmla="*/ 5548 w 10951"/>
              <a:gd name="connsiteY4" fmla="*/ 2558 h 10774"/>
              <a:gd name="connsiteX5" fmla="*/ 6703 w 10951"/>
              <a:gd name="connsiteY5" fmla="*/ 2709 h 10774"/>
              <a:gd name="connsiteX6" fmla="*/ 8187 w 10951"/>
              <a:gd name="connsiteY6" fmla="*/ 2318 h 10774"/>
              <a:gd name="connsiteX7" fmla="*/ 10951 w 10951"/>
              <a:gd name="connsiteY7" fmla="*/ 527 h 10774"/>
              <a:gd name="connsiteX8" fmla="*/ 6158 w 10951"/>
              <a:gd name="connsiteY8" fmla="*/ 10774 h 10774"/>
              <a:gd name="connsiteX9" fmla="*/ 217 w 10951"/>
              <a:gd name="connsiteY9" fmla="*/ 633 h 10774"/>
              <a:gd name="connsiteX0" fmla="*/ 217 w 10951"/>
              <a:gd name="connsiteY0" fmla="*/ 633 h 10774"/>
              <a:gd name="connsiteX1" fmla="*/ 1386 w 10951"/>
              <a:gd name="connsiteY1" fmla="*/ 1277 h 10774"/>
              <a:gd name="connsiteX2" fmla="*/ 2695 w 10951"/>
              <a:gd name="connsiteY2" fmla="*/ 1928 h 10774"/>
              <a:gd name="connsiteX3" fmla="*/ 4143 w 10951"/>
              <a:gd name="connsiteY3" fmla="*/ 2620 h 10774"/>
              <a:gd name="connsiteX4" fmla="*/ 5548 w 10951"/>
              <a:gd name="connsiteY4" fmla="*/ 2558 h 10774"/>
              <a:gd name="connsiteX5" fmla="*/ 6703 w 10951"/>
              <a:gd name="connsiteY5" fmla="*/ 2709 h 10774"/>
              <a:gd name="connsiteX6" fmla="*/ 8187 w 10951"/>
              <a:gd name="connsiteY6" fmla="*/ 2318 h 10774"/>
              <a:gd name="connsiteX7" fmla="*/ 10951 w 10951"/>
              <a:gd name="connsiteY7" fmla="*/ 527 h 10774"/>
              <a:gd name="connsiteX8" fmla="*/ 6158 w 10951"/>
              <a:gd name="connsiteY8" fmla="*/ 10774 h 10774"/>
              <a:gd name="connsiteX9" fmla="*/ 217 w 10951"/>
              <a:gd name="connsiteY9" fmla="*/ 633 h 10774"/>
              <a:gd name="connsiteX0" fmla="*/ 217 w 10951"/>
              <a:gd name="connsiteY0" fmla="*/ 633 h 10774"/>
              <a:gd name="connsiteX1" fmla="*/ 1386 w 10951"/>
              <a:gd name="connsiteY1" fmla="*/ 1277 h 10774"/>
              <a:gd name="connsiteX2" fmla="*/ 2645 w 10951"/>
              <a:gd name="connsiteY2" fmla="*/ 2189 h 10774"/>
              <a:gd name="connsiteX3" fmla="*/ 4143 w 10951"/>
              <a:gd name="connsiteY3" fmla="*/ 2620 h 10774"/>
              <a:gd name="connsiteX4" fmla="*/ 5548 w 10951"/>
              <a:gd name="connsiteY4" fmla="*/ 2558 h 10774"/>
              <a:gd name="connsiteX5" fmla="*/ 6703 w 10951"/>
              <a:gd name="connsiteY5" fmla="*/ 2709 h 10774"/>
              <a:gd name="connsiteX6" fmla="*/ 8187 w 10951"/>
              <a:gd name="connsiteY6" fmla="*/ 2318 h 10774"/>
              <a:gd name="connsiteX7" fmla="*/ 10951 w 10951"/>
              <a:gd name="connsiteY7" fmla="*/ 527 h 10774"/>
              <a:gd name="connsiteX8" fmla="*/ 6158 w 10951"/>
              <a:gd name="connsiteY8" fmla="*/ 10774 h 10774"/>
              <a:gd name="connsiteX9" fmla="*/ 217 w 10951"/>
              <a:gd name="connsiteY9" fmla="*/ 633 h 10774"/>
              <a:gd name="connsiteX0" fmla="*/ 217 w 10951"/>
              <a:gd name="connsiteY0" fmla="*/ 633 h 10774"/>
              <a:gd name="connsiteX1" fmla="*/ 1386 w 10951"/>
              <a:gd name="connsiteY1" fmla="*/ 1277 h 10774"/>
              <a:gd name="connsiteX2" fmla="*/ 2645 w 10951"/>
              <a:gd name="connsiteY2" fmla="*/ 2189 h 10774"/>
              <a:gd name="connsiteX3" fmla="*/ 4143 w 10951"/>
              <a:gd name="connsiteY3" fmla="*/ 2620 h 10774"/>
              <a:gd name="connsiteX4" fmla="*/ 5509 w 10951"/>
              <a:gd name="connsiteY4" fmla="*/ 3012 h 10774"/>
              <a:gd name="connsiteX5" fmla="*/ 6703 w 10951"/>
              <a:gd name="connsiteY5" fmla="*/ 2709 h 10774"/>
              <a:gd name="connsiteX6" fmla="*/ 8187 w 10951"/>
              <a:gd name="connsiteY6" fmla="*/ 2318 h 10774"/>
              <a:gd name="connsiteX7" fmla="*/ 10951 w 10951"/>
              <a:gd name="connsiteY7" fmla="*/ 527 h 10774"/>
              <a:gd name="connsiteX8" fmla="*/ 6158 w 10951"/>
              <a:gd name="connsiteY8" fmla="*/ 10774 h 10774"/>
              <a:gd name="connsiteX9" fmla="*/ 217 w 10951"/>
              <a:gd name="connsiteY9" fmla="*/ 633 h 10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1" h="10774">
                <a:moveTo>
                  <a:pt x="217" y="633"/>
                </a:moveTo>
                <a:cubicBezTo>
                  <a:pt x="-550" y="-1027"/>
                  <a:pt x="931" y="1085"/>
                  <a:pt x="1386" y="1277"/>
                </a:cubicBezTo>
                <a:cubicBezTo>
                  <a:pt x="1841" y="1469"/>
                  <a:pt x="2195" y="1943"/>
                  <a:pt x="2645" y="2189"/>
                </a:cubicBezTo>
                <a:cubicBezTo>
                  <a:pt x="3330" y="2558"/>
                  <a:pt x="3620" y="2511"/>
                  <a:pt x="4143" y="2620"/>
                </a:cubicBezTo>
                <a:cubicBezTo>
                  <a:pt x="4666" y="2729"/>
                  <a:pt x="5091" y="3032"/>
                  <a:pt x="5509" y="3012"/>
                </a:cubicBezTo>
                <a:lnTo>
                  <a:pt x="6703" y="2709"/>
                </a:lnTo>
                <a:lnTo>
                  <a:pt x="8187" y="2318"/>
                </a:lnTo>
                <a:lnTo>
                  <a:pt x="10951" y="527"/>
                </a:lnTo>
                <a:lnTo>
                  <a:pt x="6158" y="10774"/>
                </a:lnTo>
                <a:lnTo>
                  <a:pt x="217" y="633"/>
                </a:lnTo>
                <a:close/>
              </a:path>
            </a:pathLst>
          </a:custGeom>
          <a:solidFill>
            <a:schemeClr val="bg2">
              <a:lumMod val="50000"/>
            </a:schemeClr>
          </a:solidFill>
          <a:ln>
            <a:solidFill>
              <a:schemeClr val="bg2">
                <a:lumMod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ZA" sz="2400" dirty="0">
              <a:solidFill>
                <a:prstClr val="white"/>
              </a:solidFill>
              <a:latin typeface="Century Gothic"/>
            </a:endParaRPr>
          </a:p>
        </p:txBody>
      </p:sp>
      <p:pic>
        <p:nvPicPr>
          <p:cNvPr id="9" name="Picture 8">
            <a:extLst>
              <a:ext uri="{FF2B5EF4-FFF2-40B4-BE49-F238E27FC236}">
                <a16:creationId xmlns:a16="http://schemas.microsoft.com/office/drawing/2014/main" id="{9090DF3B-D956-459C-998E-C5E564F1B6D8}"/>
              </a:ext>
            </a:extLst>
          </p:cNvPr>
          <p:cNvPicPr/>
          <p:nvPr/>
        </p:nvPicPr>
        <p:blipFill>
          <a:blip r:embed="rId3" cstate="screen">
            <a:extLst>
              <a:ext uri="{28A0092B-C50C-407E-A947-70E740481C1C}">
                <a14:useLocalDpi xmlns:a14="http://schemas.microsoft.com/office/drawing/2010/main"/>
              </a:ext>
            </a:extLst>
          </a:blip>
          <a:stretch>
            <a:fillRect/>
          </a:stretch>
        </p:blipFill>
        <p:spPr>
          <a:xfrm>
            <a:off x="1217931" y="5720293"/>
            <a:ext cx="2794913" cy="903813"/>
          </a:xfrm>
          <a:prstGeom prst="rect">
            <a:avLst/>
          </a:prstGeom>
        </p:spPr>
      </p:pic>
      <p:pic>
        <p:nvPicPr>
          <p:cNvPr id="10" name="Picture 9" descr="A picture containing clipart&#10;&#10;Description automatically generated">
            <a:extLst>
              <a:ext uri="{FF2B5EF4-FFF2-40B4-BE49-F238E27FC236}">
                <a16:creationId xmlns:a16="http://schemas.microsoft.com/office/drawing/2014/main" id="{7773826A-A952-4DB3-A485-CE24BC9B8BF9}"/>
              </a:ext>
            </a:extLst>
          </p:cNvPr>
          <p:cNvPicPr/>
          <p:nvPr/>
        </p:nvPicPr>
        <p:blipFill>
          <a:blip r:embed="rId4">
            <a:extLst>
              <a:ext uri="{28A0092B-C50C-407E-A947-70E740481C1C}">
                <a14:useLocalDpi xmlns:a14="http://schemas.microsoft.com/office/drawing/2010/main" val="0"/>
              </a:ext>
            </a:extLst>
          </a:blip>
          <a:stretch>
            <a:fillRect/>
          </a:stretch>
        </p:blipFill>
        <p:spPr>
          <a:xfrm>
            <a:off x="9068575" y="5872800"/>
            <a:ext cx="2880320" cy="903598"/>
          </a:xfrm>
          <a:prstGeom prst="rect">
            <a:avLst/>
          </a:prstGeom>
        </p:spPr>
      </p:pic>
      <p:pic>
        <p:nvPicPr>
          <p:cNvPr id="11" name="Picture 10">
            <a:extLst>
              <a:ext uri="{FF2B5EF4-FFF2-40B4-BE49-F238E27FC236}">
                <a16:creationId xmlns:a16="http://schemas.microsoft.com/office/drawing/2014/main" id="{08121B0B-7420-4670-9F97-82EEB346A1C6}"/>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4956810" y="158751"/>
            <a:ext cx="2275205" cy="1593850"/>
          </a:xfrm>
          <a:prstGeom prst="rect">
            <a:avLst/>
          </a:prstGeom>
        </p:spPr>
      </p:pic>
      <p:sp>
        <p:nvSpPr>
          <p:cNvPr id="5" name="Oval 4">
            <a:extLst>
              <a:ext uri="{FF2B5EF4-FFF2-40B4-BE49-F238E27FC236}">
                <a16:creationId xmlns:a16="http://schemas.microsoft.com/office/drawing/2014/main" id="{B5925032-CA57-4E4E-96C2-0F6EE266719A}"/>
              </a:ext>
            </a:extLst>
          </p:cNvPr>
          <p:cNvSpPr/>
          <p:nvPr/>
        </p:nvSpPr>
        <p:spPr>
          <a:xfrm>
            <a:off x="8760296" y="2375044"/>
            <a:ext cx="2436340" cy="2304256"/>
          </a:xfrm>
          <a:prstGeom prst="ellipse">
            <a:avLst/>
          </a:prstGeom>
          <a:noFill/>
          <a:ln w="57150">
            <a:solidFill>
              <a:schemeClr val="bg2">
                <a:lumMod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ZA" sz="2400">
              <a:solidFill>
                <a:prstClr val="white"/>
              </a:solidFill>
              <a:latin typeface="Century Gothic"/>
            </a:endParaRPr>
          </a:p>
        </p:txBody>
      </p:sp>
    </p:spTree>
    <p:extLst>
      <p:ext uri="{BB962C8B-B14F-4D97-AF65-F5344CB8AC3E}">
        <p14:creationId xmlns:p14="http://schemas.microsoft.com/office/powerpoint/2010/main" val="4025013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EE37CD-DC30-7D49-9DD9-BDDDEE707063}"/>
              </a:ext>
            </a:extLst>
          </p:cNvPr>
          <p:cNvSpPr>
            <a:spLocks noGrp="1"/>
          </p:cNvSpPr>
          <p:nvPr>
            <p:ph type="title"/>
          </p:nvPr>
        </p:nvSpPr>
        <p:spPr/>
        <p:txBody>
          <a:bodyPr>
            <a:normAutofit/>
          </a:bodyPr>
          <a:lstStyle/>
          <a:p>
            <a:r>
              <a:rPr lang="en-US" b="1" dirty="0"/>
              <a:t>Outline</a:t>
            </a:r>
          </a:p>
        </p:txBody>
      </p:sp>
      <p:graphicFrame>
        <p:nvGraphicFramePr>
          <p:cNvPr id="7" name="Content Placeholder 4">
            <a:extLst>
              <a:ext uri="{FF2B5EF4-FFF2-40B4-BE49-F238E27FC236}">
                <a16:creationId xmlns:a16="http://schemas.microsoft.com/office/drawing/2014/main" id="{EFA1BF87-0A2B-45AA-B15F-18084B808F11}"/>
              </a:ext>
            </a:extLst>
          </p:cNvPr>
          <p:cNvGraphicFramePr>
            <a:graphicFrameLocks noGrp="1"/>
          </p:cNvGraphicFramePr>
          <p:nvPr>
            <p:ph idx="1"/>
            <p:extLst>
              <p:ext uri="{D42A27DB-BD31-4B8C-83A1-F6EECF244321}">
                <p14:modId xmlns:p14="http://schemas.microsoft.com/office/powerpoint/2010/main" val="3238926294"/>
              </p:ext>
            </p:extLst>
          </p:nvPr>
        </p:nvGraphicFramePr>
        <p:xfrm>
          <a:off x="1217613" y="1828800"/>
          <a:ext cx="9756775" cy="4343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a:extLst>
              <a:ext uri="{FF2B5EF4-FFF2-40B4-BE49-F238E27FC236}">
                <a16:creationId xmlns:a16="http://schemas.microsoft.com/office/drawing/2014/main" id="{07635CB7-F784-4DD3-83E8-C73FF244F40E}"/>
              </a:ext>
            </a:extLst>
          </p:cNvPr>
          <p:cNvSpPr>
            <a:spLocks noGrp="1"/>
          </p:cNvSpPr>
          <p:nvPr>
            <p:ph type="sldNum" sz="quarter" idx="12"/>
          </p:nvPr>
        </p:nvSpPr>
        <p:spPr/>
        <p:txBody>
          <a:bodyPr/>
          <a:lstStyle/>
          <a:p>
            <a:fld id="{B6DC9BBB-7B2C-3A45-AB32-BBC3CB090498}" type="slidenum">
              <a:rPr lang="en-US" smtClean="0"/>
              <a:t>2</a:t>
            </a:fld>
            <a:endParaRPr lang="en-US"/>
          </a:p>
        </p:txBody>
      </p:sp>
    </p:spTree>
    <p:extLst>
      <p:ext uri="{BB962C8B-B14F-4D97-AF65-F5344CB8AC3E}">
        <p14:creationId xmlns:p14="http://schemas.microsoft.com/office/powerpoint/2010/main" val="33491995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7931" y="274638"/>
            <a:ext cx="9756141" cy="1325562"/>
          </a:xfrm>
        </p:spPr>
        <p:txBody>
          <a:bodyPr anchor="b">
            <a:normAutofit/>
          </a:bodyPr>
          <a:lstStyle/>
          <a:p>
            <a:r>
              <a:rPr lang="en-ZA" b="1" dirty="0"/>
              <a:t>Objectives</a:t>
            </a:r>
          </a:p>
        </p:txBody>
      </p:sp>
      <p:pic>
        <p:nvPicPr>
          <p:cNvPr id="4" name="Graphic 15" descr="Bullseye">
            <a:extLst>
              <a:ext uri="{FF2B5EF4-FFF2-40B4-BE49-F238E27FC236}">
                <a16:creationId xmlns:a16="http://schemas.microsoft.com/office/drawing/2014/main" id="{05187AB8-EF88-4F43-9132-0272251F52D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416880" y="1828800"/>
            <a:ext cx="4343400" cy="4343400"/>
          </a:xfrm>
          <a:prstGeom prst="rect">
            <a:avLst/>
          </a:prstGeom>
        </p:spPr>
      </p:pic>
      <p:sp>
        <p:nvSpPr>
          <p:cNvPr id="3" name="Content Placeholder 2"/>
          <p:cNvSpPr>
            <a:spLocks noGrp="1"/>
          </p:cNvSpPr>
          <p:nvPr>
            <p:ph sz="half" idx="2"/>
          </p:nvPr>
        </p:nvSpPr>
        <p:spPr>
          <a:xfrm>
            <a:off x="6264110" y="1828800"/>
            <a:ext cx="4709961" cy="4343400"/>
          </a:xfrm>
        </p:spPr>
        <p:txBody>
          <a:bodyPr>
            <a:normAutofit/>
          </a:bodyPr>
          <a:lstStyle/>
          <a:p>
            <a:r>
              <a:rPr lang="en-ZA" sz="2000" dirty="0"/>
              <a:t>To estimate the potential benefits of the Auto Pact in EAC + Ethiopia by:</a:t>
            </a:r>
          </a:p>
          <a:p>
            <a:pPr lvl="1">
              <a:buFont typeface="Courier New" panose="02070309020205020404" pitchFamily="49" charset="0"/>
              <a:buChar char="o"/>
            </a:pPr>
            <a:r>
              <a:rPr lang="en-ZA" dirty="0"/>
              <a:t>Applying the Auto Pact economic model to the region</a:t>
            </a:r>
          </a:p>
          <a:p>
            <a:pPr lvl="1">
              <a:buFont typeface="Courier New" panose="02070309020205020404" pitchFamily="49" charset="0"/>
              <a:buChar char="o"/>
            </a:pPr>
            <a:r>
              <a:rPr lang="en-ZA" dirty="0"/>
              <a:t>Quantifying the benefits to the hub and spoke economies and to the industry</a:t>
            </a:r>
          </a:p>
          <a:p>
            <a:pPr lvl="1">
              <a:buFont typeface="Courier New" panose="02070309020205020404" pitchFamily="49" charset="0"/>
              <a:buChar char="o"/>
            </a:pPr>
            <a:r>
              <a:rPr lang="en-ZA" dirty="0"/>
              <a:t>Outlining the conditions that have to be in place for the economic model to be realised</a:t>
            </a:r>
          </a:p>
          <a:p>
            <a:pPr lvl="1">
              <a:buFont typeface="Courier New" panose="02070309020205020404" pitchFamily="49" charset="0"/>
              <a:buChar char="o"/>
            </a:pPr>
            <a:r>
              <a:rPr lang="en-ZA" dirty="0"/>
              <a:t>Integrating this into the African Auto Pact context</a:t>
            </a:r>
          </a:p>
          <a:p>
            <a:pPr marL="514350" indent="-514350">
              <a:buAutoNum type="arabicPeriod"/>
            </a:pPr>
            <a:endParaRPr lang="en-ZA" sz="2000" dirty="0"/>
          </a:p>
          <a:p>
            <a:endParaRPr lang="en-ZA" sz="2000" dirty="0"/>
          </a:p>
        </p:txBody>
      </p:sp>
      <p:sp>
        <p:nvSpPr>
          <p:cNvPr id="5" name="Slide Number Placeholder 4">
            <a:extLst>
              <a:ext uri="{FF2B5EF4-FFF2-40B4-BE49-F238E27FC236}">
                <a16:creationId xmlns:a16="http://schemas.microsoft.com/office/drawing/2014/main" id="{9477024F-B01B-4BAB-84B3-59FB131DADD2}"/>
              </a:ext>
            </a:extLst>
          </p:cNvPr>
          <p:cNvSpPr>
            <a:spLocks noGrp="1"/>
          </p:cNvSpPr>
          <p:nvPr>
            <p:ph type="sldNum" sz="quarter" idx="12"/>
          </p:nvPr>
        </p:nvSpPr>
        <p:spPr>
          <a:xfrm>
            <a:off x="9830772" y="6448427"/>
            <a:ext cx="1143299" cy="180974"/>
          </a:xfrm>
        </p:spPr>
        <p:txBody>
          <a:bodyPr anchor="ctr">
            <a:normAutofit/>
          </a:bodyPr>
          <a:lstStyle/>
          <a:p>
            <a:pPr>
              <a:lnSpc>
                <a:spcPct val="90000"/>
              </a:lnSpc>
              <a:spcAft>
                <a:spcPts val="600"/>
              </a:spcAft>
            </a:pPr>
            <a:fld id="{F36C87F6-986D-49E6-AF40-1B3A1EE8064D}" type="slidenum">
              <a:rPr lang="en-ZA" sz="600" smtClean="0"/>
              <a:pPr>
                <a:lnSpc>
                  <a:spcPct val="90000"/>
                </a:lnSpc>
                <a:spcAft>
                  <a:spcPts val="600"/>
                </a:spcAft>
              </a:pPr>
              <a:t>3</a:t>
            </a:fld>
            <a:endParaRPr lang="en-ZA" sz="600"/>
          </a:p>
        </p:txBody>
      </p:sp>
    </p:spTree>
    <p:extLst>
      <p:ext uri="{BB962C8B-B14F-4D97-AF65-F5344CB8AC3E}">
        <p14:creationId xmlns:p14="http://schemas.microsoft.com/office/powerpoint/2010/main" val="42470437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5107" y="642357"/>
            <a:ext cx="4353368" cy="4038600"/>
          </a:xfrm>
        </p:spPr>
        <p:txBody>
          <a:bodyPr anchor="t"/>
          <a:lstStyle/>
          <a:p>
            <a:r>
              <a:rPr lang="en-ZA" b="1" dirty="0"/>
              <a:t>Economic model</a:t>
            </a:r>
          </a:p>
        </p:txBody>
      </p:sp>
      <p:sp>
        <p:nvSpPr>
          <p:cNvPr id="3" name="Content Placeholder 2"/>
          <p:cNvSpPr>
            <a:spLocks noGrp="1"/>
          </p:cNvSpPr>
          <p:nvPr>
            <p:ph idx="1"/>
          </p:nvPr>
        </p:nvSpPr>
        <p:spPr/>
        <p:txBody>
          <a:bodyPr/>
          <a:lstStyle/>
          <a:p>
            <a:pPr marL="0" indent="0">
              <a:buNone/>
            </a:pPr>
            <a:endParaRPr lang="en-ZA" dirty="0"/>
          </a:p>
          <a:p>
            <a:endParaRPr lang="en-ZA" dirty="0"/>
          </a:p>
        </p:txBody>
      </p:sp>
      <p:sp>
        <p:nvSpPr>
          <p:cNvPr id="9" name="Text Placeholder 8">
            <a:extLst>
              <a:ext uri="{FF2B5EF4-FFF2-40B4-BE49-F238E27FC236}">
                <a16:creationId xmlns:a16="http://schemas.microsoft.com/office/drawing/2014/main" id="{4F2ED948-172E-4AF8-AA3A-29A9A15F2A47}"/>
              </a:ext>
            </a:extLst>
          </p:cNvPr>
          <p:cNvSpPr>
            <a:spLocks noGrp="1"/>
          </p:cNvSpPr>
          <p:nvPr>
            <p:ph type="body" sz="half" idx="2"/>
          </p:nvPr>
        </p:nvSpPr>
        <p:spPr>
          <a:xfrm>
            <a:off x="505107" y="1882624"/>
            <a:ext cx="4353368" cy="1295400"/>
          </a:xfrm>
        </p:spPr>
        <p:txBody>
          <a:bodyPr>
            <a:normAutofit/>
          </a:bodyPr>
          <a:lstStyle/>
          <a:p>
            <a:r>
              <a:rPr lang="en-ZA" sz="2800" b="1" cap="all" dirty="0">
                <a:solidFill>
                  <a:schemeClr val="tx1">
                    <a:lumMod val="60000"/>
                    <a:lumOff val="40000"/>
                  </a:schemeClr>
                </a:solidFill>
                <a:latin typeface="+mj-lt"/>
                <a:ea typeface="+mj-ea"/>
                <a:cs typeface="+mj-cs"/>
              </a:rPr>
              <a:t>METHODOLOGY ASSUMPTIONS</a:t>
            </a:r>
          </a:p>
        </p:txBody>
      </p:sp>
      <p:sp>
        <p:nvSpPr>
          <p:cNvPr id="5" name="TextBox 4">
            <a:extLst>
              <a:ext uri="{FF2B5EF4-FFF2-40B4-BE49-F238E27FC236}">
                <a16:creationId xmlns:a16="http://schemas.microsoft.com/office/drawing/2014/main" id="{595535F3-2319-4A63-9E5C-A8D678FE9DA6}"/>
              </a:ext>
            </a:extLst>
          </p:cNvPr>
          <p:cNvSpPr txBox="1"/>
          <p:nvPr/>
        </p:nvSpPr>
        <p:spPr>
          <a:xfrm>
            <a:off x="5467526" y="685800"/>
            <a:ext cx="6040085" cy="5693866"/>
          </a:xfrm>
          <a:prstGeom prst="rect">
            <a:avLst/>
          </a:prstGeom>
          <a:noFill/>
        </p:spPr>
        <p:txBody>
          <a:bodyPr wrap="square" rtlCol="0">
            <a:spAutoFit/>
          </a:bodyPr>
          <a:lstStyle/>
          <a:p>
            <a:pPr algn="just"/>
            <a:r>
              <a:rPr lang="en-ZA" sz="2800" b="1" dirty="0"/>
              <a:t>Four key assumptions:</a:t>
            </a:r>
          </a:p>
          <a:p>
            <a:pPr marL="514350" indent="-514350" algn="just">
              <a:buFont typeface="+mj-lt"/>
              <a:buAutoNum type="arabicPeriod"/>
            </a:pPr>
            <a:r>
              <a:rPr lang="en-ZA" sz="2400" dirty="0"/>
              <a:t>Demand growth based on change in adult population earning more than $10,000 per year (new vehicle affordability threshold)</a:t>
            </a:r>
          </a:p>
          <a:p>
            <a:pPr marL="514350" indent="-514350" algn="just">
              <a:buFont typeface="+mj-lt"/>
              <a:buAutoNum type="arabicPeriod"/>
            </a:pPr>
            <a:r>
              <a:rPr lang="en-ZA" sz="2400" dirty="0"/>
              <a:t>Pre-owned vehicle imports are banned (SA precedent)</a:t>
            </a:r>
          </a:p>
          <a:p>
            <a:pPr marL="514350" indent="-514350" algn="just">
              <a:buFont typeface="+mj-lt"/>
              <a:buAutoNum type="arabicPeriod"/>
            </a:pPr>
            <a:r>
              <a:rPr lang="en-ZA" sz="2400" dirty="0"/>
              <a:t>Model assumes 20% absolute loss in vehicle demand from consumers who are no longer able to afford a vehicle</a:t>
            </a:r>
          </a:p>
          <a:p>
            <a:pPr marL="514350" indent="-514350" algn="just">
              <a:buFont typeface="+mj-lt"/>
              <a:buAutoNum type="arabicPeriod"/>
            </a:pPr>
            <a:r>
              <a:rPr lang="en-ZA" sz="2400" dirty="0"/>
              <a:t>Production Equivalency Model (PEM) based on production being equivalent to local/regional consumption</a:t>
            </a:r>
          </a:p>
        </p:txBody>
      </p:sp>
      <p:graphicFrame>
        <p:nvGraphicFramePr>
          <p:cNvPr id="6" name="Table 6">
            <a:extLst>
              <a:ext uri="{FF2B5EF4-FFF2-40B4-BE49-F238E27FC236}">
                <a16:creationId xmlns:a16="http://schemas.microsoft.com/office/drawing/2014/main" id="{02FEDF2B-0BD0-4298-A4EC-9C365004CA63}"/>
              </a:ext>
            </a:extLst>
          </p:cNvPr>
          <p:cNvGraphicFramePr>
            <a:graphicFrameLocks noGrp="1"/>
          </p:cNvGraphicFramePr>
          <p:nvPr>
            <p:extLst>
              <p:ext uri="{D42A27DB-BD31-4B8C-83A1-F6EECF244321}">
                <p14:modId xmlns:p14="http://schemas.microsoft.com/office/powerpoint/2010/main" val="210816356"/>
              </p:ext>
            </p:extLst>
          </p:nvPr>
        </p:nvGraphicFramePr>
        <p:xfrm>
          <a:off x="505107" y="2868720"/>
          <a:ext cx="4353368" cy="3624474"/>
        </p:xfrm>
        <a:graphic>
          <a:graphicData uri="http://schemas.openxmlformats.org/drawingml/2006/table">
            <a:tbl>
              <a:tblPr firstRow="1" bandRow="1">
                <a:tableStyleId>{10A1B5D5-9B99-4C35-A422-299274C87663}</a:tableStyleId>
              </a:tblPr>
              <a:tblGrid>
                <a:gridCol w="4353368">
                  <a:extLst>
                    <a:ext uri="{9D8B030D-6E8A-4147-A177-3AD203B41FA5}">
                      <a16:colId xmlns:a16="http://schemas.microsoft.com/office/drawing/2014/main" val="1927298117"/>
                    </a:ext>
                  </a:extLst>
                </a:gridCol>
              </a:tblGrid>
              <a:tr h="42407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sz="1800" dirty="0">
                          <a:effectLst/>
                        </a:rPr>
                        <a:t>Production Equivalency Model (PEM)</a:t>
                      </a:r>
                      <a:endParaRPr lang="en-ZA" sz="18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781519859"/>
                  </a:ext>
                </a:extLst>
              </a:tr>
              <a:tr h="2788428">
                <a:tc>
                  <a:txBody>
                    <a:bodyPr/>
                    <a:lstStyle/>
                    <a:p>
                      <a:pPr marL="342900" lvl="0" indent="-342900" algn="just">
                        <a:buFont typeface="+mj-lt"/>
                        <a:buAutoNum type="alphaLcPeriod"/>
                      </a:pPr>
                      <a:r>
                        <a:rPr lang="en-ZA" sz="1200" dirty="0">
                          <a:effectLst/>
                        </a:rPr>
                        <a:t>Aggregate production values 2019-2035</a:t>
                      </a:r>
                    </a:p>
                    <a:p>
                      <a:pPr marL="342900" lvl="0" indent="-342900" algn="just">
                        <a:buFont typeface="+mj-lt"/>
                        <a:buAutoNum type="alphaLcPeriod"/>
                      </a:pPr>
                      <a:r>
                        <a:rPr lang="en-ZA" sz="1200" dirty="0">
                          <a:effectLst/>
                        </a:rPr>
                        <a:t>Gross Value Addition (GVA - contribution to GDP) is calculated at 40% of production value (SA standard local content)</a:t>
                      </a:r>
                    </a:p>
                    <a:p>
                      <a:pPr marL="800100" lvl="1" indent="-342900" algn="just">
                        <a:buFont typeface="Courier New" panose="02070309020205020404" pitchFamily="49" charset="0"/>
                        <a:buChar char="o"/>
                      </a:pPr>
                      <a:r>
                        <a:rPr lang="en-ZA" sz="1200" dirty="0">
                          <a:effectLst/>
                        </a:rPr>
                        <a:t>3 largest markets identified as hub economies: Kenya, Ethiopia, and Tanzania</a:t>
                      </a:r>
                    </a:p>
                    <a:p>
                      <a:pPr marL="800100" lvl="1" indent="-342900" algn="just">
                        <a:buFont typeface="Courier New" panose="02070309020205020404" pitchFamily="49" charset="0"/>
                        <a:buChar char="o"/>
                      </a:pPr>
                      <a:r>
                        <a:rPr lang="en-ZA" sz="1200" dirty="0">
                          <a:effectLst/>
                        </a:rPr>
                        <a:t>The rest allocated to the spoke economies</a:t>
                      </a:r>
                    </a:p>
                    <a:p>
                      <a:pPr marL="342900" lvl="0" indent="-342900" algn="just">
                        <a:buFont typeface="+mj-lt"/>
                        <a:buAutoNum type="alphaLcPeriod"/>
                      </a:pPr>
                      <a:r>
                        <a:rPr lang="en-ZA" sz="1200" dirty="0">
                          <a:effectLst/>
                        </a:rPr>
                        <a:t>Employment (vehicle and component manufacturing) </a:t>
                      </a:r>
                    </a:p>
                    <a:p>
                      <a:pPr marL="800100" lvl="1" indent="-342900" algn="just">
                        <a:buFont typeface="Courier New" panose="02070309020205020404" pitchFamily="49" charset="0"/>
                        <a:buChar char="o"/>
                      </a:pPr>
                      <a:r>
                        <a:rPr lang="en-ZA" sz="1200" dirty="0">
                          <a:effectLst/>
                        </a:rPr>
                        <a:t>Equivalent GVA/GVA per employee (SA standard).</a:t>
                      </a:r>
                    </a:p>
                    <a:p>
                      <a:pPr marL="800100" lvl="1" indent="-342900" algn="just">
                        <a:buFont typeface="Courier New" panose="02070309020205020404" pitchFamily="49" charset="0"/>
                        <a:buChar char="o"/>
                      </a:pPr>
                      <a:r>
                        <a:rPr lang="en-ZA" sz="1200" dirty="0">
                          <a:effectLst/>
                        </a:rPr>
                        <a:t>Employment was then split between vehicle and component manufacturing at a ratio of 1:3 (SA standard)</a:t>
                      </a:r>
                    </a:p>
                    <a:p>
                      <a:pPr marL="342900" lvl="0" indent="-342900" algn="just">
                        <a:buFont typeface="+mj-lt"/>
                        <a:buAutoNum type="alphaLcPeriod"/>
                      </a:pPr>
                      <a:r>
                        <a:rPr lang="en-ZA" sz="1200" dirty="0">
                          <a:effectLst/>
                        </a:rPr>
                        <a:t>Investment opportunities</a:t>
                      </a:r>
                    </a:p>
                    <a:p>
                      <a:pPr marL="742950" lvl="1" indent="-285750" algn="just">
                        <a:buFont typeface="Courier New" panose="02070309020205020404" pitchFamily="49" charset="0"/>
                        <a:buChar char="o"/>
                      </a:pPr>
                      <a:r>
                        <a:rPr lang="en-ZA" sz="1200" dirty="0">
                          <a:effectLst/>
                        </a:rPr>
                        <a:t>Annual new vehicle sales x $10,000 x average eight-year production run. </a:t>
                      </a:r>
                      <a:endParaRPr lang="en-ZA" sz="12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369403702"/>
                  </a:ext>
                </a:extLst>
              </a:tr>
            </a:tbl>
          </a:graphicData>
        </a:graphic>
      </p:graphicFrame>
      <p:sp>
        <p:nvSpPr>
          <p:cNvPr id="10" name="Slide Number Placeholder 9">
            <a:extLst>
              <a:ext uri="{FF2B5EF4-FFF2-40B4-BE49-F238E27FC236}">
                <a16:creationId xmlns:a16="http://schemas.microsoft.com/office/drawing/2014/main" id="{AC1BA120-7548-4104-B14D-129B9C274FFC}"/>
              </a:ext>
            </a:extLst>
          </p:cNvPr>
          <p:cNvSpPr>
            <a:spLocks noGrp="1"/>
          </p:cNvSpPr>
          <p:nvPr>
            <p:ph type="sldNum" sz="quarter" idx="12"/>
          </p:nvPr>
        </p:nvSpPr>
        <p:spPr/>
        <p:txBody>
          <a:bodyPr/>
          <a:lstStyle/>
          <a:p>
            <a:fld id="{F36C87F6-986D-49E6-AF40-1B3A1EE8064D}" type="slidenum">
              <a:rPr lang="en-ZA" smtClean="0"/>
              <a:t>4</a:t>
            </a:fld>
            <a:endParaRPr lang="en-ZA"/>
          </a:p>
        </p:txBody>
      </p:sp>
    </p:spTree>
    <p:extLst>
      <p:ext uri="{BB962C8B-B14F-4D97-AF65-F5344CB8AC3E}">
        <p14:creationId xmlns:p14="http://schemas.microsoft.com/office/powerpoint/2010/main" val="1328203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noAutofit/>
          </a:bodyPr>
          <a:lstStyle/>
          <a:p>
            <a:r>
              <a:rPr lang="en-ZA" sz="2800" b="1" dirty="0"/>
              <a:t>EAC-Ethiopia Auto Sector to 2035: </a:t>
            </a:r>
            <a:br>
              <a:rPr lang="en-ZA" sz="2800" b="1" dirty="0"/>
            </a:br>
            <a:r>
              <a:rPr lang="en-ZA" sz="2800" b="1" dirty="0">
                <a:solidFill>
                  <a:schemeClr val="tx1">
                    <a:lumMod val="60000"/>
                    <a:lumOff val="40000"/>
                  </a:schemeClr>
                </a:solidFill>
              </a:rPr>
              <a:t>if the status quo remains</a:t>
            </a:r>
          </a:p>
        </p:txBody>
      </p:sp>
      <p:sp>
        <p:nvSpPr>
          <p:cNvPr id="3" name="Slide Number Placeholder 2">
            <a:extLst>
              <a:ext uri="{FF2B5EF4-FFF2-40B4-BE49-F238E27FC236}">
                <a16:creationId xmlns:a16="http://schemas.microsoft.com/office/drawing/2014/main" id="{90AD9C52-DE1C-4D04-B3D1-FF5123E9CFB2}"/>
              </a:ext>
            </a:extLst>
          </p:cNvPr>
          <p:cNvSpPr>
            <a:spLocks noGrp="1"/>
          </p:cNvSpPr>
          <p:nvPr>
            <p:ph type="sldNum" sz="quarter" idx="12"/>
          </p:nvPr>
        </p:nvSpPr>
        <p:spPr/>
        <p:txBody>
          <a:bodyPr/>
          <a:lstStyle/>
          <a:p>
            <a:fld id="{41ECEC6C-53F2-48AC-AFD2-8B67A0BD75DB}" type="slidenum">
              <a:rPr lang="en-ZA" smtClean="0"/>
              <a:t>5</a:t>
            </a:fld>
            <a:endParaRPr lang="en-ZA"/>
          </a:p>
        </p:txBody>
      </p:sp>
      <p:graphicFrame>
        <p:nvGraphicFramePr>
          <p:cNvPr id="5" name="Content Placeholder 4"/>
          <p:cNvGraphicFramePr>
            <a:graphicFrameLocks noGrp="1"/>
          </p:cNvGraphicFramePr>
          <p:nvPr>
            <p:ph idx="4294967295"/>
            <p:extLst>
              <p:ext uri="{D42A27DB-BD31-4B8C-83A1-F6EECF244321}">
                <p14:modId xmlns:p14="http://schemas.microsoft.com/office/powerpoint/2010/main" val="1549937073"/>
              </p:ext>
            </p:extLst>
          </p:nvPr>
        </p:nvGraphicFramePr>
        <p:xfrm>
          <a:off x="900593" y="1699023"/>
          <a:ext cx="5809926" cy="2244850"/>
        </p:xfrm>
        <a:graphic>
          <a:graphicData uri="http://schemas.openxmlformats.org/drawingml/2006/table">
            <a:tbl>
              <a:tblPr firstRow="1" firstCol="1" bandCol="1">
                <a:tableStyleId>{073A0DAA-6AF3-43AB-8588-CEC1D06C72B9}</a:tableStyleId>
              </a:tblPr>
              <a:tblGrid>
                <a:gridCol w="1952890">
                  <a:extLst>
                    <a:ext uri="{9D8B030D-6E8A-4147-A177-3AD203B41FA5}">
                      <a16:colId xmlns:a16="http://schemas.microsoft.com/office/drawing/2014/main" val="20000"/>
                    </a:ext>
                  </a:extLst>
                </a:gridCol>
                <a:gridCol w="964259">
                  <a:extLst>
                    <a:ext uri="{9D8B030D-6E8A-4147-A177-3AD203B41FA5}">
                      <a16:colId xmlns:a16="http://schemas.microsoft.com/office/drawing/2014/main" val="20001"/>
                    </a:ext>
                  </a:extLst>
                </a:gridCol>
                <a:gridCol w="964259">
                  <a:extLst>
                    <a:ext uri="{9D8B030D-6E8A-4147-A177-3AD203B41FA5}">
                      <a16:colId xmlns:a16="http://schemas.microsoft.com/office/drawing/2014/main" val="20002"/>
                    </a:ext>
                  </a:extLst>
                </a:gridCol>
                <a:gridCol w="964259">
                  <a:extLst>
                    <a:ext uri="{9D8B030D-6E8A-4147-A177-3AD203B41FA5}">
                      <a16:colId xmlns:a16="http://schemas.microsoft.com/office/drawing/2014/main" val="20004"/>
                    </a:ext>
                  </a:extLst>
                </a:gridCol>
                <a:gridCol w="964259">
                  <a:extLst>
                    <a:ext uri="{9D8B030D-6E8A-4147-A177-3AD203B41FA5}">
                      <a16:colId xmlns:a16="http://schemas.microsoft.com/office/drawing/2014/main" val="20007"/>
                    </a:ext>
                  </a:extLst>
                </a:gridCol>
              </a:tblGrid>
              <a:tr h="224485">
                <a:tc>
                  <a:txBody>
                    <a:bodyPr/>
                    <a:lstStyle/>
                    <a:p>
                      <a:pPr>
                        <a:spcAft>
                          <a:spcPts val="0"/>
                        </a:spcAft>
                      </a:pPr>
                      <a:r>
                        <a:rPr lang="en-ZA" sz="900" dirty="0">
                          <a:effectLst/>
                        </a:rPr>
                        <a:t> </a:t>
                      </a:r>
                      <a:endParaRPr lang="en-ZA"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900" dirty="0">
                          <a:effectLst/>
                        </a:rPr>
                        <a:t>2018</a:t>
                      </a:r>
                      <a:endParaRPr lang="en-ZA"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900" dirty="0">
                          <a:effectLst/>
                        </a:rPr>
                        <a:t>2020</a:t>
                      </a:r>
                      <a:endParaRPr lang="en-ZA"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900" dirty="0">
                          <a:effectLst/>
                        </a:rPr>
                        <a:t>2026</a:t>
                      </a:r>
                      <a:endParaRPr lang="en-ZA"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900" dirty="0">
                          <a:effectLst/>
                        </a:rPr>
                        <a:t>2035</a:t>
                      </a:r>
                      <a:endParaRPr lang="en-ZA"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0"/>
                  </a:ext>
                </a:extLst>
              </a:tr>
              <a:tr h="224485">
                <a:tc>
                  <a:txBody>
                    <a:bodyPr/>
                    <a:lstStyle/>
                    <a:p>
                      <a:pPr>
                        <a:spcAft>
                          <a:spcPts val="0"/>
                        </a:spcAft>
                      </a:pPr>
                      <a:r>
                        <a:rPr lang="en-ZA" sz="900" dirty="0">
                          <a:effectLst/>
                        </a:rPr>
                        <a:t>Burundi</a:t>
                      </a:r>
                      <a:endParaRPr lang="en-ZA"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dirty="0">
                          <a:solidFill>
                            <a:schemeClr val="tx2"/>
                          </a:solidFill>
                          <a:effectLst/>
                        </a:rPr>
                        <a:t>900</a:t>
                      </a:r>
                      <a:endParaRPr lang="en-ZA" sz="11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dirty="0">
                          <a:solidFill>
                            <a:schemeClr val="tx2"/>
                          </a:solidFill>
                          <a:effectLst/>
                        </a:rPr>
                        <a:t>935</a:t>
                      </a:r>
                      <a:endParaRPr lang="en-ZA" sz="11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dirty="0">
                          <a:solidFill>
                            <a:schemeClr val="tx2"/>
                          </a:solidFill>
                          <a:effectLst/>
                        </a:rPr>
                        <a:t>1 049</a:t>
                      </a:r>
                      <a:endParaRPr lang="en-ZA" sz="11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1 245</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224485">
                <a:tc>
                  <a:txBody>
                    <a:bodyPr/>
                    <a:lstStyle/>
                    <a:p>
                      <a:pPr>
                        <a:spcAft>
                          <a:spcPts val="0"/>
                        </a:spcAft>
                      </a:pPr>
                      <a:r>
                        <a:rPr lang="en-ZA" sz="900" dirty="0">
                          <a:effectLst/>
                        </a:rPr>
                        <a:t>Kenya</a:t>
                      </a:r>
                      <a:endParaRPr lang="en-ZA"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10 600</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dirty="0">
                          <a:solidFill>
                            <a:schemeClr val="tx2"/>
                          </a:solidFill>
                          <a:effectLst/>
                        </a:rPr>
                        <a:t>11 751</a:t>
                      </a:r>
                      <a:endParaRPr lang="en-ZA" sz="11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dirty="0">
                          <a:solidFill>
                            <a:schemeClr val="tx2"/>
                          </a:solidFill>
                          <a:effectLst/>
                        </a:rPr>
                        <a:t>16 008</a:t>
                      </a:r>
                      <a:endParaRPr lang="en-ZA" sz="11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25 452</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2"/>
                  </a:ext>
                </a:extLst>
              </a:tr>
              <a:tr h="224485">
                <a:tc>
                  <a:txBody>
                    <a:bodyPr/>
                    <a:lstStyle/>
                    <a:p>
                      <a:pPr>
                        <a:spcAft>
                          <a:spcPts val="0"/>
                        </a:spcAft>
                      </a:pPr>
                      <a:r>
                        <a:rPr lang="en-ZA" sz="900" dirty="0">
                          <a:effectLst/>
                        </a:rPr>
                        <a:t>Rwanda</a:t>
                      </a:r>
                      <a:endParaRPr lang="en-ZA"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522</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dirty="0">
                          <a:solidFill>
                            <a:schemeClr val="tx2"/>
                          </a:solidFill>
                          <a:effectLst/>
                        </a:rPr>
                        <a:t>592</a:t>
                      </a:r>
                      <a:endParaRPr lang="en-ZA" sz="11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dirty="0">
                          <a:solidFill>
                            <a:schemeClr val="tx2"/>
                          </a:solidFill>
                          <a:effectLst/>
                        </a:rPr>
                        <a:t>862</a:t>
                      </a:r>
                      <a:endParaRPr lang="en-ZA" sz="11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1 517</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3"/>
                  </a:ext>
                </a:extLst>
              </a:tr>
              <a:tr h="224485">
                <a:tc>
                  <a:txBody>
                    <a:bodyPr/>
                    <a:lstStyle/>
                    <a:p>
                      <a:pPr>
                        <a:spcAft>
                          <a:spcPts val="0"/>
                        </a:spcAft>
                      </a:pPr>
                      <a:r>
                        <a:rPr lang="en-ZA" sz="900" dirty="0">
                          <a:effectLst/>
                        </a:rPr>
                        <a:t>South Sudan</a:t>
                      </a:r>
                      <a:endParaRPr lang="en-ZA"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1 409</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1 253</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dirty="0">
                          <a:solidFill>
                            <a:schemeClr val="tx2"/>
                          </a:solidFill>
                          <a:effectLst/>
                        </a:rPr>
                        <a:t>880</a:t>
                      </a:r>
                      <a:endParaRPr lang="en-ZA" sz="11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519</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4"/>
                  </a:ext>
                </a:extLst>
              </a:tr>
              <a:tr h="224485">
                <a:tc>
                  <a:txBody>
                    <a:bodyPr/>
                    <a:lstStyle/>
                    <a:p>
                      <a:pPr>
                        <a:spcAft>
                          <a:spcPts val="0"/>
                        </a:spcAft>
                      </a:pPr>
                      <a:r>
                        <a:rPr lang="en-ZA" sz="900" dirty="0">
                          <a:effectLst/>
                        </a:rPr>
                        <a:t>Tanzania</a:t>
                      </a:r>
                      <a:endParaRPr lang="en-ZA"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4 500</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5 062</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7 204</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dirty="0">
                          <a:solidFill>
                            <a:schemeClr val="tx2"/>
                          </a:solidFill>
                          <a:effectLst/>
                        </a:rPr>
                        <a:t>12 232</a:t>
                      </a:r>
                      <a:endParaRPr lang="en-ZA" sz="11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5"/>
                  </a:ext>
                </a:extLst>
              </a:tr>
              <a:tr h="224485">
                <a:tc>
                  <a:txBody>
                    <a:bodyPr/>
                    <a:lstStyle/>
                    <a:p>
                      <a:pPr>
                        <a:spcAft>
                          <a:spcPts val="0"/>
                        </a:spcAft>
                      </a:pPr>
                      <a:r>
                        <a:rPr lang="en-ZA" sz="900" dirty="0">
                          <a:effectLst/>
                        </a:rPr>
                        <a:t>Uganda</a:t>
                      </a:r>
                      <a:endParaRPr lang="en-ZA"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4 000</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4 408</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5 898</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9 129</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6"/>
                  </a:ext>
                </a:extLst>
              </a:tr>
              <a:tr h="224485">
                <a:tc>
                  <a:txBody>
                    <a:bodyPr/>
                    <a:lstStyle/>
                    <a:p>
                      <a:pPr>
                        <a:spcAft>
                          <a:spcPts val="0"/>
                        </a:spcAft>
                      </a:pPr>
                      <a:r>
                        <a:rPr lang="en-ZA" sz="900" dirty="0">
                          <a:effectLst/>
                        </a:rPr>
                        <a:t>Ethiopia</a:t>
                      </a:r>
                      <a:endParaRPr lang="en-ZA"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8 030</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9 565</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16 166</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dirty="0">
                          <a:solidFill>
                            <a:schemeClr val="tx2"/>
                          </a:solidFill>
                          <a:effectLst/>
                        </a:rPr>
                        <a:t>35 519</a:t>
                      </a:r>
                      <a:endParaRPr lang="en-ZA" sz="11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7"/>
                  </a:ext>
                </a:extLst>
              </a:tr>
              <a:tr h="224485">
                <a:tc>
                  <a:txBody>
                    <a:bodyPr/>
                    <a:lstStyle/>
                    <a:p>
                      <a:pPr>
                        <a:spcAft>
                          <a:spcPts val="0"/>
                        </a:spcAft>
                      </a:pPr>
                      <a:r>
                        <a:rPr lang="en-ZA" sz="900" dirty="0">
                          <a:effectLst/>
                        </a:rPr>
                        <a:t>EAC</a:t>
                      </a:r>
                      <a:endParaRPr lang="en-ZA"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b="1" i="0" dirty="0">
                          <a:solidFill>
                            <a:schemeClr val="tx2"/>
                          </a:solidFill>
                          <a:effectLst/>
                        </a:rPr>
                        <a:t>21 931</a:t>
                      </a:r>
                      <a:endParaRPr lang="en-ZA" sz="1100" b="1" i="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b="1" i="0" dirty="0">
                          <a:solidFill>
                            <a:schemeClr val="tx2"/>
                          </a:solidFill>
                          <a:effectLst/>
                        </a:rPr>
                        <a:t>24 000</a:t>
                      </a:r>
                      <a:endParaRPr lang="en-ZA" sz="1100" b="1" i="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b="1" i="0" dirty="0">
                          <a:solidFill>
                            <a:schemeClr val="tx2"/>
                          </a:solidFill>
                          <a:effectLst/>
                        </a:rPr>
                        <a:t>31 901</a:t>
                      </a:r>
                      <a:endParaRPr lang="en-ZA" sz="1100" b="1" i="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b="1" i="0" dirty="0">
                          <a:solidFill>
                            <a:schemeClr val="tx2"/>
                          </a:solidFill>
                          <a:effectLst/>
                        </a:rPr>
                        <a:t>50 095</a:t>
                      </a:r>
                      <a:endParaRPr lang="en-ZA" sz="1100" b="1" i="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8"/>
                  </a:ext>
                </a:extLst>
              </a:tr>
              <a:tr h="224485">
                <a:tc>
                  <a:txBody>
                    <a:bodyPr/>
                    <a:lstStyle/>
                    <a:p>
                      <a:pPr>
                        <a:spcAft>
                          <a:spcPts val="0"/>
                        </a:spcAft>
                      </a:pPr>
                      <a:r>
                        <a:rPr lang="en-ZA" sz="900" dirty="0">
                          <a:effectLst/>
                        </a:rPr>
                        <a:t>EAC plus Ethiopia</a:t>
                      </a:r>
                      <a:endParaRPr lang="en-ZA"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b="1" i="0" dirty="0">
                          <a:solidFill>
                            <a:schemeClr val="tx2"/>
                          </a:solidFill>
                          <a:effectLst/>
                        </a:rPr>
                        <a:t>29 961</a:t>
                      </a:r>
                      <a:endParaRPr lang="en-ZA" sz="1100" b="1" i="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b="1" i="0">
                          <a:solidFill>
                            <a:schemeClr val="tx2"/>
                          </a:solidFill>
                          <a:effectLst/>
                        </a:rPr>
                        <a:t>33 565</a:t>
                      </a:r>
                      <a:endParaRPr lang="en-ZA" sz="1100" b="1" i="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b="1" i="0" dirty="0">
                          <a:solidFill>
                            <a:schemeClr val="tx2"/>
                          </a:solidFill>
                          <a:effectLst/>
                        </a:rPr>
                        <a:t>48 067</a:t>
                      </a:r>
                      <a:endParaRPr lang="en-ZA" sz="1100" b="1" i="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b="1" i="0" dirty="0">
                          <a:solidFill>
                            <a:schemeClr val="tx2"/>
                          </a:solidFill>
                          <a:effectLst/>
                        </a:rPr>
                        <a:t>85 614</a:t>
                      </a:r>
                      <a:endParaRPr lang="en-ZA" sz="1100" b="1" i="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9"/>
                  </a:ext>
                </a:extLst>
              </a:tr>
            </a:tbl>
          </a:graphicData>
        </a:graphic>
      </p:graphicFrame>
      <p:sp>
        <p:nvSpPr>
          <p:cNvPr id="6" name="Rectangle 1"/>
          <p:cNvSpPr>
            <a:spLocks noChangeArrowheads="1"/>
          </p:cNvSpPr>
          <p:nvPr/>
        </p:nvSpPr>
        <p:spPr bwMode="auto">
          <a:xfrm>
            <a:off x="900593" y="1175803"/>
            <a:ext cx="580992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ZA" altLang="en-US" sz="1400" b="1" i="0" u="none" strike="noStrike" cap="none" normalizeH="0" baseline="0" dirty="0">
                <a:ln>
                  <a:noFill/>
                </a:ln>
                <a:solidFill>
                  <a:schemeClr val="tx1">
                    <a:lumMod val="50000"/>
                  </a:schemeClr>
                </a:solidFill>
                <a:effectLst/>
                <a:latin typeface="Calibri" panose="020F0502020204030204" pitchFamily="34" charset="0"/>
                <a:ea typeface="Calibri" panose="020F0502020204030204" pitchFamily="34" charset="0"/>
                <a:cs typeface="Calibri" panose="020F0502020204030204" pitchFamily="34" charset="0"/>
              </a:rPr>
              <a:t>Estimated new vehicle sales to 2035, based on existing market consumption profile</a:t>
            </a:r>
            <a:endParaRPr kumimoji="0" lang="en-ZA" altLang="en-US" sz="2400" i="0" u="none" strike="noStrike" cap="none" normalizeH="0" baseline="0" dirty="0">
              <a:ln>
                <a:noFill/>
              </a:ln>
              <a:solidFill>
                <a:schemeClr val="tx1">
                  <a:lumMod val="50000"/>
                </a:schemeClr>
              </a:solidFill>
              <a:effectLst/>
              <a:latin typeface="Arial" panose="020B0604020202020204" pitchFamily="34" charset="0"/>
            </a:endParaRPr>
          </a:p>
        </p:txBody>
      </p:sp>
      <p:graphicFrame>
        <p:nvGraphicFramePr>
          <p:cNvPr id="7" name="Table 6"/>
          <p:cNvGraphicFramePr>
            <a:graphicFrameLocks noGrp="1"/>
          </p:cNvGraphicFramePr>
          <p:nvPr>
            <p:extLst>
              <p:ext uri="{D42A27DB-BD31-4B8C-83A1-F6EECF244321}">
                <p14:modId xmlns:p14="http://schemas.microsoft.com/office/powerpoint/2010/main" val="4064650904"/>
              </p:ext>
            </p:extLst>
          </p:nvPr>
        </p:nvGraphicFramePr>
        <p:xfrm>
          <a:off x="900595" y="4441722"/>
          <a:ext cx="5809924" cy="2308890"/>
        </p:xfrm>
        <a:graphic>
          <a:graphicData uri="http://schemas.openxmlformats.org/drawingml/2006/table">
            <a:tbl>
              <a:tblPr firstRow="1" firstCol="1" bandCol="1">
                <a:tableStyleId>{073A0DAA-6AF3-43AB-8588-CEC1D06C72B9}</a:tableStyleId>
              </a:tblPr>
              <a:tblGrid>
                <a:gridCol w="1952888">
                  <a:extLst>
                    <a:ext uri="{9D8B030D-6E8A-4147-A177-3AD203B41FA5}">
                      <a16:colId xmlns:a16="http://schemas.microsoft.com/office/drawing/2014/main" val="20000"/>
                    </a:ext>
                  </a:extLst>
                </a:gridCol>
                <a:gridCol w="964259">
                  <a:extLst>
                    <a:ext uri="{9D8B030D-6E8A-4147-A177-3AD203B41FA5}">
                      <a16:colId xmlns:a16="http://schemas.microsoft.com/office/drawing/2014/main" val="20001"/>
                    </a:ext>
                  </a:extLst>
                </a:gridCol>
                <a:gridCol w="964259">
                  <a:extLst>
                    <a:ext uri="{9D8B030D-6E8A-4147-A177-3AD203B41FA5}">
                      <a16:colId xmlns:a16="http://schemas.microsoft.com/office/drawing/2014/main" val="20002"/>
                    </a:ext>
                  </a:extLst>
                </a:gridCol>
                <a:gridCol w="964259">
                  <a:extLst>
                    <a:ext uri="{9D8B030D-6E8A-4147-A177-3AD203B41FA5}">
                      <a16:colId xmlns:a16="http://schemas.microsoft.com/office/drawing/2014/main" val="20004"/>
                    </a:ext>
                  </a:extLst>
                </a:gridCol>
                <a:gridCol w="964259">
                  <a:extLst>
                    <a:ext uri="{9D8B030D-6E8A-4147-A177-3AD203B41FA5}">
                      <a16:colId xmlns:a16="http://schemas.microsoft.com/office/drawing/2014/main" val="20007"/>
                    </a:ext>
                  </a:extLst>
                </a:gridCol>
              </a:tblGrid>
              <a:tr h="230889">
                <a:tc>
                  <a:txBody>
                    <a:bodyPr/>
                    <a:lstStyle/>
                    <a:p>
                      <a:pPr>
                        <a:spcAft>
                          <a:spcPts val="0"/>
                        </a:spcAft>
                      </a:pPr>
                      <a:r>
                        <a:rPr lang="en-ZA" sz="900">
                          <a:effectLst/>
                        </a:rPr>
                        <a:t> </a:t>
                      </a:r>
                      <a:endParaRPr lang="en-ZA"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900">
                          <a:effectLst/>
                        </a:rPr>
                        <a:t>2018</a:t>
                      </a:r>
                      <a:endParaRPr lang="en-ZA"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900" dirty="0">
                          <a:effectLst/>
                        </a:rPr>
                        <a:t>2020</a:t>
                      </a:r>
                      <a:endParaRPr lang="en-ZA"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900" dirty="0">
                          <a:effectLst/>
                        </a:rPr>
                        <a:t>2026</a:t>
                      </a:r>
                      <a:endParaRPr lang="en-ZA"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900">
                          <a:effectLst/>
                        </a:rPr>
                        <a:t>2035</a:t>
                      </a:r>
                      <a:endParaRPr lang="en-ZA"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0"/>
                  </a:ext>
                </a:extLst>
              </a:tr>
              <a:tr h="230889">
                <a:tc>
                  <a:txBody>
                    <a:bodyPr/>
                    <a:lstStyle/>
                    <a:p>
                      <a:pPr>
                        <a:spcAft>
                          <a:spcPts val="0"/>
                        </a:spcAft>
                      </a:pPr>
                      <a:r>
                        <a:rPr lang="en-ZA" sz="900">
                          <a:effectLst/>
                        </a:rPr>
                        <a:t>Burundi</a:t>
                      </a:r>
                      <a:endParaRPr lang="en-ZA"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dirty="0">
                          <a:solidFill>
                            <a:schemeClr val="tx2"/>
                          </a:solidFill>
                          <a:effectLst/>
                        </a:rPr>
                        <a:t>1 529</a:t>
                      </a:r>
                      <a:endParaRPr lang="en-ZA" sz="11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1 589</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1 782</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2 116</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230889">
                <a:tc>
                  <a:txBody>
                    <a:bodyPr/>
                    <a:lstStyle/>
                    <a:p>
                      <a:pPr>
                        <a:spcAft>
                          <a:spcPts val="0"/>
                        </a:spcAft>
                      </a:pPr>
                      <a:r>
                        <a:rPr lang="en-ZA" sz="900">
                          <a:effectLst/>
                        </a:rPr>
                        <a:t>Kenya</a:t>
                      </a:r>
                      <a:endParaRPr lang="en-ZA"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dirty="0">
                          <a:solidFill>
                            <a:schemeClr val="tx2"/>
                          </a:solidFill>
                          <a:effectLst/>
                        </a:rPr>
                        <a:t>77 341</a:t>
                      </a:r>
                      <a:endParaRPr lang="en-ZA" sz="11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dirty="0">
                          <a:solidFill>
                            <a:schemeClr val="tx2"/>
                          </a:solidFill>
                          <a:effectLst/>
                        </a:rPr>
                        <a:t>85 737</a:t>
                      </a:r>
                      <a:endParaRPr lang="en-ZA" sz="11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116 797</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185 709</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2"/>
                  </a:ext>
                </a:extLst>
              </a:tr>
              <a:tr h="230889">
                <a:tc>
                  <a:txBody>
                    <a:bodyPr/>
                    <a:lstStyle/>
                    <a:p>
                      <a:pPr>
                        <a:spcAft>
                          <a:spcPts val="0"/>
                        </a:spcAft>
                      </a:pPr>
                      <a:r>
                        <a:rPr lang="en-ZA" sz="900">
                          <a:effectLst/>
                        </a:rPr>
                        <a:t>Rwanda</a:t>
                      </a:r>
                      <a:endParaRPr lang="en-ZA"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1 420</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dirty="0">
                          <a:solidFill>
                            <a:schemeClr val="tx2"/>
                          </a:solidFill>
                          <a:effectLst/>
                        </a:rPr>
                        <a:t>1 610</a:t>
                      </a:r>
                      <a:endParaRPr lang="en-ZA" sz="11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dirty="0">
                          <a:solidFill>
                            <a:schemeClr val="tx2"/>
                          </a:solidFill>
                          <a:effectLst/>
                        </a:rPr>
                        <a:t>2 346</a:t>
                      </a:r>
                      <a:endParaRPr lang="en-ZA" sz="11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4 127</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3"/>
                  </a:ext>
                </a:extLst>
              </a:tr>
              <a:tr h="230889">
                <a:tc>
                  <a:txBody>
                    <a:bodyPr/>
                    <a:lstStyle/>
                    <a:p>
                      <a:pPr>
                        <a:spcAft>
                          <a:spcPts val="0"/>
                        </a:spcAft>
                      </a:pPr>
                      <a:r>
                        <a:rPr lang="en-ZA" sz="900">
                          <a:effectLst/>
                        </a:rPr>
                        <a:t>South Sudan</a:t>
                      </a:r>
                      <a:endParaRPr lang="en-ZA"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3 832</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3 407</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dirty="0">
                          <a:solidFill>
                            <a:schemeClr val="tx2"/>
                          </a:solidFill>
                          <a:effectLst/>
                        </a:rPr>
                        <a:t>2 395</a:t>
                      </a:r>
                      <a:endParaRPr lang="en-ZA" sz="11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dirty="0">
                          <a:solidFill>
                            <a:schemeClr val="tx2"/>
                          </a:solidFill>
                          <a:effectLst/>
                        </a:rPr>
                        <a:t>1 412</a:t>
                      </a:r>
                      <a:endParaRPr lang="en-ZA" sz="11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4"/>
                  </a:ext>
                </a:extLst>
              </a:tr>
              <a:tr h="230889">
                <a:tc>
                  <a:txBody>
                    <a:bodyPr/>
                    <a:lstStyle/>
                    <a:p>
                      <a:pPr>
                        <a:spcAft>
                          <a:spcPts val="0"/>
                        </a:spcAft>
                      </a:pPr>
                      <a:r>
                        <a:rPr lang="en-ZA" sz="900">
                          <a:effectLst/>
                        </a:rPr>
                        <a:t>Tanzania</a:t>
                      </a:r>
                      <a:endParaRPr lang="en-ZA"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30 270</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34 049</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dirty="0">
                          <a:solidFill>
                            <a:schemeClr val="tx2"/>
                          </a:solidFill>
                          <a:effectLst/>
                        </a:rPr>
                        <a:t>48 461</a:t>
                      </a:r>
                      <a:endParaRPr lang="en-ZA" sz="11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82 283</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5"/>
                  </a:ext>
                </a:extLst>
              </a:tr>
              <a:tr h="230889">
                <a:tc>
                  <a:txBody>
                    <a:bodyPr/>
                    <a:lstStyle/>
                    <a:p>
                      <a:pPr>
                        <a:spcAft>
                          <a:spcPts val="0"/>
                        </a:spcAft>
                      </a:pPr>
                      <a:r>
                        <a:rPr lang="en-ZA" sz="900">
                          <a:effectLst/>
                        </a:rPr>
                        <a:t>Uganda</a:t>
                      </a:r>
                      <a:endParaRPr lang="en-ZA"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33 820</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37 268</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49 868</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dirty="0">
                          <a:solidFill>
                            <a:schemeClr val="tx2"/>
                          </a:solidFill>
                          <a:effectLst/>
                        </a:rPr>
                        <a:t>77 188</a:t>
                      </a:r>
                      <a:endParaRPr lang="en-ZA" sz="11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6"/>
                  </a:ext>
                </a:extLst>
              </a:tr>
              <a:tr h="230889">
                <a:tc>
                  <a:txBody>
                    <a:bodyPr/>
                    <a:lstStyle/>
                    <a:p>
                      <a:pPr>
                        <a:spcAft>
                          <a:spcPts val="0"/>
                        </a:spcAft>
                      </a:pPr>
                      <a:r>
                        <a:rPr lang="en-ZA" sz="900">
                          <a:effectLst/>
                        </a:rPr>
                        <a:t>Ethiopia</a:t>
                      </a:r>
                      <a:endParaRPr lang="en-ZA"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21 843</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26 019</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a:solidFill>
                            <a:schemeClr val="tx2"/>
                          </a:solidFill>
                          <a:effectLst/>
                        </a:rPr>
                        <a:t>43 974</a:t>
                      </a:r>
                      <a:endParaRPr lang="en-ZA" sz="11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dirty="0">
                          <a:solidFill>
                            <a:schemeClr val="tx2"/>
                          </a:solidFill>
                          <a:effectLst/>
                        </a:rPr>
                        <a:t>96 618</a:t>
                      </a:r>
                      <a:endParaRPr lang="en-ZA" sz="11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7"/>
                  </a:ext>
                </a:extLst>
              </a:tr>
              <a:tr h="230889">
                <a:tc>
                  <a:txBody>
                    <a:bodyPr/>
                    <a:lstStyle/>
                    <a:p>
                      <a:pPr>
                        <a:spcAft>
                          <a:spcPts val="0"/>
                        </a:spcAft>
                      </a:pPr>
                      <a:r>
                        <a:rPr lang="en-ZA" sz="900">
                          <a:effectLst/>
                        </a:rPr>
                        <a:t>EAC</a:t>
                      </a:r>
                      <a:endParaRPr lang="en-ZA"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b="1" dirty="0">
                          <a:solidFill>
                            <a:schemeClr val="tx2"/>
                          </a:solidFill>
                          <a:effectLst/>
                        </a:rPr>
                        <a:t>148 212</a:t>
                      </a:r>
                      <a:endParaRPr lang="en-ZA" sz="1100" b="1"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b="1" dirty="0">
                          <a:solidFill>
                            <a:schemeClr val="tx2"/>
                          </a:solidFill>
                          <a:effectLst/>
                        </a:rPr>
                        <a:t>163 659</a:t>
                      </a:r>
                      <a:endParaRPr lang="en-ZA" sz="1100" b="1"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b="1">
                          <a:solidFill>
                            <a:schemeClr val="tx2"/>
                          </a:solidFill>
                          <a:effectLst/>
                        </a:rPr>
                        <a:t>221 648</a:t>
                      </a:r>
                      <a:endParaRPr lang="en-ZA" sz="1100" b="1">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b="1" dirty="0">
                          <a:solidFill>
                            <a:schemeClr val="tx2"/>
                          </a:solidFill>
                          <a:effectLst/>
                        </a:rPr>
                        <a:t>352 834</a:t>
                      </a:r>
                      <a:endParaRPr lang="en-ZA" sz="1100" b="1"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8"/>
                  </a:ext>
                </a:extLst>
              </a:tr>
              <a:tr h="230889">
                <a:tc>
                  <a:txBody>
                    <a:bodyPr/>
                    <a:lstStyle/>
                    <a:p>
                      <a:pPr>
                        <a:spcAft>
                          <a:spcPts val="0"/>
                        </a:spcAft>
                      </a:pPr>
                      <a:r>
                        <a:rPr lang="en-ZA" sz="900">
                          <a:effectLst/>
                        </a:rPr>
                        <a:t>EAC plus Ethiopia</a:t>
                      </a:r>
                      <a:endParaRPr lang="en-ZA"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b="1">
                          <a:solidFill>
                            <a:schemeClr val="tx2"/>
                          </a:solidFill>
                          <a:effectLst/>
                        </a:rPr>
                        <a:t>170 055</a:t>
                      </a:r>
                      <a:endParaRPr lang="en-ZA" sz="1100" b="1">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b="1" dirty="0">
                          <a:solidFill>
                            <a:schemeClr val="tx2"/>
                          </a:solidFill>
                          <a:effectLst/>
                        </a:rPr>
                        <a:t>189 678</a:t>
                      </a:r>
                      <a:endParaRPr lang="en-ZA" sz="1100" b="1"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b="1" dirty="0">
                          <a:solidFill>
                            <a:schemeClr val="tx2"/>
                          </a:solidFill>
                          <a:effectLst/>
                        </a:rPr>
                        <a:t>265 622</a:t>
                      </a:r>
                      <a:endParaRPr lang="en-ZA" sz="1100" b="1"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900" b="1" dirty="0">
                          <a:solidFill>
                            <a:schemeClr val="tx2"/>
                          </a:solidFill>
                          <a:effectLst/>
                        </a:rPr>
                        <a:t>449 452</a:t>
                      </a:r>
                      <a:endParaRPr lang="en-ZA" sz="1100" b="1"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9"/>
                  </a:ext>
                </a:extLst>
              </a:tr>
            </a:tbl>
          </a:graphicData>
        </a:graphic>
      </p:graphicFrame>
      <p:sp>
        <p:nvSpPr>
          <p:cNvPr id="8" name="Rectangle 2"/>
          <p:cNvSpPr>
            <a:spLocks noChangeArrowheads="1"/>
          </p:cNvSpPr>
          <p:nvPr/>
        </p:nvSpPr>
        <p:spPr bwMode="auto">
          <a:xfrm>
            <a:off x="900593" y="3949092"/>
            <a:ext cx="5809927"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ZA" altLang="en-US" sz="1400" b="1" i="0" u="none" strike="noStrike" cap="none" normalizeH="0" baseline="0" dirty="0">
                <a:ln>
                  <a:noFill/>
                </a:ln>
                <a:solidFill>
                  <a:schemeClr val="tx1">
                    <a:lumMod val="50000"/>
                  </a:schemeClr>
                </a:solidFill>
                <a:effectLst/>
                <a:latin typeface="Calibri" panose="020F0502020204030204" pitchFamily="34" charset="0"/>
                <a:ea typeface="Calibri" panose="020F0502020204030204" pitchFamily="34" charset="0"/>
                <a:cs typeface="Calibri" panose="020F0502020204030204" pitchFamily="34" charset="0"/>
              </a:rPr>
              <a:t>Estimated pre-owned vehicle imports to 2035, based on existing consumption profile</a:t>
            </a:r>
            <a:endParaRPr kumimoji="0" lang="en-ZA" altLang="en-US" sz="2400" b="0" i="0" u="none" strike="noStrike" cap="none" normalizeH="0" baseline="0" dirty="0">
              <a:ln>
                <a:noFill/>
              </a:ln>
              <a:solidFill>
                <a:schemeClr val="tx1">
                  <a:lumMod val="50000"/>
                </a:schemeClr>
              </a:solidFill>
              <a:effectLst/>
              <a:latin typeface="Arial" panose="020B0604020202020204" pitchFamily="34" charset="0"/>
            </a:endParaRPr>
          </a:p>
        </p:txBody>
      </p:sp>
      <p:sp>
        <p:nvSpPr>
          <p:cNvPr id="9" name="Content Placeholder 2"/>
          <p:cNvSpPr txBox="1">
            <a:spLocks/>
          </p:cNvSpPr>
          <p:nvPr/>
        </p:nvSpPr>
        <p:spPr>
          <a:xfrm>
            <a:off x="7232534" y="3602142"/>
            <a:ext cx="4632036" cy="3000365"/>
          </a:xfrm>
          <a:prstGeom prst="rect">
            <a:avLst/>
          </a:prstGeom>
        </p:spPr>
        <p:style>
          <a:lnRef idx="3">
            <a:schemeClr val="lt1"/>
          </a:lnRef>
          <a:fillRef idx="1">
            <a:schemeClr val="accent6"/>
          </a:fillRef>
          <a:effectRef idx="1">
            <a:schemeClr val="accent6"/>
          </a:effectRef>
          <a:fontRef idx="minor">
            <a:schemeClr val="lt1"/>
          </a:fontRef>
        </p:style>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ZA" sz="1600" b="1" dirty="0">
                <a:solidFill>
                  <a:schemeClr val="bg1"/>
                </a:solidFill>
              </a:rPr>
              <a:t>Without an African Auto Pact or major policy interventions</a:t>
            </a:r>
            <a:r>
              <a:rPr lang="en-ZA" sz="1600" dirty="0">
                <a:solidFill>
                  <a:schemeClr val="bg1"/>
                </a:solidFill>
              </a:rPr>
              <a:t>:</a:t>
            </a:r>
          </a:p>
          <a:p>
            <a:r>
              <a:rPr lang="en-ZA" sz="1600" dirty="0">
                <a:solidFill>
                  <a:schemeClr val="bg1"/>
                </a:solidFill>
              </a:rPr>
              <a:t>Small-scale SKD production will continue to grow at modest rate&gt;&gt; with limited component industry</a:t>
            </a:r>
          </a:p>
          <a:p>
            <a:r>
              <a:rPr lang="en-ZA" sz="1600" dirty="0">
                <a:solidFill>
                  <a:schemeClr val="bg1"/>
                </a:solidFill>
              </a:rPr>
              <a:t>Marginal growth in new vehicle sales&gt;&gt; pre-owned vehicles and grey imports will continue to dominate </a:t>
            </a:r>
          </a:p>
          <a:p>
            <a:r>
              <a:rPr lang="en-ZA" sz="1600" dirty="0">
                <a:solidFill>
                  <a:schemeClr val="bg1"/>
                </a:solidFill>
              </a:rPr>
              <a:t>Trade balance will continue to pose  risk to the economies of the region</a:t>
            </a:r>
          </a:p>
          <a:p>
            <a:endParaRPr lang="en-ZA" sz="1600" dirty="0">
              <a:solidFill>
                <a:schemeClr val="bg1"/>
              </a:solidFill>
            </a:endParaRPr>
          </a:p>
          <a:p>
            <a:pPr marL="514350" indent="-514350">
              <a:buFont typeface="Arial" panose="020B0604020202020204" pitchFamily="34" charset="0"/>
              <a:buAutoNum type="arabicPeriod"/>
            </a:pPr>
            <a:endParaRPr lang="en-ZA" dirty="0">
              <a:solidFill>
                <a:schemeClr val="bg1"/>
              </a:solidFill>
            </a:endParaRPr>
          </a:p>
          <a:p>
            <a:endParaRPr lang="en-ZA" dirty="0">
              <a:solidFill>
                <a:schemeClr val="bg1"/>
              </a:solidFill>
            </a:endParaRPr>
          </a:p>
        </p:txBody>
      </p:sp>
      <p:sp>
        <p:nvSpPr>
          <p:cNvPr id="10" name="Content Placeholder 2"/>
          <p:cNvSpPr txBox="1">
            <a:spLocks/>
          </p:cNvSpPr>
          <p:nvPr/>
        </p:nvSpPr>
        <p:spPr>
          <a:xfrm>
            <a:off x="7242335" y="1175803"/>
            <a:ext cx="4612435" cy="1965562"/>
          </a:xfrm>
          <a:prstGeom prst="rect">
            <a:avLst/>
          </a:prstGeom>
        </p:spPr>
        <p:style>
          <a:lnRef idx="0">
            <a:schemeClr val="dk1"/>
          </a:lnRef>
          <a:fillRef idx="3">
            <a:schemeClr val="dk1"/>
          </a:fillRef>
          <a:effectRef idx="3">
            <a:schemeClr val="dk1"/>
          </a:effectRef>
          <a:fontRef idx="minor">
            <a:schemeClr val="lt1"/>
          </a:fontRef>
        </p:style>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ZA" sz="1600" dirty="0">
                <a:solidFill>
                  <a:schemeClr val="bg1"/>
                </a:solidFill>
              </a:rPr>
              <a:t>Status quo:</a:t>
            </a:r>
          </a:p>
          <a:p>
            <a:r>
              <a:rPr lang="en-ZA" sz="1600" dirty="0">
                <a:solidFill>
                  <a:schemeClr val="bg1"/>
                </a:solidFill>
              </a:rPr>
              <a:t>Fragmented SKD vehicle production in hubs, motorcycle assembly in Uganda, Yellow Metal assembly in Ethiopia</a:t>
            </a:r>
          </a:p>
          <a:p>
            <a:r>
              <a:rPr lang="en-ZA" sz="1600" dirty="0">
                <a:solidFill>
                  <a:schemeClr val="bg1"/>
                </a:solidFill>
              </a:rPr>
              <a:t>Underdeveloped componentry </a:t>
            </a:r>
          </a:p>
          <a:p>
            <a:r>
              <a:rPr lang="en-ZA" sz="1600" dirty="0">
                <a:solidFill>
                  <a:schemeClr val="bg1"/>
                </a:solidFill>
              </a:rPr>
              <a:t>Divergent policies regarding imports </a:t>
            </a:r>
          </a:p>
        </p:txBody>
      </p:sp>
      <p:sp>
        <p:nvSpPr>
          <p:cNvPr id="4" name="Rectangle: Rounded Corners 3">
            <a:extLst>
              <a:ext uri="{FF2B5EF4-FFF2-40B4-BE49-F238E27FC236}">
                <a16:creationId xmlns:a16="http://schemas.microsoft.com/office/drawing/2014/main" id="{1339807C-B128-4B0C-BBB8-54D87354E979}"/>
              </a:ext>
            </a:extLst>
          </p:cNvPr>
          <p:cNvSpPr/>
          <p:nvPr/>
        </p:nvSpPr>
        <p:spPr>
          <a:xfrm>
            <a:off x="5800272" y="3490032"/>
            <a:ext cx="1001220" cy="453841"/>
          </a:xfrm>
          <a:prstGeom prst="roundRect">
            <a:avLst/>
          </a:prstGeom>
          <a:no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ZA" sz="2400"/>
          </a:p>
        </p:txBody>
      </p:sp>
      <p:sp>
        <p:nvSpPr>
          <p:cNvPr id="11" name="Rectangle: Rounded Corners 10">
            <a:extLst>
              <a:ext uri="{FF2B5EF4-FFF2-40B4-BE49-F238E27FC236}">
                <a16:creationId xmlns:a16="http://schemas.microsoft.com/office/drawing/2014/main" id="{F6A4A58F-DF97-47DD-8577-A6AD66FB9484}"/>
              </a:ext>
            </a:extLst>
          </p:cNvPr>
          <p:cNvSpPr/>
          <p:nvPr/>
        </p:nvSpPr>
        <p:spPr>
          <a:xfrm>
            <a:off x="5800272" y="6273107"/>
            <a:ext cx="1001220" cy="453841"/>
          </a:xfrm>
          <a:prstGeom prst="roundRect">
            <a:avLst/>
          </a:prstGeom>
          <a:no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ZA" sz="2400"/>
          </a:p>
        </p:txBody>
      </p:sp>
    </p:spTree>
    <p:extLst>
      <p:ext uri="{BB962C8B-B14F-4D97-AF65-F5344CB8AC3E}">
        <p14:creationId xmlns:p14="http://schemas.microsoft.com/office/powerpoint/2010/main" val="177729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sz="3200" b="1" dirty="0"/>
              <a:t>EAC-Ethiopia Auto Sector Demand to 2035: </a:t>
            </a:r>
            <a:r>
              <a:rPr lang="en-ZA" sz="3200" b="1" dirty="0">
                <a:solidFill>
                  <a:schemeClr val="tx1">
                    <a:lumMod val="60000"/>
                    <a:lumOff val="40000"/>
                  </a:schemeClr>
                </a:solidFill>
              </a:rPr>
              <a:t>if imports are banned </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169270428"/>
              </p:ext>
            </p:extLst>
          </p:nvPr>
        </p:nvGraphicFramePr>
        <p:xfrm>
          <a:off x="666751" y="2776053"/>
          <a:ext cx="6454444" cy="3690940"/>
        </p:xfrm>
        <a:graphic>
          <a:graphicData uri="http://schemas.openxmlformats.org/drawingml/2006/table">
            <a:tbl>
              <a:tblPr firstRow="1" firstCol="1" lastCol="1" bandCol="1">
                <a:tableStyleId>{93296810-A885-4BE3-A3E7-6D5BEEA58F35}</a:tableStyleId>
              </a:tblPr>
              <a:tblGrid>
                <a:gridCol w="2601568">
                  <a:extLst>
                    <a:ext uri="{9D8B030D-6E8A-4147-A177-3AD203B41FA5}">
                      <a16:colId xmlns:a16="http://schemas.microsoft.com/office/drawing/2014/main" val="20000"/>
                    </a:ext>
                  </a:extLst>
                </a:gridCol>
                <a:gridCol w="1284292">
                  <a:extLst>
                    <a:ext uri="{9D8B030D-6E8A-4147-A177-3AD203B41FA5}">
                      <a16:colId xmlns:a16="http://schemas.microsoft.com/office/drawing/2014/main" val="20001"/>
                    </a:ext>
                  </a:extLst>
                </a:gridCol>
                <a:gridCol w="1284292">
                  <a:extLst>
                    <a:ext uri="{9D8B030D-6E8A-4147-A177-3AD203B41FA5}">
                      <a16:colId xmlns:a16="http://schemas.microsoft.com/office/drawing/2014/main" val="20003"/>
                    </a:ext>
                  </a:extLst>
                </a:gridCol>
                <a:gridCol w="1284292">
                  <a:extLst>
                    <a:ext uri="{9D8B030D-6E8A-4147-A177-3AD203B41FA5}">
                      <a16:colId xmlns:a16="http://schemas.microsoft.com/office/drawing/2014/main" val="20006"/>
                    </a:ext>
                  </a:extLst>
                </a:gridCol>
              </a:tblGrid>
              <a:tr h="369094">
                <a:tc>
                  <a:txBody>
                    <a:bodyPr/>
                    <a:lstStyle/>
                    <a:p>
                      <a:pPr>
                        <a:spcAft>
                          <a:spcPts val="0"/>
                        </a:spcAft>
                      </a:pPr>
                      <a:r>
                        <a:rPr lang="en-ZA" sz="1400" dirty="0">
                          <a:effectLst/>
                        </a:rPr>
                        <a:t> </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ZA" sz="1400" dirty="0">
                          <a:effectLst/>
                        </a:rPr>
                        <a:t>2020</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1400">
                          <a:effectLst/>
                        </a:rPr>
                        <a:t>2026</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1400">
                          <a:effectLst/>
                        </a:rPr>
                        <a:t>2035</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0"/>
                  </a:ext>
                </a:extLst>
              </a:tr>
              <a:tr h="369094">
                <a:tc>
                  <a:txBody>
                    <a:bodyPr/>
                    <a:lstStyle/>
                    <a:p>
                      <a:pPr>
                        <a:spcAft>
                          <a:spcPts val="0"/>
                        </a:spcAft>
                      </a:pPr>
                      <a:r>
                        <a:rPr lang="en-ZA" sz="1400" dirty="0">
                          <a:effectLst/>
                        </a:rPr>
                        <a:t>Burundi</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2 206</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2 474</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b="1" dirty="0">
                          <a:effectLst/>
                        </a:rPr>
                        <a:t>2 938</a:t>
                      </a:r>
                      <a:endParaRPr lang="en-ZA"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369094">
                <a:tc>
                  <a:txBody>
                    <a:bodyPr/>
                    <a:lstStyle/>
                    <a:p>
                      <a:pPr>
                        <a:spcAft>
                          <a:spcPts val="0"/>
                        </a:spcAft>
                      </a:pPr>
                      <a:r>
                        <a:rPr lang="en-ZA" sz="1400" dirty="0">
                          <a:effectLst/>
                        </a:rPr>
                        <a:t>Kenya</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80 340</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109 446</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b="1" dirty="0">
                          <a:effectLst/>
                        </a:rPr>
                        <a:t>174 020</a:t>
                      </a:r>
                      <a:endParaRPr lang="en-ZA"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2"/>
                  </a:ext>
                </a:extLst>
              </a:tr>
              <a:tr h="369094">
                <a:tc>
                  <a:txBody>
                    <a:bodyPr/>
                    <a:lstStyle/>
                    <a:p>
                      <a:pPr>
                        <a:spcAft>
                          <a:spcPts val="0"/>
                        </a:spcAft>
                      </a:pPr>
                      <a:r>
                        <a:rPr lang="en-ZA" sz="1400" dirty="0">
                          <a:effectLst/>
                        </a:rPr>
                        <a:t>Rwanda</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1 879</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2 739</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b="1" dirty="0">
                          <a:effectLst/>
                        </a:rPr>
                        <a:t>4 818</a:t>
                      </a:r>
                      <a:endParaRPr lang="en-ZA"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3"/>
                  </a:ext>
                </a:extLst>
              </a:tr>
              <a:tr h="369094">
                <a:tc>
                  <a:txBody>
                    <a:bodyPr/>
                    <a:lstStyle/>
                    <a:p>
                      <a:pPr>
                        <a:spcAft>
                          <a:spcPts val="0"/>
                        </a:spcAft>
                      </a:pPr>
                      <a:r>
                        <a:rPr lang="en-ZA" sz="1400" dirty="0">
                          <a:effectLst/>
                        </a:rPr>
                        <a:t>South Sudan</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3 978</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2 796</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b="1" dirty="0">
                          <a:effectLst/>
                        </a:rPr>
                        <a:t>1 648</a:t>
                      </a:r>
                      <a:endParaRPr lang="en-ZA"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4"/>
                  </a:ext>
                </a:extLst>
              </a:tr>
              <a:tr h="369094">
                <a:tc>
                  <a:txBody>
                    <a:bodyPr/>
                    <a:lstStyle/>
                    <a:p>
                      <a:pPr>
                        <a:spcAft>
                          <a:spcPts val="0"/>
                        </a:spcAft>
                      </a:pPr>
                      <a:r>
                        <a:rPr lang="en-ZA" sz="1400" dirty="0">
                          <a:effectLst/>
                        </a:rPr>
                        <a:t>Tanzania</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32 301</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45 973</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b="1" dirty="0">
                          <a:effectLst/>
                        </a:rPr>
                        <a:t>78 058</a:t>
                      </a:r>
                      <a:endParaRPr lang="en-ZA"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5"/>
                  </a:ext>
                </a:extLst>
              </a:tr>
              <a:tr h="369094">
                <a:tc>
                  <a:txBody>
                    <a:bodyPr/>
                    <a:lstStyle/>
                    <a:p>
                      <a:pPr>
                        <a:spcAft>
                          <a:spcPts val="0"/>
                        </a:spcAft>
                      </a:pPr>
                      <a:r>
                        <a:rPr lang="en-ZA" sz="1400" dirty="0">
                          <a:effectLst/>
                        </a:rPr>
                        <a:t>Uganda</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34 222</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45 792</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b="1" dirty="0">
                          <a:effectLst/>
                        </a:rPr>
                        <a:t>70 879</a:t>
                      </a:r>
                      <a:endParaRPr lang="en-ZA"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6"/>
                  </a:ext>
                </a:extLst>
              </a:tr>
              <a:tr h="369094">
                <a:tc>
                  <a:txBody>
                    <a:bodyPr/>
                    <a:lstStyle/>
                    <a:p>
                      <a:pPr>
                        <a:spcAft>
                          <a:spcPts val="0"/>
                        </a:spcAft>
                      </a:pPr>
                      <a:r>
                        <a:rPr lang="en-ZA" sz="1400" dirty="0">
                          <a:effectLst/>
                        </a:rPr>
                        <a:t>Ethiopia</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30 380</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51 345</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b="1" dirty="0">
                          <a:effectLst/>
                        </a:rPr>
                        <a:t>112 814</a:t>
                      </a:r>
                      <a:endParaRPr lang="en-ZA"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7"/>
                  </a:ext>
                </a:extLst>
              </a:tr>
              <a:tr h="369094">
                <a:tc>
                  <a:txBody>
                    <a:bodyPr/>
                    <a:lstStyle/>
                    <a:p>
                      <a:pPr>
                        <a:spcAft>
                          <a:spcPts val="0"/>
                        </a:spcAft>
                      </a:pPr>
                      <a:r>
                        <a:rPr lang="en-ZA" sz="1400" dirty="0">
                          <a:effectLst/>
                        </a:rPr>
                        <a:t>EAC</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154 927</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209 220</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b="1" dirty="0">
                          <a:effectLst/>
                        </a:rPr>
                        <a:t>332 362</a:t>
                      </a:r>
                      <a:endParaRPr lang="en-ZA"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8"/>
                  </a:ext>
                </a:extLst>
              </a:tr>
              <a:tr h="369094">
                <a:tc>
                  <a:txBody>
                    <a:bodyPr/>
                    <a:lstStyle/>
                    <a:p>
                      <a:pPr>
                        <a:spcAft>
                          <a:spcPts val="0"/>
                        </a:spcAft>
                      </a:pPr>
                      <a:r>
                        <a:rPr lang="en-ZA" sz="1400" dirty="0">
                          <a:effectLst/>
                        </a:rPr>
                        <a:t>EAC plus Ethiopia</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185 307</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260 565</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b="1" dirty="0">
                          <a:effectLst/>
                        </a:rPr>
                        <a:t>445 176</a:t>
                      </a:r>
                      <a:endParaRPr lang="en-ZA"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9"/>
                  </a:ext>
                </a:extLst>
              </a:tr>
            </a:tbl>
          </a:graphicData>
        </a:graphic>
      </p:graphicFrame>
      <p:sp>
        <p:nvSpPr>
          <p:cNvPr id="3" name="Slide Number Placeholder 2">
            <a:extLst>
              <a:ext uri="{FF2B5EF4-FFF2-40B4-BE49-F238E27FC236}">
                <a16:creationId xmlns:a16="http://schemas.microsoft.com/office/drawing/2014/main" id="{DE69ED75-140A-4D97-A734-08CFA04AF01D}"/>
              </a:ext>
            </a:extLst>
          </p:cNvPr>
          <p:cNvSpPr>
            <a:spLocks noGrp="1"/>
          </p:cNvSpPr>
          <p:nvPr>
            <p:ph type="sldNum" sz="quarter" idx="12"/>
          </p:nvPr>
        </p:nvSpPr>
        <p:spPr>
          <a:xfrm>
            <a:off x="10795049" y="6583362"/>
            <a:ext cx="1143299" cy="180974"/>
          </a:xfrm>
        </p:spPr>
        <p:txBody>
          <a:bodyPr/>
          <a:lstStyle/>
          <a:p>
            <a:fld id="{41ECEC6C-53F2-48AC-AFD2-8B67A0BD75DB}" type="slidenum">
              <a:rPr lang="en-ZA" smtClean="0"/>
              <a:t>6</a:t>
            </a:fld>
            <a:endParaRPr lang="en-ZA"/>
          </a:p>
        </p:txBody>
      </p:sp>
      <p:sp>
        <p:nvSpPr>
          <p:cNvPr id="6" name="Rectangle 1"/>
          <p:cNvSpPr>
            <a:spLocks noChangeArrowheads="1"/>
          </p:cNvSpPr>
          <p:nvPr/>
        </p:nvSpPr>
        <p:spPr bwMode="auto">
          <a:xfrm>
            <a:off x="666751" y="2129722"/>
            <a:ext cx="6454444"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ZA" altLang="en-US" sz="1600" b="1" i="0" u="none" strike="noStrike" cap="none" normalizeH="0" baseline="0" dirty="0">
                <a:ln>
                  <a:noFill/>
                </a:ln>
                <a:solidFill>
                  <a:schemeClr val="tx1">
                    <a:lumMod val="50000"/>
                  </a:schemeClr>
                </a:solidFill>
                <a:effectLst/>
                <a:latin typeface="Calibri" panose="020F0502020204030204" pitchFamily="34" charset="0"/>
                <a:ea typeface="Calibri" panose="020F0502020204030204" pitchFamily="34" charset="0"/>
                <a:cs typeface="Calibri" panose="020F0502020204030204" pitchFamily="34" charset="0"/>
              </a:rPr>
              <a:t>Estimated EAC and Ethiopia new vehicle demand to 2035 if pre-owned vehicle imports were terminated</a:t>
            </a:r>
            <a:endParaRPr kumimoji="0" lang="en-ZA" altLang="en-US" sz="1600" b="0" i="0" u="none" strike="noStrike" cap="none" normalizeH="0" baseline="0" dirty="0">
              <a:ln>
                <a:noFill/>
              </a:ln>
              <a:solidFill>
                <a:schemeClr val="tx1">
                  <a:lumMod val="50000"/>
                </a:schemeClr>
              </a:solidFill>
              <a:effectLst/>
              <a:latin typeface="Arial" panose="020B0604020202020204" pitchFamily="34" charset="0"/>
            </a:endParaRPr>
          </a:p>
        </p:txBody>
      </p:sp>
      <p:sp>
        <p:nvSpPr>
          <p:cNvPr id="7" name="TextBox 6">
            <a:extLst>
              <a:ext uri="{FF2B5EF4-FFF2-40B4-BE49-F238E27FC236}">
                <a16:creationId xmlns:a16="http://schemas.microsoft.com/office/drawing/2014/main" id="{7A25C5FE-87E8-4693-90FA-D5410C68C02B}"/>
              </a:ext>
            </a:extLst>
          </p:cNvPr>
          <p:cNvSpPr txBox="1"/>
          <p:nvPr/>
        </p:nvSpPr>
        <p:spPr>
          <a:xfrm>
            <a:off x="7353565" y="2776053"/>
            <a:ext cx="4171684" cy="3693319"/>
          </a:xfrm>
          <a:prstGeom prst="rect">
            <a:avLst/>
          </a:prstGeom>
        </p:spPr>
        <p:style>
          <a:lnRef idx="0">
            <a:schemeClr val="accent3"/>
          </a:lnRef>
          <a:fillRef idx="3">
            <a:schemeClr val="accent3"/>
          </a:fillRef>
          <a:effectRef idx="3">
            <a:schemeClr val="accent3"/>
          </a:effectRef>
          <a:fontRef idx="minor">
            <a:schemeClr val="lt1"/>
          </a:fontRef>
        </p:style>
        <p:txBody>
          <a:bodyPr wrap="square">
            <a:spAutoFit/>
          </a:bodyPr>
          <a:lstStyle/>
          <a:p>
            <a:pPr marL="285750" indent="-285750">
              <a:buFont typeface="Arial" panose="020B0604020202020204" pitchFamily="34" charset="0"/>
              <a:buChar char="•"/>
            </a:pPr>
            <a:r>
              <a:rPr lang="en-ZA" dirty="0"/>
              <a:t>The continued importing of pre-owned vehicles in large quantities is the major reason for limited new vehicle sales </a:t>
            </a:r>
          </a:p>
          <a:p>
            <a:pPr marL="285750" indent="-285750">
              <a:buFont typeface="Arial" panose="020B0604020202020204" pitchFamily="34" charset="0"/>
              <a:buChar char="•"/>
            </a:pPr>
            <a:r>
              <a:rPr lang="en-ZA" dirty="0"/>
              <a:t>In aggregate, the region is projected to import nearly 450,000 pre-owned vehicles by 2035, up from 170,055 units in 2018</a:t>
            </a:r>
          </a:p>
          <a:p>
            <a:pPr marL="285750" indent="-285750">
              <a:buFont typeface="Arial" panose="020B0604020202020204" pitchFamily="34" charset="0"/>
              <a:buChar char="•"/>
            </a:pPr>
            <a:r>
              <a:rPr lang="en-ZA" dirty="0"/>
              <a:t>Demand for new  vehicles is estimated at 445,176 units by 2035 if pre-owned imports are terminated.</a:t>
            </a:r>
          </a:p>
        </p:txBody>
      </p:sp>
    </p:spTree>
    <p:extLst>
      <p:ext uri="{BB962C8B-B14F-4D97-AF65-F5344CB8AC3E}">
        <p14:creationId xmlns:p14="http://schemas.microsoft.com/office/powerpoint/2010/main" val="3587379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1" y="35715"/>
            <a:ext cx="11506200" cy="744537"/>
          </a:xfrm>
        </p:spPr>
        <p:txBody>
          <a:bodyPr>
            <a:noAutofit/>
          </a:bodyPr>
          <a:lstStyle/>
          <a:p>
            <a:r>
              <a:rPr lang="en-ZA" sz="2400" b="1" dirty="0"/>
              <a:t>EAC-Ethiopia Auto Sector 2020 – 2035: </a:t>
            </a:r>
            <a:r>
              <a:rPr lang="en-ZA" sz="2400" b="1" dirty="0">
                <a:solidFill>
                  <a:schemeClr val="tx1">
                    <a:lumMod val="60000"/>
                    <a:lumOff val="40000"/>
                  </a:schemeClr>
                </a:solidFill>
              </a:rPr>
              <a:t>full benefits of an Auto Pact</a:t>
            </a:r>
          </a:p>
        </p:txBody>
      </p:sp>
      <p:graphicFrame>
        <p:nvGraphicFramePr>
          <p:cNvPr id="7" name="Table 6"/>
          <p:cNvGraphicFramePr>
            <a:graphicFrameLocks noGrp="1"/>
          </p:cNvGraphicFramePr>
          <p:nvPr>
            <p:extLst>
              <p:ext uri="{D42A27DB-BD31-4B8C-83A1-F6EECF244321}">
                <p14:modId xmlns:p14="http://schemas.microsoft.com/office/powerpoint/2010/main" val="2755726796"/>
              </p:ext>
            </p:extLst>
          </p:nvPr>
        </p:nvGraphicFramePr>
        <p:xfrm>
          <a:off x="342900" y="744537"/>
          <a:ext cx="11506200" cy="5990972"/>
        </p:xfrm>
        <a:graphic>
          <a:graphicData uri="http://schemas.openxmlformats.org/drawingml/2006/table">
            <a:tbl>
              <a:tblPr firstRow="1" bandRow="1">
                <a:tableStyleId>{5940675A-B579-460E-94D1-54222C63F5DA}</a:tableStyleId>
              </a:tblPr>
              <a:tblGrid>
                <a:gridCol w="2912790">
                  <a:extLst>
                    <a:ext uri="{9D8B030D-6E8A-4147-A177-3AD203B41FA5}">
                      <a16:colId xmlns:a16="http://schemas.microsoft.com/office/drawing/2014/main" val="20000"/>
                    </a:ext>
                  </a:extLst>
                </a:gridCol>
                <a:gridCol w="4522331">
                  <a:extLst>
                    <a:ext uri="{9D8B030D-6E8A-4147-A177-3AD203B41FA5}">
                      <a16:colId xmlns:a16="http://schemas.microsoft.com/office/drawing/2014/main" val="20001"/>
                    </a:ext>
                  </a:extLst>
                </a:gridCol>
                <a:gridCol w="1392996">
                  <a:extLst>
                    <a:ext uri="{9D8B030D-6E8A-4147-A177-3AD203B41FA5}">
                      <a16:colId xmlns:a16="http://schemas.microsoft.com/office/drawing/2014/main" val="20002"/>
                    </a:ext>
                  </a:extLst>
                </a:gridCol>
                <a:gridCol w="1324327">
                  <a:extLst>
                    <a:ext uri="{9D8B030D-6E8A-4147-A177-3AD203B41FA5}">
                      <a16:colId xmlns:a16="http://schemas.microsoft.com/office/drawing/2014/main" val="20003"/>
                    </a:ext>
                  </a:extLst>
                </a:gridCol>
                <a:gridCol w="1353756">
                  <a:extLst>
                    <a:ext uri="{9D8B030D-6E8A-4147-A177-3AD203B41FA5}">
                      <a16:colId xmlns:a16="http://schemas.microsoft.com/office/drawing/2014/main" val="20004"/>
                    </a:ext>
                  </a:extLst>
                </a:gridCol>
              </a:tblGrid>
              <a:tr h="366351">
                <a:tc gridSpan="2">
                  <a:txBody>
                    <a:bodyPr/>
                    <a:lstStyle/>
                    <a:p>
                      <a:pPr algn="ctr"/>
                      <a:r>
                        <a:rPr lang="en-ZA" sz="1400" b="1" dirty="0">
                          <a:solidFill>
                            <a:schemeClr val="bg1"/>
                          </a:solidFill>
                        </a:rPr>
                        <a:t>Benefits</a:t>
                      </a:r>
                    </a:p>
                  </a:txBody>
                  <a:tcPr anchor="ctr">
                    <a:solidFill>
                      <a:schemeClr val="accent6"/>
                    </a:solidFill>
                  </a:tcPr>
                </a:tc>
                <a:tc hMerge="1">
                  <a:txBody>
                    <a:bodyPr/>
                    <a:lstStyle/>
                    <a:p>
                      <a:endParaRPr lang="en-ZA" dirty="0"/>
                    </a:p>
                  </a:txBody>
                  <a:tcPr/>
                </a:tc>
                <a:tc>
                  <a:txBody>
                    <a:bodyPr/>
                    <a:lstStyle/>
                    <a:p>
                      <a:pPr algn="ctr"/>
                      <a:r>
                        <a:rPr lang="en-ZA" sz="1400" b="1" dirty="0">
                          <a:solidFill>
                            <a:schemeClr val="bg1"/>
                          </a:solidFill>
                        </a:rPr>
                        <a:t>2020</a:t>
                      </a:r>
                    </a:p>
                  </a:txBody>
                  <a:tcPr anchor="ctr">
                    <a:solidFill>
                      <a:schemeClr val="accent6"/>
                    </a:solidFill>
                  </a:tcPr>
                </a:tc>
                <a:tc>
                  <a:txBody>
                    <a:bodyPr/>
                    <a:lstStyle/>
                    <a:p>
                      <a:pPr algn="ctr"/>
                      <a:r>
                        <a:rPr lang="en-ZA" sz="1400" b="1" dirty="0">
                          <a:solidFill>
                            <a:schemeClr val="bg1"/>
                          </a:solidFill>
                        </a:rPr>
                        <a:t>2026</a:t>
                      </a:r>
                    </a:p>
                  </a:txBody>
                  <a:tcPr anchor="ctr">
                    <a:solidFill>
                      <a:schemeClr val="accent6"/>
                    </a:solidFill>
                  </a:tcPr>
                </a:tc>
                <a:tc>
                  <a:txBody>
                    <a:bodyPr/>
                    <a:lstStyle/>
                    <a:p>
                      <a:pPr algn="ctr"/>
                      <a:r>
                        <a:rPr lang="en-ZA" sz="1400" b="1" dirty="0">
                          <a:solidFill>
                            <a:schemeClr val="bg1"/>
                          </a:solidFill>
                        </a:rPr>
                        <a:t>2035</a:t>
                      </a:r>
                    </a:p>
                  </a:txBody>
                  <a:tcPr anchor="ctr">
                    <a:solidFill>
                      <a:schemeClr val="accent6"/>
                    </a:solidFill>
                  </a:tcPr>
                </a:tc>
                <a:extLst>
                  <a:ext uri="{0D108BD9-81ED-4DB2-BD59-A6C34878D82A}">
                    <a16:rowId xmlns:a16="http://schemas.microsoft.com/office/drawing/2014/main" val="10000"/>
                  </a:ext>
                </a:extLst>
              </a:tr>
              <a:tr h="425911">
                <a:tc rowSpan="2">
                  <a:txBody>
                    <a:bodyPr/>
                    <a:lstStyle/>
                    <a:p>
                      <a:endParaRPr lang="en-ZA" sz="1200" dirty="0"/>
                    </a:p>
                    <a:p>
                      <a:r>
                        <a:rPr lang="en-ZA" sz="1200" dirty="0"/>
                        <a:t>                     </a:t>
                      </a:r>
                      <a:endParaRPr lang="en-ZA" sz="1400" dirty="0"/>
                    </a:p>
                    <a:p>
                      <a:r>
                        <a:rPr lang="en-ZA" sz="1400" b="1" dirty="0"/>
                        <a:t>                   Vehicle demand</a:t>
                      </a:r>
                    </a:p>
                  </a:txBody>
                  <a:tcPr/>
                </a:tc>
                <a:tc>
                  <a:txBody>
                    <a:bodyPr/>
                    <a:lstStyle/>
                    <a:p>
                      <a:r>
                        <a:rPr lang="en-ZA" sz="1200" dirty="0"/>
                        <a:t>Annual</a:t>
                      </a:r>
                      <a:r>
                        <a:rPr lang="en-ZA" sz="1200" baseline="0" dirty="0"/>
                        <a:t> demand (units)</a:t>
                      </a:r>
                      <a:endParaRPr lang="en-ZA" sz="1200" dirty="0"/>
                    </a:p>
                  </a:txBody>
                  <a:tcPr anchor="ctr"/>
                </a:tc>
                <a:tc>
                  <a:txBody>
                    <a:bodyPr/>
                    <a:lstStyle/>
                    <a:p>
                      <a:pPr algn="r">
                        <a:spcAft>
                          <a:spcPts val="0"/>
                        </a:spcAft>
                      </a:pPr>
                      <a:r>
                        <a:rPr lang="en-ZA" sz="1400" b="1" dirty="0">
                          <a:effectLst/>
                        </a:rPr>
                        <a:t>185 307</a:t>
                      </a:r>
                      <a:endParaRPr lang="en-ZA"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b="1" dirty="0">
                          <a:effectLst/>
                        </a:rPr>
                        <a:t>260 565</a:t>
                      </a:r>
                      <a:endParaRPr lang="en-ZA"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b="1" dirty="0">
                          <a:effectLst/>
                        </a:rPr>
                        <a:t>445 176</a:t>
                      </a:r>
                      <a:endParaRPr lang="en-ZA"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489589">
                <a:tc vMerge="1">
                  <a:txBody>
                    <a:bodyPr/>
                    <a:lstStyle/>
                    <a:p>
                      <a:endParaRPr lang="en-ZA" sz="12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sz="1200" dirty="0"/>
                        <a:t>Baseline</a:t>
                      </a:r>
                      <a:r>
                        <a:rPr lang="en-ZA" sz="1200" baseline="0" dirty="0"/>
                        <a:t> production value </a:t>
                      </a:r>
                      <a:r>
                        <a:rPr lang="en-ZA" sz="1200" dirty="0">
                          <a:solidFill>
                            <a:schemeClr val="bg1">
                              <a:lumMod val="50000"/>
                            </a:schemeClr>
                          </a:solidFill>
                          <a:effectLst/>
                        </a:rPr>
                        <a:t>(Billion $)</a:t>
                      </a:r>
                      <a:endParaRPr lang="en-ZA" sz="1200" dirty="0">
                        <a:solidFill>
                          <a:schemeClr val="bg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p>
                      <a:endParaRPr lang="en-ZA" sz="1200" dirty="0"/>
                    </a:p>
                  </a:txBody>
                  <a:tcPr anchor="ctr"/>
                </a:tc>
                <a:tc>
                  <a:txBody>
                    <a:bodyPr/>
                    <a:lstStyle/>
                    <a:p>
                      <a:pPr algn="r">
                        <a:spcAft>
                          <a:spcPts val="0"/>
                        </a:spcAft>
                      </a:pPr>
                      <a:r>
                        <a:rPr lang="en-ZA" sz="1400" dirty="0">
                          <a:effectLst/>
                        </a:rPr>
                        <a:t>$1.85</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$2.61</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$4.45</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2"/>
                  </a:ext>
                </a:extLst>
              </a:tr>
              <a:tr h="425911">
                <a:tc rowSpan="3">
                  <a:txBody>
                    <a:bodyPr/>
                    <a:lstStyle/>
                    <a:p>
                      <a:endParaRPr lang="en-ZA" sz="1200" dirty="0"/>
                    </a:p>
                    <a:p>
                      <a:r>
                        <a:rPr lang="en-ZA" sz="1200" dirty="0"/>
                        <a:t>                   </a:t>
                      </a:r>
                    </a:p>
                    <a:p>
                      <a:r>
                        <a:rPr lang="en-ZA" sz="1200" dirty="0"/>
                        <a:t>                        </a:t>
                      </a:r>
                    </a:p>
                    <a:p>
                      <a:r>
                        <a:rPr lang="en-ZA" sz="1200" b="1" dirty="0"/>
                        <a:t>                      </a:t>
                      </a:r>
                      <a:r>
                        <a:rPr lang="en-ZA" sz="1400" b="1" dirty="0"/>
                        <a:t>Gross</a:t>
                      </a:r>
                      <a:r>
                        <a:rPr lang="en-ZA" sz="1400" b="1" baseline="0" dirty="0"/>
                        <a:t> Value Added</a:t>
                      </a:r>
                      <a:endParaRPr lang="en-ZA" sz="14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sz="1200" b="1" dirty="0">
                          <a:effectLst/>
                        </a:rPr>
                        <a:t>Total</a:t>
                      </a:r>
                      <a:r>
                        <a:rPr lang="en-ZA" sz="1200" b="1" baseline="0" dirty="0">
                          <a:effectLst/>
                        </a:rPr>
                        <a:t> Gross Value Added </a:t>
                      </a:r>
                      <a:r>
                        <a:rPr lang="en-ZA" sz="1200" b="1" dirty="0">
                          <a:effectLst/>
                        </a:rPr>
                        <a:t>(Million $)</a:t>
                      </a:r>
                      <a:endParaRPr lang="en-ZA" sz="12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anchor="ctr"/>
                </a:tc>
                <a:tc>
                  <a:txBody>
                    <a:bodyPr/>
                    <a:lstStyle/>
                    <a:p>
                      <a:pPr algn="r">
                        <a:spcAft>
                          <a:spcPts val="0"/>
                        </a:spcAft>
                      </a:pPr>
                      <a:r>
                        <a:rPr lang="en-ZA" sz="1400" b="1" dirty="0">
                          <a:effectLst/>
                        </a:rPr>
                        <a:t>$741</a:t>
                      </a:r>
                      <a:endParaRPr lang="en-ZA"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b="1" dirty="0">
                          <a:effectLst/>
                        </a:rPr>
                        <a:t>$1 042</a:t>
                      </a:r>
                      <a:endParaRPr lang="en-ZA"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b="1" dirty="0">
                          <a:effectLst/>
                        </a:rPr>
                        <a:t>$1 781</a:t>
                      </a:r>
                      <a:endParaRPr lang="en-ZA"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3"/>
                  </a:ext>
                </a:extLst>
              </a:tr>
              <a:tr h="425911">
                <a:tc vMerge="1">
                  <a:txBody>
                    <a:bodyPr/>
                    <a:lstStyle/>
                    <a:p>
                      <a:endParaRPr lang="en-ZA" sz="1200" dirty="0"/>
                    </a:p>
                  </a:txBody>
                  <a:tcPr/>
                </a:tc>
                <a:tc>
                  <a:txBody>
                    <a:bodyPr/>
                    <a:lstStyle/>
                    <a:p>
                      <a:pPr algn="l">
                        <a:spcAft>
                          <a:spcPts val="0"/>
                        </a:spcAft>
                      </a:pPr>
                      <a:r>
                        <a:rPr lang="en-ZA" sz="1200" dirty="0">
                          <a:effectLst/>
                        </a:rPr>
                        <a:t>Hub Economies GVA (Million $)</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anchor="ctr"/>
                </a:tc>
                <a:tc>
                  <a:txBody>
                    <a:bodyPr/>
                    <a:lstStyle/>
                    <a:p>
                      <a:pPr algn="r">
                        <a:spcAft>
                          <a:spcPts val="0"/>
                        </a:spcAft>
                      </a:pPr>
                      <a:r>
                        <a:rPr lang="en-ZA" sz="1400" dirty="0">
                          <a:effectLst/>
                        </a:rPr>
                        <a:t>$572</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$805</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$1 375</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4"/>
                  </a:ext>
                </a:extLst>
              </a:tr>
              <a:tr h="425911">
                <a:tc vMerge="1">
                  <a:txBody>
                    <a:bodyPr/>
                    <a:lstStyle/>
                    <a:p>
                      <a:endParaRPr lang="en-ZA" sz="1200" dirty="0"/>
                    </a:p>
                  </a:txBody>
                  <a:tcPr/>
                </a:tc>
                <a:tc>
                  <a:txBody>
                    <a:bodyPr/>
                    <a:lstStyle/>
                    <a:p>
                      <a:pPr algn="l">
                        <a:spcAft>
                          <a:spcPts val="0"/>
                        </a:spcAft>
                      </a:pPr>
                      <a:r>
                        <a:rPr lang="en-ZA" sz="1200" dirty="0">
                          <a:effectLst/>
                        </a:rPr>
                        <a:t>Spoke Economies GVA (Million $)</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anchor="ctr"/>
                </a:tc>
                <a:tc>
                  <a:txBody>
                    <a:bodyPr/>
                    <a:lstStyle/>
                    <a:p>
                      <a:pPr algn="r">
                        <a:spcAft>
                          <a:spcPts val="0"/>
                        </a:spcAft>
                      </a:pPr>
                      <a:r>
                        <a:rPr lang="en-ZA" sz="1400" dirty="0">
                          <a:effectLst/>
                        </a:rPr>
                        <a:t>$169</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$238</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$406</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5"/>
                  </a:ext>
                </a:extLst>
              </a:tr>
              <a:tr h="425911">
                <a:tc rowSpan="6">
                  <a:txBody>
                    <a:bodyPr/>
                    <a:lstStyle/>
                    <a:p>
                      <a:endParaRPr lang="en-ZA" sz="1200" dirty="0"/>
                    </a:p>
                    <a:p>
                      <a:endParaRPr lang="en-ZA" sz="1200" dirty="0"/>
                    </a:p>
                    <a:p>
                      <a:endParaRPr lang="en-ZA" sz="1200" dirty="0"/>
                    </a:p>
                    <a:p>
                      <a:endParaRPr lang="en-ZA" sz="1200" dirty="0"/>
                    </a:p>
                    <a:p>
                      <a:r>
                        <a:rPr lang="en-ZA" sz="1200" dirty="0"/>
                        <a:t>                        </a:t>
                      </a:r>
                    </a:p>
                    <a:p>
                      <a:endParaRPr lang="en-ZA" sz="1200" b="1" dirty="0"/>
                    </a:p>
                    <a:p>
                      <a:r>
                        <a:rPr lang="en-ZA" sz="1200" b="1" dirty="0"/>
                        <a:t>                          </a:t>
                      </a:r>
                      <a:r>
                        <a:rPr lang="en-ZA" sz="1400" b="1" dirty="0"/>
                        <a:t>Employment</a:t>
                      </a:r>
                    </a:p>
                    <a:p>
                      <a:endParaRPr lang="en-ZA" sz="1200" dirty="0"/>
                    </a:p>
                    <a:p>
                      <a:endParaRPr lang="en-ZA" sz="1200" dirty="0"/>
                    </a:p>
                    <a:p>
                      <a:endParaRPr lang="en-ZA" sz="1200" dirty="0"/>
                    </a:p>
                    <a:p>
                      <a:endParaRPr lang="en-ZA" sz="1200" dirty="0"/>
                    </a:p>
                  </a:txBody>
                  <a:tcPr/>
                </a:tc>
                <a:tc>
                  <a:txBody>
                    <a:bodyPr/>
                    <a:lstStyle/>
                    <a:p>
                      <a:r>
                        <a:rPr lang="en-ZA" sz="1200" b="1" dirty="0"/>
                        <a:t>Total</a:t>
                      </a:r>
                      <a:r>
                        <a:rPr lang="en-ZA" sz="1200" b="1" baseline="0" dirty="0"/>
                        <a:t> employment – Hub economies </a:t>
                      </a:r>
                      <a:endParaRPr lang="en-ZA" sz="1200" b="1" dirty="0"/>
                    </a:p>
                  </a:txBody>
                  <a:tcPr anchor="ctr"/>
                </a:tc>
                <a:tc>
                  <a:txBody>
                    <a:bodyPr/>
                    <a:lstStyle/>
                    <a:p>
                      <a:pPr algn="r">
                        <a:spcAft>
                          <a:spcPts val="0"/>
                        </a:spcAft>
                      </a:pPr>
                      <a:r>
                        <a:rPr lang="en-ZA" sz="1400" b="1" dirty="0">
                          <a:effectLst/>
                        </a:rPr>
                        <a:t>14 740</a:t>
                      </a:r>
                      <a:endParaRPr lang="en-ZA"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b="1" dirty="0">
                          <a:effectLst/>
                        </a:rPr>
                        <a:t>20 726</a:t>
                      </a:r>
                      <a:endParaRPr lang="en-ZA"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b="1" dirty="0">
                          <a:effectLst/>
                        </a:rPr>
                        <a:t>35 410</a:t>
                      </a:r>
                      <a:endParaRPr lang="en-ZA"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6"/>
                  </a:ext>
                </a:extLst>
              </a:tr>
              <a:tr h="425911">
                <a:tc vMerge="1">
                  <a:txBody>
                    <a:bodyPr/>
                    <a:lstStyle/>
                    <a:p>
                      <a:endParaRPr lang="en-ZA" sz="1200" dirty="0"/>
                    </a:p>
                  </a:txBody>
                  <a:tcPr/>
                </a:tc>
                <a:tc>
                  <a:txBody>
                    <a:bodyPr/>
                    <a:lstStyle/>
                    <a:p>
                      <a:r>
                        <a:rPr lang="en-ZA" sz="1200" b="1" dirty="0"/>
                        <a:t>Total employment</a:t>
                      </a:r>
                      <a:r>
                        <a:rPr lang="en-ZA" sz="1200" b="1" baseline="0" dirty="0"/>
                        <a:t> – Spoke economies</a:t>
                      </a:r>
                      <a:endParaRPr lang="en-ZA" sz="1200" b="1" dirty="0"/>
                    </a:p>
                  </a:txBody>
                  <a:tcPr anchor="ctr"/>
                </a:tc>
                <a:tc>
                  <a:txBody>
                    <a:bodyPr/>
                    <a:lstStyle/>
                    <a:p>
                      <a:pPr algn="r">
                        <a:spcAft>
                          <a:spcPts val="0"/>
                        </a:spcAft>
                      </a:pPr>
                      <a:r>
                        <a:rPr lang="en-ZA" sz="1400" b="1" dirty="0">
                          <a:effectLst/>
                        </a:rPr>
                        <a:t>4 609</a:t>
                      </a:r>
                      <a:endParaRPr lang="en-ZA"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b="1" dirty="0">
                          <a:effectLst/>
                        </a:rPr>
                        <a:t>6 481</a:t>
                      </a:r>
                      <a:endParaRPr lang="en-ZA"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b="1" dirty="0">
                          <a:effectLst/>
                        </a:rPr>
                        <a:t>11 072</a:t>
                      </a:r>
                      <a:endParaRPr lang="en-ZA"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7"/>
                  </a:ext>
                </a:extLst>
              </a:tr>
              <a:tr h="425911">
                <a:tc vMerge="1">
                  <a:txBody>
                    <a:bodyPr/>
                    <a:lstStyle/>
                    <a:p>
                      <a:endParaRPr lang="en-ZA" sz="1200" dirty="0"/>
                    </a:p>
                  </a:txBody>
                  <a:tcPr/>
                </a:tc>
                <a:tc>
                  <a:txBody>
                    <a:bodyPr/>
                    <a:lstStyle/>
                    <a:p>
                      <a:pPr marL="457200">
                        <a:spcAft>
                          <a:spcPts val="0"/>
                        </a:spcAft>
                      </a:pPr>
                      <a:r>
                        <a:rPr lang="en-ZA" sz="1200" dirty="0">
                          <a:effectLst/>
                        </a:rPr>
                        <a:t>Employment:</a:t>
                      </a:r>
                      <a:r>
                        <a:rPr lang="en-ZA" sz="1200" baseline="0" dirty="0">
                          <a:effectLst/>
                        </a:rPr>
                        <a:t> </a:t>
                      </a:r>
                      <a:r>
                        <a:rPr lang="en-ZA" sz="1200" dirty="0">
                          <a:effectLst/>
                        </a:rPr>
                        <a:t>vehicle assemblers</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4 335</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6 095</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10 414</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8"/>
                  </a:ext>
                </a:extLst>
              </a:tr>
              <a:tr h="425911">
                <a:tc vMerge="1">
                  <a:txBody>
                    <a:bodyPr/>
                    <a:lstStyle/>
                    <a:p>
                      <a:endParaRPr lang="en-ZA" sz="1200" dirty="0"/>
                    </a:p>
                  </a:txBody>
                  <a:tcPr/>
                </a:tc>
                <a:tc>
                  <a:txBody>
                    <a:bodyPr/>
                    <a:lstStyle/>
                    <a:p>
                      <a:pPr marL="457200">
                        <a:spcAft>
                          <a:spcPts val="0"/>
                        </a:spcAft>
                      </a:pPr>
                      <a:r>
                        <a:rPr lang="en-ZA" sz="1200" dirty="0">
                          <a:effectLst/>
                        </a:rPr>
                        <a:t>Employment:</a:t>
                      </a:r>
                      <a:r>
                        <a:rPr lang="en-ZA" sz="1200" baseline="0" dirty="0">
                          <a:effectLst/>
                        </a:rPr>
                        <a:t> </a:t>
                      </a:r>
                      <a:r>
                        <a:rPr lang="en-ZA" sz="1200" dirty="0">
                          <a:effectLst/>
                        </a:rPr>
                        <a:t>component firms supplying assemblers</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8 671</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12 192</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20 830</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9"/>
                  </a:ext>
                </a:extLst>
              </a:tr>
              <a:tr h="425911">
                <a:tc vMerge="1">
                  <a:txBody>
                    <a:bodyPr/>
                    <a:lstStyle/>
                    <a:p>
                      <a:endParaRPr lang="en-ZA" sz="1200" dirty="0"/>
                    </a:p>
                  </a:txBody>
                  <a:tcPr/>
                </a:tc>
                <a:tc>
                  <a:txBody>
                    <a:bodyPr/>
                    <a:lstStyle/>
                    <a:p>
                      <a:pPr marL="457200">
                        <a:spcAft>
                          <a:spcPts val="0"/>
                        </a:spcAft>
                      </a:pPr>
                      <a:r>
                        <a:rPr lang="en-ZA" sz="1200" dirty="0">
                          <a:effectLst/>
                        </a:rPr>
                        <a:t>Employment</a:t>
                      </a:r>
                      <a:r>
                        <a:rPr lang="en-ZA" sz="1200" baseline="0" dirty="0">
                          <a:effectLst/>
                        </a:rPr>
                        <a:t> aftermarket componentry hub</a:t>
                      </a:r>
                    </a:p>
                    <a:p>
                      <a:pPr marL="457200">
                        <a:spcAft>
                          <a:spcPts val="0"/>
                        </a:spcAft>
                      </a:pPr>
                      <a:r>
                        <a:rPr lang="en-ZA" sz="1200" baseline="0" dirty="0">
                          <a:effectLst/>
                          <a:latin typeface="Calibri" panose="020F0502020204030204" pitchFamily="34" charset="0"/>
                          <a:ea typeface="Times New Roman" panose="02020603050405020304" pitchFamily="18" charset="0"/>
                          <a:cs typeface="Times New Roman" panose="02020603050405020304" pitchFamily="18" charset="0"/>
                        </a:rPr>
                        <a:t>economies</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1 734</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2 438</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4 166</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10"/>
                  </a:ext>
                </a:extLst>
              </a:tr>
              <a:tr h="438233">
                <a:tc vMerge="1">
                  <a:txBody>
                    <a:bodyPr/>
                    <a:lstStyle/>
                    <a:p>
                      <a:endParaRPr lang="en-ZA" sz="1200" dirty="0"/>
                    </a:p>
                  </a:txBody>
                  <a:tcPr/>
                </a:tc>
                <a:tc>
                  <a:txBody>
                    <a:bodyPr/>
                    <a:lstStyle/>
                    <a:p>
                      <a:pPr marL="457200">
                        <a:spcAft>
                          <a:spcPts val="0"/>
                        </a:spcAft>
                      </a:pPr>
                      <a:r>
                        <a:rPr lang="en-ZA" sz="1200" dirty="0">
                          <a:effectLst/>
                        </a:rPr>
                        <a:t>Employment</a:t>
                      </a:r>
                      <a:r>
                        <a:rPr lang="en-ZA" sz="1200" baseline="0" dirty="0">
                          <a:effectLst/>
                        </a:rPr>
                        <a:t> aftermarket componentry spoke</a:t>
                      </a:r>
                    </a:p>
                    <a:p>
                      <a:pPr marL="457200">
                        <a:spcAft>
                          <a:spcPts val="0"/>
                        </a:spcAft>
                      </a:pPr>
                      <a:r>
                        <a:rPr lang="en-ZA" sz="1200" baseline="0" dirty="0">
                          <a:effectLst/>
                          <a:latin typeface="Calibri" panose="020F0502020204030204" pitchFamily="34" charset="0"/>
                          <a:ea typeface="Times New Roman" panose="02020603050405020304" pitchFamily="18" charset="0"/>
                          <a:cs typeface="Times New Roman" panose="02020603050405020304" pitchFamily="18" charset="0"/>
                        </a:rPr>
                        <a:t>economies</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anchor="ctr"/>
                </a:tc>
                <a:tc>
                  <a:txBody>
                    <a:bodyPr/>
                    <a:lstStyle/>
                    <a:p>
                      <a:pPr algn="r">
                        <a:spcAft>
                          <a:spcPts val="0"/>
                        </a:spcAft>
                      </a:pPr>
                      <a:r>
                        <a:rPr lang="en-ZA" sz="1400" dirty="0">
                          <a:effectLst/>
                        </a:rPr>
                        <a:t>768</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1 080</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1 845</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11"/>
                  </a:ext>
                </a:extLst>
              </a:tr>
              <a:tr h="844633">
                <a:tc>
                  <a:txBody>
                    <a:bodyPr/>
                    <a:lstStyle/>
                    <a:p>
                      <a:endParaRPr lang="en-ZA" sz="1200" dirty="0"/>
                    </a:p>
                    <a:p>
                      <a:r>
                        <a:rPr lang="en-ZA" sz="1200" b="1" dirty="0"/>
                        <a:t>                          </a:t>
                      </a:r>
                      <a:r>
                        <a:rPr lang="en-ZA" sz="1400" b="1" dirty="0"/>
                        <a:t>Investment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sz="1200" b="1" dirty="0">
                          <a:effectLst/>
                        </a:rPr>
                        <a:t>Total investment ($10,000 for each unit of annual production</a:t>
                      </a:r>
                      <a:r>
                        <a:rPr lang="en-ZA" sz="1200" b="1" baseline="0" dirty="0">
                          <a:effectLst/>
                        </a:rPr>
                        <a:t> in </a:t>
                      </a:r>
                      <a:r>
                        <a:rPr lang="en-ZA" sz="1200" b="1" dirty="0">
                          <a:effectLst/>
                        </a:rPr>
                        <a:t>Billion $)</a:t>
                      </a:r>
                      <a:endParaRPr lang="en-ZA" sz="1200" b="1"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en-ZA" sz="1200" dirty="0"/>
                    </a:p>
                  </a:txBody>
                  <a:tcPr anchor="ctr"/>
                </a:tc>
                <a:tc>
                  <a:txBody>
                    <a:bodyPr/>
                    <a:lstStyle/>
                    <a:p>
                      <a:pPr algn="r">
                        <a:spcAft>
                          <a:spcPts val="0"/>
                        </a:spcAft>
                      </a:pPr>
                      <a:r>
                        <a:rPr lang="en-ZA" sz="1400" b="1" dirty="0">
                          <a:effectLst/>
                        </a:rPr>
                        <a:t>$1.85</a:t>
                      </a:r>
                      <a:endParaRPr lang="en-ZA"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b="1" dirty="0">
                          <a:effectLst/>
                        </a:rPr>
                        <a:t>$2.61</a:t>
                      </a:r>
                      <a:endParaRPr lang="en-ZA"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b="1" dirty="0">
                          <a:effectLst/>
                        </a:rPr>
                        <a:t>$4.45</a:t>
                      </a:r>
                      <a:endParaRPr lang="en-ZA"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12"/>
                  </a:ext>
                </a:extLst>
              </a:tr>
            </a:tbl>
          </a:graphicData>
        </a:graphic>
      </p:graphicFrame>
      <p:pic>
        <p:nvPicPr>
          <p:cNvPr id="12" name="Picture 2" descr="Stacked travelling cars frontal view Free Ic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6205" y="1252090"/>
            <a:ext cx="609600" cy="622093"/>
          </a:xfrm>
          <a:prstGeom prst="rect">
            <a:avLst/>
          </a:prstGeom>
          <a:solidFill>
            <a:srgbClr val="FF5050"/>
          </a:solidFill>
        </p:spPr>
      </p:pic>
      <p:pic>
        <p:nvPicPr>
          <p:cNvPr id="14" name="Picture 2" descr="We Pay Cash - Money Bag Icon Blue - Free Transparent PNG Clipart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6552" y="5932578"/>
            <a:ext cx="609253" cy="722520"/>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6" descr="Orange Group Png #3217 - Free Icons And #1779358 - PNG Images - PNGi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8397" y="4013830"/>
            <a:ext cx="865215" cy="88900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descr="Return On Investment Icon - Investment Transparent Icon, HD Png ..."/>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7269" y="2346746"/>
            <a:ext cx="693569" cy="7234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3921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6F030-BDD1-4BEE-A476-53401F1BEE94}"/>
              </a:ext>
            </a:extLst>
          </p:cNvPr>
          <p:cNvSpPr>
            <a:spLocks noGrp="1"/>
          </p:cNvSpPr>
          <p:nvPr>
            <p:ph type="title"/>
          </p:nvPr>
        </p:nvSpPr>
        <p:spPr>
          <a:xfrm>
            <a:off x="1217929" y="96685"/>
            <a:ext cx="9756141" cy="532457"/>
          </a:xfrm>
        </p:spPr>
        <p:txBody>
          <a:bodyPr anchor="t">
            <a:normAutofit fontScale="90000"/>
          </a:bodyPr>
          <a:lstStyle/>
          <a:p>
            <a:r>
              <a:rPr lang="en-ZA" sz="3600" b="1" dirty="0"/>
              <a:t>AUTO PACT: </a:t>
            </a:r>
            <a:r>
              <a:rPr lang="en-ZA" sz="3600" b="1" dirty="0">
                <a:solidFill>
                  <a:schemeClr val="accent1">
                    <a:lumMod val="75000"/>
                  </a:schemeClr>
                </a:solidFill>
              </a:rPr>
              <a:t>hub ECONOMY </a:t>
            </a:r>
            <a:r>
              <a:rPr lang="en-ZA" sz="3600" b="1" dirty="0"/>
              <a:t>benefits 2035</a:t>
            </a:r>
          </a:p>
        </p:txBody>
      </p:sp>
      <p:graphicFrame>
        <p:nvGraphicFramePr>
          <p:cNvPr id="5" name="Content Placeholder 4">
            <a:extLst>
              <a:ext uri="{FF2B5EF4-FFF2-40B4-BE49-F238E27FC236}">
                <a16:creationId xmlns:a16="http://schemas.microsoft.com/office/drawing/2014/main" id="{128DA188-5010-44D5-AB0B-86BCE563D31B}"/>
              </a:ext>
            </a:extLst>
          </p:cNvPr>
          <p:cNvGraphicFramePr>
            <a:graphicFrameLocks noGrp="1"/>
          </p:cNvGraphicFramePr>
          <p:nvPr>
            <p:ph idx="1"/>
            <p:extLst>
              <p:ext uri="{D42A27DB-BD31-4B8C-83A1-F6EECF244321}">
                <p14:modId xmlns:p14="http://schemas.microsoft.com/office/powerpoint/2010/main" val="2061291904"/>
              </p:ext>
            </p:extLst>
          </p:nvPr>
        </p:nvGraphicFramePr>
        <p:xfrm>
          <a:off x="1325359" y="1463278"/>
          <a:ext cx="10282442" cy="1352073"/>
        </p:xfrm>
        <a:graphic>
          <a:graphicData uri="http://schemas.openxmlformats.org/drawingml/2006/table">
            <a:tbl>
              <a:tblPr firstRow="1">
                <a:tableStyleId>{073A0DAA-6AF3-43AB-8588-CEC1D06C72B9}</a:tableStyleId>
              </a:tblPr>
              <a:tblGrid>
                <a:gridCol w="2237300">
                  <a:extLst>
                    <a:ext uri="{9D8B030D-6E8A-4147-A177-3AD203B41FA5}">
                      <a16:colId xmlns:a16="http://schemas.microsoft.com/office/drawing/2014/main" val="1821681034"/>
                    </a:ext>
                  </a:extLst>
                </a:gridCol>
                <a:gridCol w="1190182">
                  <a:extLst>
                    <a:ext uri="{9D8B030D-6E8A-4147-A177-3AD203B41FA5}">
                      <a16:colId xmlns:a16="http://schemas.microsoft.com/office/drawing/2014/main" val="1834450192"/>
                    </a:ext>
                  </a:extLst>
                </a:gridCol>
                <a:gridCol w="1713740">
                  <a:extLst>
                    <a:ext uri="{9D8B030D-6E8A-4147-A177-3AD203B41FA5}">
                      <a16:colId xmlns:a16="http://schemas.microsoft.com/office/drawing/2014/main" val="1185202737"/>
                    </a:ext>
                  </a:extLst>
                </a:gridCol>
                <a:gridCol w="1713740">
                  <a:extLst>
                    <a:ext uri="{9D8B030D-6E8A-4147-A177-3AD203B41FA5}">
                      <a16:colId xmlns:a16="http://schemas.microsoft.com/office/drawing/2014/main" val="2014343656"/>
                    </a:ext>
                  </a:extLst>
                </a:gridCol>
                <a:gridCol w="1713740">
                  <a:extLst>
                    <a:ext uri="{9D8B030D-6E8A-4147-A177-3AD203B41FA5}">
                      <a16:colId xmlns:a16="http://schemas.microsoft.com/office/drawing/2014/main" val="1007447929"/>
                    </a:ext>
                  </a:extLst>
                </a:gridCol>
                <a:gridCol w="1713740">
                  <a:extLst>
                    <a:ext uri="{9D8B030D-6E8A-4147-A177-3AD203B41FA5}">
                      <a16:colId xmlns:a16="http://schemas.microsoft.com/office/drawing/2014/main" val="1172060448"/>
                    </a:ext>
                  </a:extLst>
                </a:gridCol>
              </a:tblGrid>
              <a:tr h="280788">
                <a:tc>
                  <a:txBody>
                    <a:bodyPr/>
                    <a:lstStyle/>
                    <a:p>
                      <a:pPr marL="0" indent="-914400" algn="l">
                        <a:spcAft>
                          <a:spcPts val="0"/>
                        </a:spcAft>
                      </a:pPr>
                      <a:r>
                        <a:rPr lang="en-ZA" sz="1200" dirty="0">
                          <a:effectLst/>
                        </a:rPr>
                        <a:t>Production type</a:t>
                      </a:r>
                      <a:endParaRPr lang="en-ZA" sz="1200" dirty="0">
                        <a:effectLst/>
                        <a:latin typeface="Calibri" panose="020F0502020204030204" pitchFamily="34" charset="0"/>
                        <a:ea typeface="Calibri" panose="020F0502020204030204" pitchFamily="34" charset="0"/>
                        <a:cs typeface="Calibri" panose="020F0502020204030204" pitchFamily="34" charset="0"/>
                      </a:endParaRPr>
                    </a:p>
                  </a:txBody>
                  <a:tcPr marL="15151" marR="15151" marT="0" marB="0" anchor="ctr"/>
                </a:tc>
                <a:tc>
                  <a:txBody>
                    <a:bodyPr/>
                    <a:lstStyle/>
                    <a:p>
                      <a:pPr marL="0" indent="14605" algn="l">
                        <a:spcAft>
                          <a:spcPts val="0"/>
                        </a:spcAft>
                      </a:pPr>
                      <a:r>
                        <a:rPr lang="en-ZA" sz="1200">
                          <a:effectLst/>
                        </a:rPr>
                        <a:t>Units</a:t>
                      </a:r>
                      <a:endParaRPr lang="en-ZA" sz="1200">
                        <a:effectLst/>
                        <a:latin typeface="Calibri" panose="020F0502020204030204" pitchFamily="34" charset="0"/>
                        <a:ea typeface="Calibri" panose="020F0502020204030204" pitchFamily="34" charset="0"/>
                        <a:cs typeface="Calibri" panose="020F0502020204030204" pitchFamily="34" charset="0"/>
                      </a:endParaRPr>
                    </a:p>
                  </a:txBody>
                  <a:tcPr marL="15151" marR="15151" marT="0" marB="0" anchor="ctr"/>
                </a:tc>
                <a:tc>
                  <a:txBody>
                    <a:bodyPr/>
                    <a:lstStyle/>
                    <a:p>
                      <a:pPr marL="0" indent="14605" algn="l">
                        <a:spcAft>
                          <a:spcPts val="0"/>
                        </a:spcAft>
                      </a:pPr>
                      <a:r>
                        <a:rPr lang="en-ZA" sz="1200">
                          <a:effectLst/>
                        </a:rPr>
                        <a:t>GVA per unit</a:t>
                      </a:r>
                      <a:endParaRPr lang="en-ZA" sz="1200">
                        <a:effectLst/>
                        <a:latin typeface="Calibri" panose="020F0502020204030204" pitchFamily="34" charset="0"/>
                        <a:ea typeface="Calibri" panose="020F0502020204030204" pitchFamily="34" charset="0"/>
                        <a:cs typeface="Calibri" panose="020F0502020204030204" pitchFamily="34" charset="0"/>
                      </a:endParaRPr>
                    </a:p>
                  </a:txBody>
                  <a:tcPr marL="15151" marR="15151" marT="0" marB="0" anchor="ctr"/>
                </a:tc>
                <a:tc>
                  <a:txBody>
                    <a:bodyPr/>
                    <a:lstStyle/>
                    <a:p>
                      <a:pPr marL="0" indent="14605" algn="l">
                        <a:spcAft>
                          <a:spcPts val="0"/>
                        </a:spcAft>
                      </a:pPr>
                      <a:r>
                        <a:rPr lang="en-ZA" sz="1200" dirty="0">
                          <a:effectLst/>
                          <a:latin typeface="+mj-lt"/>
                        </a:rPr>
                        <a:t>Total GVA</a:t>
                      </a:r>
                      <a:endParaRPr lang="en-ZA" sz="1200" dirty="0">
                        <a:effectLst/>
                        <a:latin typeface="+mj-lt"/>
                        <a:ea typeface="Calibri" panose="020F0502020204030204" pitchFamily="34" charset="0"/>
                        <a:cs typeface="Calibri" panose="020F0502020204030204" pitchFamily="34" charset="0"/>
                      </a:endParaRPr>
                    </a:p>
                  </a:txBody>
                  <a:tcPr marL="15151" marR="15151" marT="0" marB="0" anchor="ctr"/>
                </a:tc>
                <a:tc>
                  <a:txBody>
                    <a:bodyPr/>
                    <a:lstStyle/>
                    <a:p>
                      <a:pPr marL="0" marR="0" lvl="0" indent="14605" algn="l" defTabSz="914400" rtl="0" eaLnBrk="1" fontAlgn="auto" latinLnBrk="0" hangingPunct="1">
                        <a:lnSpc>
                          <a:spcPct val="100000"/>
                        </a:lnSpc>
                        <a:spcBef>
                          <a:spcPts val="0"/>
                        </a:spcBef>
                        <a:spcAft>
                          <a:spcPts val="0"/>
                        </a:spcAft>
                        <a:buClrTx/>
                        <a:buSzTx/>
                        <a:buFontTx/>
                        <a:buNone/>
                        <a:tabLst/>
                        <a:defRPr/>
                      </a:pPr>
                      <a:r>
                        <a:rPr lang="en-ZA" sz="1200" b="1" dirty="0">
                          <a:solidFill>
                            <a:srgbClr val="FFFFFF"/>
                          </a:solidFill>
                          <a:effectLst/>
                          <a:latin typeface="+mj-lt"/>
                          <a:ea typeface="Calibri" panose="020F0502020204030204" pitchFamily="34" charset="0"/>
                          <a:cs typeface="Calibri" panose="020F0502020204030204" pitchFamily="34" charset="0"/>
                        </a:rPr>
                        <a:t>GVA percent of GDP </a:t>
                      </a:r>
                      <a:r>
                        <a:rPr lang="en-ZA" sz="1200" b="1" dirty="0">
                          <a:solidFill>
                            <a:srgbClr val="FFFFFF"/>
                          </a:solidFill>
                          <a:effectLst/>
                          <a:latin typeface="+mj-lt"/>
                          <a:ea typeface="+mn-ea"/>
                          <a:cs typeface="Calibri" panose="020F0502020204030204" pitchFamily="34" charset="0"/>
                        </a:rPr>
                        <a:t>in 2018</a:t>
                      </a:r>
                      <a:endParaRPr lang="en-ZA" sz="1200" dirty="0">
                        <a:effectLst/>
                        <a:latin typeface="+mj-lt"/>
                        <a:ea typeface="+mn-ea"/>
                        <a:cs typeface="Calibri" panose="020F0502020204030204" pitchFamily="34" charset="0"/>
                      </a:endParaRPr>
                    </a:p>
                  </a:txBody>
                  <a:tcPr marL="15151" marR="15151" marT="0" marB="0" anchor="ctr"/>
                </a:tc>
                <a:tc>
                  <a:txBody>
                    <a:bodyPr/>
                    <a:lstStyle/>
                    <a:p>
                      <a:pPr marL="0" indent="-914400" algn="l">
                        <a:spcAft>
                          <a:spcPts val="0"/>
                        </a:spcAft>
                      </a:pPr>
                      <a:r>
                        <a:rPr lang="en-ZA" sz="1200" dirty="0">
                          <a:effectLst/>
                        </a:rPr>
                        <a:t>Employment</a:t>
                      </a:r>
                      <a:endParaRPr lang="en-ZA" sz="1200" dirty="0">
                        <a:effectLst/>
                        <a:latin typeface="Calibri" panose="020F0502020204030204" pitchFamily="34" charset="0"/>
                        <a:ea typeface="Calibri" panose="020F0502020204030204" pitchFamily="34" charset="0"/>
                        <a:cs typeface="Calibri" panose="020F0502020204030204" pitchFamily="34" charset="0"/>
                      </a:endParaRPr>
                    </a:p>
                  </a:txBody>
                  <a:tcPr marL="15151" marR="15151" marT="0" marB="0" anchor="ctr"/>
                </a:tc>
                <a:extLst>
                  <a:ext uri="{0D108BD9-81ED-4DB2-BD59-A6C34878D82A}">
                    <a16:rowId xmlns:a16="http://schemas.microsoft.com/office/drawing/2014/main" val="1430760452"/>
                  </a:ext>
                </a:extLst>
              </a:tr>
              <a:tr h="432526">
                <a:tc>
                  <a:txBody>
                    <a:bodyPr/>
                    <a:lstStyle/>
                    <a:p>
                      <a:pPr marL="0" indent="-914400" algn="l">
                        <a:spcAft>
                          <a:spcPts val="0"/>
                        </a:spcAft>
                      </a:pPr>
                      <a:r>
                        <a:rPr lang="en-ZA" sz="1200" dirty="0">
                          <a:solidFill>
                            <a:schemeClr val="tx2"/>
                          </a:solidFill>
                          <a:effectLst/>
                        </a:rPr>
                        <a:t>Semi Knocked Down (SKD): </a:t>
                      </a:r>
                      <a:r>
                        <a:rPr lang="en-ZA" sz="1200" b="1" i="1" dirty="0">
                          <a:solidFill>
                            <a:schemeClr val="tx2"/>
                          </a:solidFill>
                          <a:effectLst/>
                        </a:rPr>
                        <a:t>Status quo to 2035*</a:t>
                      </a:r>
                      <a:endParaRPr lang="en-ZA" sz="1200" b="1" i="1"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15151" marR="15151" marT="0" marB="0" anchor="ctr"/>
                </a:tc>
                <a:tc>
                  <a:txBody>
                    <a:bodyPr/>
                    <a:lstStyle/>
                    <a:p>
                      <a:pPr marL="0" indent="14605" algn="r">
                        <a:spcAft>
                          <a:spcPts val="0"/>
                        </a:spcAft>
                      </a:pPr>
                      <a:r>
                        <a:rPr lang="en-ZA" sz="1200" dirty="0">
                          <a:solidFill>
                            <a:schemeClr val="tx2"/>
                          </a:solidFill>
                          <a:effectLst/>
                        </a:rPr>
                        <a:t>174 020</a:t>
                      </a:r>
                      <a:endParaRPr lang="en-ZA" sz="1200"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15151" marR="15151" marT="0" marB="0" anchor="ctr"/>
                </a:tc>
                <a:tc>
                  <a:txBody>
                    <a:bodyPr/>
                    <a:lstStyle/>
                    <a:p>
                      <a:pPr marL="0" indent="14605" algn="r">
                        <a:spcAft>
                          <a:spcPts val="0"/>
                        </a:spcAft>
                      </a:pPr>
                      <a:r>
                        <a:rPr lang="en-ZA" sz="1200" dirty="0">
                          <a:solidFill>
                            <a:schemeClr val="tx2"/>
                          </a:solidFill>
                          <a:effectLst/>
                        </a:rPr>
                        <a:t>4,00%</a:t>
                      </a:r>
                      <a:endParaRPr lang="en-ZA" sz="1200"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15151" marR="15151" marT="0" marB="0" anchor="ctr"/>
                </a:tc>
                <a:tc>
                  <a:txBody>
                    <a:bodyPr/>
                    <a:lstStyle/>
                    <a:p>
                      <a:pPr marL="0" indent="14605" algn="r">
                        <a:spcAft>
                          <a:spcPts val="0"/>
                        </a:spcAft>
                      </a:pPr>
                      <a:r>
                        <a:rPr lang="en-ZA" sz="1200" dirty="0">
                          <a:solidFill>
                            <a:schemeClr val="tx2"/>
                          </a:solidFill>
                          <a:effectLst/>
                        </a:rPr>
                        <a:t>$67m</a:t>
                      </a:r>
                      <a:endParaRPr lang="en-ZA" sz="1200"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15151" marR="15151" marT="0" marB="0" anchor="ctr"/>
                </a:tc>
                <a:tc>
                  <a:txBody>
                    <a:bodyPr/>
                    <a:lstStyle/>
                    <a:p>
                      <a:pPr marL="0" indent="14605" algn="r">
                        <a:spcAft>
                          <a:spcPts val="0"/>
                        </a:spcAft>
                      </a:pPr>
                      <a:r>
                        <a:rPr lang="en-ZA" sz="1200" dirty="0">
                          <a:solidFill>
                            <a:schemeClr val="tx2"/>
                          </a:solidFill>
                          <a:effectLst/>
                          <a:latin typeface="+mj-lt"/>
                          <a:ea typeface="Calibri" panose="020F0502020204030204" pitchFamily="34" charset="0"/>
                          <a:cs typeface="Calibri" panose="020F0502020204030204" pitchFamily="34" charset="0"/>
                        </a:rPr>
                        <a:t>0,11%</a:t>
                      </a:r>
                    </a:p>
                  </a:txBody>
                  <a:tcPr marL="15151" marR="15151" marT="0" marB="0" anchor="ctr"/>
                </a:tc>
                <a:tc>
                  <a:txBody>
                    <a:bodyPr/>
                    <a:lstStyle/>
                    <a:p>
                      <a:pPr marL="0" indent="-914400" algn="r">
                        <a:spcAft>
                          <a:spcPts val="0"/>
                        </a:spcAft>
                      </a:pPr>
                      <a:r>
                        <a:rPr lang="en-ZA" sz="1200" dirty="0">
                          <a:solidFill>
                            <a:schemeClr val="tx2"/>
                          </a:solidFill>
                          <a:effectLst/>
                        </a:rPr>
                        <a:t>4 478</a:t>
                      </a:r>
                      <a:endParaRPr lang="en-ZA" sz="1200"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15151" marR="15151" marT="0" marB="0" anchor="ctr"/>
                </a:tc>
                <a:extLst>
                  <a:ext uri="{0D108BD9-81ED-4DB2-BD59-A6C34878D82A}">
                    <a16:rowId xmlns:a16="http://schemas.microsoft.com/office/drawing/2014/main" val="807289507"/>
                  </a:ext>
                </a:extLst>
              </a:tr>
              <a:tr h="553787">
                <a:tc>
                  <a:txBody>
                    <a:bodyPr/>
                    <a:lstStyle/>
                    <a:p>
                      <a:pPr marL="0" indent="-914400" algn="l">
                        <a:spcAft>
                          <a:spcPts val="0"/>
                        </a:spcAft>
                      </a:pPr>
                      <a:r>
                        <a:rPr lang="en-ZA" sz="1200" dirty="0">
                          <a:solidFill>
                            <a:schemeClr val="tx2"/>
                          </a:solidFill>
                          <a:effectLst/>
                        </a:rPr>
                        <a:t>Completely Knocked Down </a:t>
                      </a:r>
                      <a:r>
                        <a:rPr lang="en-ZA" sz="1200" b="1" i="1" dirty="0">
                          <a:solidFill>
                            <a:schemeClr val="tx2"/>
                          </a:solidFill>
                          <a:effectLst/>
                        </a:rPr>
                        <a:t>(CKD): Auto Pact to 2035*</a:t>
                      </a:r>
                      <a:endParaRPr lang="en-ZA" sz="1200" b="1" i="1"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15151" marR="15151" marT="0" marB="0" anchor="ctr"/>
                </a:tc>
                <a:tc>
                  <a:txBody>
                    <a:bodyPr/>
                    <a:lstStyle/>
                    <a:p>
                      <a:pPr marL="0" indent="14605" algn="r">
                        <a:spcAft>
                          <a:spcPts val="0"/>
                        </a:spcAft>
                      </a:pPr>
                      <a:r>
                        <a:rPr lang="en-ZA" sz="1200" dirty="0">
                          <a:solidFill>
                            <a:schemeClr val="tx2"/>
                          </a:solidFill>
                          <a:effectLst/>
                        </a:rPr>
                        <a:t>200 000</a:t>
                      </a:r>
                      <a:endParaRPr lang="en-ZA" sz="1200"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15151" marR="15151" marT="0" marB="0" anchor="ctr"/>
                </a:tc>
                <a:tc>
                  <a:txBody>
                    <a:bodyPr/>
                    <a:lstStyle/>
                    <a:p>
                      <a:pPr marL="0" indent="14605" algn="r">
                        <a:spcAft>
                          <a:spcPts val="0"/>
                        </a:spcAft>
                      </a:pPr>
                      <a:r>
                        <a:rPr lang="en-ZA" sz="1200" dirty="0">
                          <a:solidFill>
                            <a:schemeClr val="tx2"/>
                          </a:solidFill>
                          <a:effectLst/>
                        </a:rPr>
                        <a:t>31,00%</a:t>
                      </a:r>
                      <a:endParaRPr lang="en-ZA" sz="1200"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15151" marR="15151" marT="0" marB="0" anchor="ctr"/>
                </a:tc>
                <a:tc>
                  <a:txBody>
                    <a:bodyPr/>
                    <a:lstStyle/>
                    <a:p>
                      <a:pPr marL="0" indent="14605" algn="r">
                        <a:spcAft>
                          <a:spcPts val="0"/>
                        </a:spcAft>
                      </a:pPr>
                      <a:r>
                        <a:rPr lang="en-ZA" sz="1200" dirty="0">
                          <a:solidFill>
                            <a:schemeClr val="tx2"/>
                          </a:solidFill>
                          <a:effectLst/>
                        </a:rPr>
                        <a:t>$618m</a:t>
                      </a:r>
                      <a:endParaRPr lang="en-ZA" sz="1200"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15151" marR="15151" marT="0" marB="0" anchor="ctr"/>
                </a:tc>
                <a:tc>
                  <a:txBody>
                    <a:bodyPr/>
                    <a:lstStyle/>
                    <a:p>
                      <a:pPr marL="0" indent="14605" algn="r">
                        <a:spcAft>
                          <a:spcPts val="0"/>
                        </a:spcAft>
                      </a:pPr>
                      <a:r>
                        <a:rPr lang="en-ZA" sz="1200" dirty="0">
                          <a:solidFill>
                            <a:schemeClr val="tx2"/>
                          </a:solidFill>
                          <a:effectLst/>
                          <a:latin typeface="+mj-lt"/>
                          <a:ea typeface="Calibri" panose="020F0502020204030204" pitchFamily="34" charset="0"/>
                          <a:cs typeface="Calibri" panose="020F0502020204030204" pitchFamily="34" charset="0"/>
                        </a:rPr>
                        <a:t>1,00%</a:t>
                      </a:r>
                    </a:p>
                  </a:txBody>
                  <a:tcPr marL="15151" marR="15151" marT="0" marB="0" anchor="ctr"/>
                </a:tc>
                <a:tc>
                  <a:txBody>
                    <a:bodyPr/>
                    <a:lstStyle/>
                    <a:p>
                      <a:pPr marL="0" indent="-914400" algn="r">
                        <a:spcAft>
                          <a:spcPts val="0"/>
                        </a:spcAft>
                      </a:pPr>
                      <a:r>
                        <a:rPr lang="en-ZA" sz="1200" dirty="0">
                          <a:solidFill>
                            <a:schemeClr val="tx2"/>
                          </a:solidFill>
                          <a:effectLst/>
                        </a:rPr>
                        <a:t>15 908</a:t>
                      </a:r>
                      <a:endParaRPr lang="en-ZA" sz="1200"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15151" marR="15151" marT="0" marB="0" anchor="ctr"/>
                </a:tc>
                <a:extLst>
                  <a:ext uri="{0D108BD9-81ED-4DB2-BD59-A6C34878D82A}">
                    <a16:rowId xmlns:a16="http://schemas.microsoft.com/office/drawing/2014/main" val="382691723"/>
                  </a:ext>
                </a:extLst>
              </a:tr>
            </a:tbl>
          </a:graphicData>
        </a:graphic>
      </p:graphicFrame>
      <p:sp>
        <p:nvSpPr>
          <p:cNvPr id="4" name="Slide Number Placeholder 3">
            <a:extLst>
              <a:ext uri="{FF2B5EF4-FFF2-40B4-BE49-F238E27FC236}">
                <a16:creationId xmlns:a16="http://schemas.microsoft.com/office/drawing/2014/main" id="{628880DD-8E5E-47A7-9D9A-79D024F5B28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36C87F6-986D-49E6-AF40-1B3A1EE8064D}" type="slidenum">
              <a:rPr kumimoji="0" lang="en-ZA" sz="1100" b="0" i="0" u="none" strike="noStrike" kern="1200" cap="none" spc="0" normalizeH="0" baseline="0" noProof="0" smtClean="0">
                <a:ln>
                  <a:noFill/>
                </a:ln>
                <a:solidFill>
                  <a:srgbClr val="545454"/>
                </a:solidFill>
                <a:effectLst/>
                <a:uLnTx/>
                <a:uFillTx/>
                <a:latin typeface="Century Gothic"/>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ZA" sz="1100" b="0" i="0" u="none" strike="noStrike" kern="1200" cap="none" spc="0" normalizeH="0" baseline="0" noProof="0">
              <a:ln>
                <a:noFill/>
              </a:ln>
              <a:solidFill>
                <a:srgbClr val="545454"/>
              </a:solidFill>
              <a:effectLst/>
              <a:uLnTx/>
              <a:uFillTx/>
              <a:latin typeface="Century Gothic"/>
              <a:ea typeface="+mn-ea"/>
              <a:cs typeface="+mn-cs"/>
            </a:endParaRPr>
          </a:p>
        </p:txBody>
      </p:sp>
      <p:graphicFrame>
        <p:nvGraphicFramePr>
          <p:cNvPr id="6" name="Content Placeholder 4">
            <a:extLst>
              <a:ext uri="{FF2B5EF4-FFF2-40B4-BE49-F238E27FC236}">
                <a16:creationId xmlns:a16="http://schemas.microsoft.com/office/drawing/2014/main" id="{50916604-D977-485B-A559-7AFCB29085D9}"/>
              </a:ext>
            </a:extLst>
          </p:cNvPr>
          <p:cNvGraphicFramePr>
            <a:graphicFrameLocks/>
          </p:cNvGraphicFramePr>
          <p:nvPr>
            <p:extLst>
              <p:ext uri="{D42A27DB-BD31-4B8C-83A1-F6EECF244321}">
                <p14:modId xmlns:p14="http://schemas.microsoft.com/office/powerpoint/2010/main" val="1856338776"/>
              </p:ext>
            </p:extLst>
          </p:nvPr>
        </p:nvGraphicFramePr>
        <p:xfrm>
          <a:off x="1325358" y="3433567"/>
          <a:ext cx="10282442" cy="1329745"/>
        </p:xfrm>
        <a:graphic>
          <a:graphicData uri="http://schemas.openxmlformats.org/drawingml/2006/table">
            <a:tbl>
              <a:tblPr firstRow="1">
                <a:tableStyleId>{073A0DAA-6AF3-43AB-8588-CEC1D06C72B9}</a:tableStyleId>
              </a:tblPr>
              <a:tblGrid>
                <a:gridCol w="2237300">
                  <a:extLst>
                    <a:ext uri="{9D8B030D-6E8A-4147-A177-3AD203B41FA5}">
                      <a16:colId xmlns:a16="http://schemas.microsoft.com/office/drawing/2014/main" val="1821681034"/>
                    </a:ext>
                  </a:extLst>
                </a:gridCol>
                <a:gridCol w="1190182">
                  <a:extLst>
                    <a:ext uri="{9D8B030D-6E8A-4147-A177-3AD203B41FA5}">
                      <a16:colId xmlns:a16="http://schemas.microsoft.com/office/drawing/2014/main" val="1834450192"/>
                    </a:ext>
                  </a:extLst>
                </a:gridCol>
                <a:gridCol w="1713740">
                  <a:extLst>
                    <a:ext uri="{9D8B030D-6E8A-4147-A177-3AD203B41FA5}">
                      <a16:colId xmlns:a16="http://schemas.microsoft.com/office/drawing/2014/main" val="1185202737"/>
                    </a:ext>
                  </a:extLst>
                </a:gridCol>
                <a:gridCol w="1713740">
                  <a:extLst>
                    <a:ext uri="{9D8B030D-6E8A-4147-A177-3AD203B41FA5}">
                      <a16:colId xmlns:a16="http://schemas.microsoft.com/office/drawing/2014/main" val="2014343656"/>
                    </a:ext>
                  </a:extLst>
                </a:gridCol>
                <a:gridCol w="1713740">
                  <a:extLst>
                    <a:ext uri="{9D8B030D-6E8A-4147-A177-3AD203B41FA5}">
                      <a16:colId xmlns:a16="http://schemas.microsoft.com/office/drawing/2014/main" val="2872876377"/>
                    </a:ext>
                  </a:extLst>
                </a:gridCol>
                <a:gridCol w="1713740">
                  <a:extLst>
                    <a:ext uri="{9D8B030D-6E8A-4147-A177-3AD203B41FA5}">
                      <a16:colId xmlns:a16="http://schemas.microsoft.com/office/drawing/2014/main" val="1172060448"/>
                    </a:ext>
                  </a:extLst>
                </a:gridCol>
              </a:tblGrid>
              <a:tr h="211367">
                <a:tc>
                  <a:txBody>
                    <a:bodyPr/>
                    <a:lstStyle/>
                    <a:p>
                      <a:pPr marL="0" indent="-914400" algn="l">
                        <a:spcAft>
                          <a:spcPts val="0"/>
                        </a:spcAft>
                      </a:pPr>
                      <a:r>
                        <a:rPr lang="en-ZA" sz="1200" dirty="0">
                          <a:effectLst/>
                        </a:rPr>
                        <a:t>Production type</a:t>
                      </a:r>
                      <a:endParaRPr lang="en-ZA" sz="1200" dirty="0">
                        <a:effectLst/>
                        <a:latin typeface="Calibri" panose="020F0502020204030204" pitchFamily="34" charset="0"/>
                        <a:ea typeface="Calibri" panose="020F0502020204030204" pitchFamily="34" charset="0"/>
                        <a:cs typeface="Calibri" panose="020F0502020204030204" pitchFamily="34" charset="0"/>
                      </a:endParaRPr>
                    </a:p>
                  </a:txBody>
                  <a:tcPr marL="15151" marR="15151" marT="0" marB="0" anchor="ctr"/>
                </a:tc>
                <a:tc>
                  <a:txBody>
                    <a:bodyPr/>
                    <a:lstStyle/>
                    <a:p>
                      <a:pPr marL="0" indent="14605" algn="l">
                        <a:spcAft>
                          <a:spcPts val="0"/>
                        </a:spcAft>
                      </a:pPr>
                      <a:r>
                        <a:rPr lang="en-ZA" sz="1200">
                          <a:effectLst/>
                        </a:rPr>
                        <a:t>Units</a:t>
                      </a:r>
                      <a:endParaRPr lang="en-ZA" sz="1200">
                        <a:effectLst/>
                        <a:latin typeface="Calibri" panose="020F0502020204030204" pitchFamily="34" charset="0"/>
                        <a:ea typeface="Calibri" panose="020F0502020204030204" pitchFamily="34" charset="0"/>
                        <a:cs typeface="Calibri" panose="020F0502020204030204" pitchFamily="34" charset="0"/>
                      </a:endParaRPr>
                    </a:p>
                  </a:txBody>
                  <a:tcPr marL="15151" marR="15151" marT="0" marB="0" anchor="ctr"/>
                </a:tc>
                <a:tc>
                  <a:txBody>
                    <a:bodyPr/>
                    <a:lstStyle/>
                    <a:p>
                      <a:pPr marL="0" indent="14605" algn="l">
                        <a:spcAft>
                          <a:spcPts val="0"/>
                        </a:spcAft>
                      </a:pPr>
                      <a:r>
                        <a:rPr lang="en-ZA" sz="1200">
                          <a:effectLst/>
                        </a:rPr>
                        <a:t>GVA per unit</a:t>
                      </a:r>
                      <a:endParaRPr lang="en-ZA" sz="1200">
                        <a:effectLst/>
                        <a:latin typeface="Calibri" panose="020F0502020204030204" pitchFamily="34" charset="0"/>
                        <a:ea typeface="Calibri" panose="020F0502020204030204" pitchFamily="34" charset="0"/>
                        <a:cs typeface="Calibri" panose="020F0502020204030204" pitchFamily="34" charset="0"/>
                      </a:endParaRPr>
                    </a:p>
                  </a:txBody>
                  <a:tcPr marL="15151" marR="15151" marT="0" marB="0" anchor="ctr"/>
                </a:tc>
                <a:tc>
                  <a:txBody>
                    <a:bodyPr/>
                    <a:lstStyle/>
                    <a:p>
                      <a:pPr marL="0" indent="14605" algn="l">
                        <a:spcAft>
                          <a:spcPts val="0"/>
                        </a:spcAft>
                      </a:pPr>
                      <a:r>
                        <a:rPr lang="en-ZA" sz="1200" dirty="0">
                          <a:effectLst/>
                        </a:rPr>
                        <a:t>Total GVA</a:t>
                      </a:r>
                      <a:endParaRPr lang="en-ZA" sz="1200" dirty="0">
                        <a:effectLst/>
                        <a:latin typeface="Calibri" panose="020F0502020204030204" pitchFamily="34" charset="0"/>
                        <a:ea typeface="Calibri" panose="020F0502020204030204" pitchFamily="34" charset="0"/>
                        <a:cs typeface="Calibri" panose="020F0502020204030204" pitchFamily="34" charset="0"/>
                      </a:endParaRPr>
                    </a:p>
                  </a:txBody>
                  <a:tcPr marL="15151" marR="15151" marT="0" marB="0" anchor="ctr"/>
                </a:tc>
                <a:tc>
                  <a:txBody>
                    <a:bodyPr/>
                    <a:lstStyle/>
                    <a:p>
                      <a:pPr marL="0" indent="-914400" algn="l">
                        <a:spcAft>
                          <a:spcPts val="0"/>
                        </a:spcAft>
                      </a:pPr>
                      <a:r>
                        <a:rPr lang="en-ZA" sz="1200" b="1" dirty="0">
                          <a:solidFill>
                            <a:srgbClr val="FFFFFF"/>
                          </a:solidFill>
                          <a:effectLst/>
                          <a:latin typeface="+mj-lt"/>
                          <a:ea typeface="Calibri" panose="020F0502020204030204" pitchFamily="34" charset="0"/>
                          <a:cs typeface="Calibri" panose="020F0502020204030204" pitchFamily="34" charset="0"/>
                        </a:rPr>
                        <a:t>GVA percent of GDP </a:t>
                      </a:r>
                      <a:r>
                        <a:rPr lang="en-ZA" sz="1200" b="1" dirty="0">
                          <a:solidFill>
                            <a:srgbClr val="FFFFFF"/>
                          </a:solidFill>
                          <a:effectLst/>
                          <a:latin typeface="+mj-lt"/>
                          <a:ea typeface="+mn-ea"/>
                          <a:cs typeface="Calibri" panose="020F0502020204030204" pitchFamily="34" charset="0"/>
                        </a:rPr>
                        <a:t>in 2018</a:t>
                      </a:r>
                      <a:endParaRPr lang="en-ZA" sz="1200" dirty="0">
                        <a:effectLst/>
                        <a:latin typeface="+mj-lt"/>
                        <a:ea typeface="+mn-ea"/>
                        <a:cs typeface="Calibri" panose="020F0502020204030204" pitchFamily="34" charset="0"/>
                      </a:endParaRPr>
                    </a:p>
                  </a:txBody>
                  <a:tcPr marL="68580" marR="68580" marT="0" marB="0"/>
                </a:tc>
                <a:tc>
                  <a:txBody>
                    <a:bodyPr/>
                    <a:lstStyle/>
                    <a:p>
                      <a:pPr marL="0" indent="-914400" algn="l">
                        <a:spcAft>
                          <a:spcPts val="0"/>
                        </a:spcAft>
                      </a:pPr>
                      <a:r>
                        <a:rPr lang="en-ZA" sz="1200">
                          <a:effectLst/>
                        </a:rPr>
                        <a:t>Employment</a:t>
                      </a:r>
                      <a:endParaRPr lang="en-ZA" sz="1200">
                        <a:effectLst/>
                        <a:latin typeface="Calibri" panose="020F0502020204030204" pitchFamily="34" charset="0"/>
                        <a:ea typeface="Calibri" panose="020F0502020204030204" pitchFamily="34" charset="0"/>
                        <a:cs typeface="Calibri" panose="020F0502020204030204" pitchFamily="34" charset="0"/>
                      </a:endParaRPr>
                    </a:p>
                  </a:txBody>
                  <a:tcPr marL="15151" marR="15151" marT="0" marB="0" anchor="ctr"/>
                </a:tc>
                <a:extLst>
                  <a:ext uri="{0D108BD9-81ED-4DB2-BD59-A6C34878D82A}">
                    <a16:rowId xmlns:a16="http://schemas.microsoft.com/office/drawing/2014/main" val="1430760452"/>
                  </a:ext>
                </a:extLst>
              </a:tr>
              <a:tr h="422734">
                <a:tc>
                  <a:txBody>
                    <a:bodyPr/>
                    <a:lstStyle/>
                    <a:p>
                      <a:pPr marL="0" indent="-914400">
                        <a:spcAft>
                          <a:spcPts val="0"/>
                        </a:spcAft>
                      </a:pPr>
                      <a:r>
                        <a:rPr lang="en-ZA" sz="1200" b="0" dirty="0">
                          <a:solidFill>
                            <a:schemeClr val="tx2"/>
                          </a:solidFill>
                          <a:effectLst/>
                        </a:rPr>
                        <a:t>Semi Knocked Down (SKD</a:t>
                      </a:r>
                      <a:r>
                        <a:rPr lang="en-ZA" sz="1200" b="0" i="0" dirty="0">
                          <a:solidFill>
                            <a:schemeClr val="tx2"/>
                          </a:solidFill>
                          <a:effectLst/>
                        </a:rPr>
                        <a:t>): </a:t>
                      </a:r>
                      <a:r>
                        <a:rPr lang="en-ZA" sz="1200" b="1" i="1" dirty="0">
                          <a:solidFill>
                            <a:schemeClr val="tx2"/>
                          </a:solidFill>
                          <a:effectLst/>
                        </a:rPr>
                        <a:t>Status quo to 2035*</a:t>
                      </a:r>
                      <a:endParaRPr lang="en-ZA" sz="1200" b="1" i="1"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200" b="0" dirty="0">
                          <a:solidFill>
                            <a:schemeClr val="tx2"/>
                          </a:solidFill>
                          <a:effectLst/>
                        </a:rPr>
                        <a:t>112 854</a:t>
                      </a:r>
                      <a:endParaRPr lang="en-ZA" sz="1200" b="0"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200" b="0" dirty="0">
                          <a:solidFill>
                            <a:schemeClr val="tx2"/>
                          </a:solidFill>
                          <a:effectLst/>
                        </a:rPr>
                        <a:t>4,00%</a:t>
                      </a:r>
                      <a:endParaRPr lang="en-ZA" sz="1200" b="0"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200" b="0" dirty="0">
                          <a:solidFill>
                            <a:schemeClr val="tx2"/>
                          </a:solidFill>
                          <a:effectLst/>
                        </a:rPr>
                        <a:t>$44m</a:t>
                      </a:r>
                      <a:endParaRPr lang="en-ZA" sz="1200" b="0"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200" b="0" dirty="0">
                          <a:solidFill>
                            <a:schemeClr val="tx2"/>
                          </a:solidFill>
                          <a:effectLst/>
                          <a:latin typeface="+mj-lt"/>
                          <a:ea typeface="Calibri" panose="020F0502020204030204" pitchFamily="34" charset="0"/>
                          <a:cs typeface="Calibri" panose="020F0502020204030204" pitchFamily="34" charset="0"/>
                        </a:rPr>
                        <a:t>0,07%</a:t>
                      </a:r>
                    </a:p>
                  </a:txBody>
                  <a:tcPr marL="68580" marR="68580" marT="0" marB="0" anchor="ctr"/>
                </a:tc>
                <a:tc>
                  <a:txBody>
                    <a:bodyPr/>
                    <a:lstStyle/>
                    <a:p>
                      <a:pPr marL="0" indent="-914400" algn="r">
                        <a:spcAft>
                          <a:spcPts val="0"/>
                        </a:spcAft>
                      </a:pPr>
                      <a:r>
                        <a:rPr lang="en-ZA" sz="1200" b="0" dirty="0">
                          <a:solidFill>
                            <a:schemeClr val="tx2"/>
                          </a:solidFill>
                          <a:effectLst/>
                        </a:rPr>
                        <a:t>2 903</a:t>
                      </a:r>
                      <a:endParaRPr lang="en-ZA" sz="1200" b="0"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extLst>
                  <a:ext uri="{0D108BD9-81ED-4DB2-BD59-A6C34878D82A}">
                    <a16:rowId xmlns:a16="http://schemas.microsoft.com/office/drawing/2014/main" val="807289507"/>
                  </a:ext>
                </a:extLst>
              </a:tr>
              <a:tr h="541251">
                <a:tc>
                  <a:txBody>
                    <a:bodyPr/>
                    <a:lstStyle/>
                    <a:p>
                      <a:pPr marL="0" indent="-914400">
                        <a:spcAft>
                          <a:spcPts val="0"/>
                        </a:spcAft>
                      </a:pPr>
                      <a:r>
                        <a:rPr lang="en-ZA" sz="1200" b="0" dirty="0">
                          <a:solidFill>
                            <a:schemeClr val="tx2"/>
                          </a:solidFill>
                          <a:effectLst/>
                        </a:rPr>
                        <a:t>Completely Knocked Down </a:t>
                      </a:r>
                      <a:r>
                        <a:rPr lang="en-ZA" sz="1200" b="1" i="1" dirty="0">
                          <a:solidFill>
                            <a:schemeClr val="tx2"/>
                          </a:solidFill>
                          <a:effectLst/>
                        </a:rPr>
                        <a:t>(CKD): Auto Pact to 2035*</a:t>
                      </a:r>
                      <a:endParaRPr lang="en-ZA" sz="1200" b="1" i="1"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200" b="0" dirty="0">
                          <a:solidFill>
                            <a:schemeClr val="tx2"/>
                          </a:solidFill>
                          <a:effectLst/>
                        </a:rPr>
                        <a:t>150 000</a:t>
                      </a:r>
                      <a:endParaRPr lang="en-ZA" sz="1200" b="0"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200" b="0" dirty="0">
                          <a:solidFill>
                            <a:schemeClr val="tx2"/>
                          </a:solidFill>
                          <a:effectLst/>
                        </a:rPr>
                        <a:t>31,00%</a:t>
                      </a:r>
                      <a:endParaRPr lang="en-ZA" sz="1200" b="0"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200" b="0" dirty="0">
                          <a:solidFill>
                            <a:schemeClr val="tx2"/>
                          </a:solidFill>
                          <a:effectLst/>
                        </a:rPr>
                        <a:t>$463m</a:t>
                      </a:r>
                      <a:endParaRPr lang="en-ZA" sz="1200" b="0"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200" b="0" dirty="0">
                          <a:solidFill>
                            <a:schemeClr val="tx2"/>
                          </a:solidFill>
                          <a:effectLst/>
                          <a:latin typeface="+mj-lt"/>
                          <a:ea typeface="Calibri" panose="020F0502020204030204" pitchFamily="34" charset="0"/>
                          <a:cs typeface="Calibri" panose="020F0502020204030204" pitchFamily="34" charset="0"/>
                        </a:rPr>
                        <a:t>0,74%</a:t>
                      </a:r>
                    </a:p>
                  </a:txBody>
                  <a:tcPr marL="68580" marR="68580" marT="0" marB="0" anchor="ctr"/>
                </a:tc>
                <a:tc>
                  <a:txBody>
                    <a:bodyPr/>
                    <a:lstStyle/>
                    <a:p>
                      <a:pPr marL="0" indent="-914400" algn="r">
                        <a:spcAft>
                          <a:spcPts val="0"/>
                        </a:spcAft>
                      </a:pPr>
                      <a:r>
                        <a:rPr lang="en-ZA" sz="1200" b="0" dirty="0">
                          <a:solidFill>
                            <a:schemeClr val="tx2"/>
                          </a:solidFill>
                          <a:effectLst/>
                        </a:rPr>
                        <a:t>11 931</a:t>
                      </a:r>
                      <a:endParaRPr lang="en-ZA" sz="1200" b="0"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extLst>
                  <a:ext uri="{0D108BD9-81ED-4DB2-BD59-A6C34878D82A}">
                    <a16:rowId xmlns:a16="http://schemas.microsoft.com/office/drawing/2014/main" val="382691723"/>
                  </a:ext>
                </a:extLst>
              </a:tr>
            </a:tbl>
          </a:graphicData>
        </a:graphic>
      </p:graphicFrame>
      <p:graphicFrame>
        <p:nvGraphicFramePr>
          <p:cNvPr id="7" name="Content Placeholder 4">
            <a:extLst>
              <a:ext uri="{FF2B5EF4-FFF2-40B4-BE49-F238E27FC236}">
                <a16:creationId xmlns:a16="http://schemas.microsoft.com/office/drawing/2014/main" id="{E63EE2F9-A6B6-4CBD-A841-BEB855C6B0A8}"/>
              </a:ext>
            </a:extLst>
          </p:cNvPr>
          <p:cNvGraphicFramePr>
            <a:graphicFrameLocks/>
          </p:cNvGraphicFramePr>
          <p:nvPr>
            <p:extLst>
              <p:ext uri="{D42A27DB-BD31-4B8C-83A1-F6EECF244321}">
                <p14:modId xmlns:p14="http://schemas.microsoft.com/office/powerpoint/2010/main" val="1660494755"/>
              </p:ext>
            </p:extLst>
          </p:nvPr>
        </p:nvGraphicFramePr>
        <p:xfrm>
          <a:off x="1325359" y="5361992"/>
          <a:ext cx="10282441" cy="1431248"/>
        </p:xfrm>
        <a:graphic>
          <a:graphicData uri="http://schemas.openxmlformats.org/drawingml/2006/table">
            <a:tbl>
              <a:tblPr firstRow="1">
                <a:tableStyleId>{073A0DAA-6AF3-43AB-8588-CEC1D06C72B9}</a:tableStyleId>
              </a:tblPr>
              <a:tblGrid>
                <a:gridCol w="2242081">
                  <a:extLst>
                    <a:ext uri="{9D8B030D-6E8A-4147-A177-3AD203B41FA5}">
                      <a16:colId xmlns:a16="http://schemas.microsoft.com/office/drawing/2014/main" val="1821681034"/>
                    </a:ext>
                  </a:extLst>
                </a:gridCol>
                <a:gridCol w="1192725">
                  <a:extLst>
                    <a:ext uri="{9D8B030D-6E8A-4147-A177-3AD203B41FA5}">
                      <a16:colId xmlns:a16="http://schemas.microsoft.com/office/drawing/2014/main" val="1834450192"/>
                    </a:ext>
                  </a:extLst>
                </a:gridCol>
                <a:gridCol w="1717402">
                  <a:extLst>
                    <a:ext uri="{9D8B030D-6E8A-4147-A177-3AD203B41FA5}">
                      <a16:colId xmlns:a16="http://schemas.microsoft.com/office/drawing/2014/main" val="1185202737"/>
                    </a:ext>
                  </a:extLst>
                </a:gridCol>
                <a:gridCol w="1695429">
                  <a:extLst>
                    <a:ext uri="{9D8B030D-6E8A-4147-A177-3AD203B41FA5}">
                      <a16:colId xmlns:a16="http://schemas.microsoft.com/office/drawing/2014/main" val="2014343656"/>
                    </a:ext>
                  </a:extLst>
                </a:gridCol>
                <a:gridCol w="1695429">
                  <a:extLst>
                    <a:ext uri="{9D8B030D-6E8A-4147-A177-3AD203B41FA5}">
                      <a16:colId xmlns:a16="http://schemas.microsoft.com/office/drawing/2014/main" val="1944248333"/>
                    </a:ext>
                  </a:extLst>
                </a:gridCol>
                <a:gridCol w="1739375">
                  <a:extLst>
                    <a:ext uri="{9D8B030D-6E8A-4147-A177-3AD203B41FA5}">
                      <a16:colId xmlns:a16="http://schemas.microsoft.com/office/drawing/2014/main" val="1172060448"/>
                    </a:ext>
                  </a:extLst>
                </a:gridCol>
              </a:tblGrid>
              <a:tr h="234051">
                <a:tc>
                  <a:txBody>
                    <a:bodyPr/>
                    <a:lstStyle/>
                    <a:p>
                      <a:pPr marL="0" indent="-914400" algn="l">
                        <a:spcAft>
                          <a:spcPts val="0"/>
                        </a:spcAft>
                      </a:pPr>
                      <a:r>
                        <a:rPr lang="en-ZA" sz="1200" dirty="0">
                          <a:effectLst/>
                        </a:rPr>
                        <a:t>Production type</a:t>
                      </a:r>
                      <a:endParaRPr lang="en-ZA" sz="1200" dirty="0">
                        <a:effectLst/>
                        <a:latin typeface="Calibri" panose="020F0502020204030204" pitchFamily="34" charset="0"/>
                        <a:ea typeface="Calibri" panose="020F0502020204030204" pitchFamily="34" charset="0"/>
                        <a:cs typeface="Calibri" panose="020F0502020204030204" pitchFamily="34" charset="0"/>
                      </a:endParaRPr>
                    </a:p>
                  </a:txBody>
                  <a:tcPr marL="15151" marR="15151" marT="0" marB="0" anchor="ctr"/>
                </a:tc>
                <a:tc>
                  <a:txBody>
                    <a:bodyPr/>
                    <a:lstStyle/>
                    <a:p>
                      <a:pPr marL="0" indent="14605" algn="l">
                        <a:spcAft>
                          <a:spcPts val="0"/>
                        </a:spcAft>
                      </a:pPr>
                      <a:r>
                        <a:rPr lang="en-ZA" sz="1200">
                          <a:effectLst/>
                        </a:rPr>
                        <a:t>Units</a:t>
                      </a:r>
                      <a:endParaRPr lang="en-ZA" sz="1200">
                        <a:effectLst/>
                        <a:latin typeface="Calibri" panose="020F0502020204030204" pitchFamily="34" charset="0"/>
                        <a:ea typeface="Calibri" panose="020F0502020204030204" pitchFamily="34" charset="0"/>
                        <a:cs typeface="Calibri" panose="020F0502020204030204" pitchFamily="34" charset="0"/>
                      </a:endParaRPr>
                    </a:p>
                  </a:txBody>
                  <a:tcPr marL="15151" marR="15151" marT="0" marB="0" anchor="ctr"/>
                </a:tc>
                <a:tc>
                  <a:txBody>
                    <a:bodyPr/>
                    <a:lstStyle/>
                    <a:p>
                      <a:pPr marL="0" indent="14605" algn="l">
                        <a:spcAft>
                          <a:spcPts val="0"/>
                        </a:spcAft>
                      </a:pPr>
                      <a:r>
                        <a:rPr lang="en-ZA" sz="1200">
                          <a:effectLst/>
                        </a:rPr>
                        <a:t>GVA per unit</a:t>
                      </a:r>
                      <a:endParaRPr lang="en-ZA" sz="1200">
                        <a:effectLst/>
                        <a:latin typeface="Calibri" panose="020F0502020204030204" pitchFamily="34" charset="0"/>
                        <a:ea typeface="Calibri" panose="020F0502020204030204" pitchFamily="34" charset="0"/>
                        <a:cs typeface="Calibri" panose="020F0502020204030204" pitchFamily="34" charset="0"/>
                      </a:endParaRPr>
                    </a:p>
                  </a:txBody>
                  <a:tcPr marL="15151" marR="15151" marT="0" marB="0" anchor="ctr"/>
                </a:tc>
                <a:tc>
                  <a:txBody>
                    <a:bodyPr/>
                    <a:lstStyle/>
                    <a:p>
                      <a:pPr marL="0" indent="14605" algn="l">
                        <a:spcAft>
                          <a:spcPts val="0"/>
                        </a:spcAft>
                      </a:pPr>
                      <a:r>
                        <a:rPr lang="en-ZA" sz="1200">
                          <a:effectLst/>
                        </a:rPr>
                        <a:t>Total GVA</a:t>
                      </a:r>
                      <a:endParaRPr lang="en-ZA" sz="1200">
                        <a:effectLst/>
                        <a:latin typeface="Calibri" panose="020F0502020204030204" pitchFamily="34" charset="0"/>
                        <a:ea typeface="Calibri" panose="020F0502020204030204" pitchFamily="34" charset="0"/>
                        <a:cs typeface="Calibri" panose="020F0502020204030204" pitchFamily="34" charset="0"/>
                      </a:endParaRPr>
                    </a:p>
                  </a:txBody>
                  <a:tcPr marL="15151" marR="15151" marT="0" marB="0" anchor="ctr"/>
                </a:tc>
                <a:tc>
                  <a:txBody>
                    <a:bodyPr/>
                    <a:lstStyle/>
                    <a:p>
                      <a:pPr marL="0" marR="0" lvl="0" indent="14605" algn="l" defTabSz="914400" rtl="0" eaLnBrk="1" fontAlgn="auto" latinLnBrk="0" hangingPunct="1">
                        <a:lnSpc>
                          <a:spcPct val="100000"/>
                        </a:lnSpc>
                        <a:spcBef>
                          <a:spcPts val="0"/>
                        </a:spcBef>
                        <a:spcAft>
                          <a:spcPts val="0"/>
                        </a:spcAft>
                        <a:buClrTx/>
                        <a:buSzTx/>
                        <a:buFontTx/>
                        <a:buNone/>
                        <a:tabLst/>
                        <a:defRPr/>
                      </a:pPr>
                      <a:r>
                        <a:rPr lang="en-ZA" sz="1200" b="1" dirty="0">
                          <a:solidFill>
                            <a:srgbClr val="FFFFFF"/>
                          </a:solidFill>
                          <a:effectLst/>
                          <a:latin typeface="+mj-lt"/>
                          <a:ea typeface="Calibri" panose="020F0502020204030204" pitchFamily="34" charset="0"/>
                          <a:cs typeface="Calibri" panose="020F0502020204030204" pitchFamily="34" charset="0"/>
                        </a:rPr>
                        <a:t>GVA percent of GDP </a:t>
                      </a:r>
                      <a:r>
                        <a:rPr lang="en-ZA" sz="1200" b="1" dirty="0">
                          <a:solidFill>
                            <a:srgbClr val="FFFFFF"/>
                          </a:solidFill>
                          <a:effectLst/>
                          <a:latin typeface="+mj-lt"/>
                          <a:ea typeface="+mn-ea"/>
                          <a:cs typeface="Calibri" panose="020F0502020204030204" pitchFamily="34" charset="0"/>
                        </a:rPr>
                        <a:t>in 2018</a:t>
                      </a:r>
                      <a:endParaRPr lang="en-ZA" sz="1200" dirty="0">
                        <a:effectLst/>
                        <a:latin typeface="+mj-lt"/>
                        <a:ea typeface="+mn-ea"/>
                        <a:cs typeface="Calibri" panose="020F0502020204030204" pitchFamily="34" charset="0"/>
                      </a:endParaRPr>
                    </a:p>
                  </a:txBody>
                  <a:tcPr marL="15151" marR="15151" marT="0" marB="0" anchor="ctr"/>
                </a:tc>
                <a:tc>
                  <a:txBody>
                    <a:bodyPr/>
                    <a:lstStyle/>
                    <a:p>
                      <a:pPr marL="0" indent="-914400" algn="l">
                        <a:spcAft>
                          <a:spcPts val="0"/>
                        </a:spcAft>
                      </a:pPr>
                      <a:r>
                        <a:rPr lang="en-ZA" sz="1200">
                          <a:effectLst/>
                        </a:rPr>
                        <a:t>Employment</a:t>
                      </a:r>
                      <a:endParaRPr lang="en-ZA" sz="1200">
                        <a:effectLst/>
                        <a:latin typeface="Calibri" panose="020F0502020204030204" pitchFamily="34" charset="0"/>
                        <a:ea typeface="Calibri" panose="020F0502020204030204" pitchFamily="34" charset="0"/>
                        <a:cs typeface="Calibri" panose="020F0502020204030204" pitchFamily="34" charset="0"/>
                      </a:endParaRPr>
                    </a:p>
                  </a:txBody>
                  <a:tcPr marL="15151" marR="15151" marT="0" marB="0" anchor="ctr"/>
                </a:tc>
                <a:extLst>
                  <a:ext uri="{0D108BD9-81ED-4DB2-BD59-A6C34878D82A}">
                    <a16:rowId xmlns:a16="http://schemas.microsoft.com/office/drawing/2014/main" val="1430760452"/>
                  </a:ext>
                </a:extLst>
              </a:tr>
              <a:tr h="466151">
                <a:tc>
                  <a:txBody>
                    <a:bodyPr/>
                    <a:lstStyle/>
                    <a:p>
                      <a:pPr marL="0" indent="-914400">
                        <a:spcAft>
                          <a:spcPts val="0"/>
                        </a:spcAft>
                      </a:pPr>
                      <a:r>
                        <a:rPr lang="en-ZA" sz="1200" b="0" dirty="0">
                          <a:solidFill>
                            <a:schemeClr val="tx2"/>
                          </a:solidFill>
                          <a:effectLst/>
                        </a:rPr>
                        <a:t>Semi Knocked Down (SKD): </a:t>
                      </a:r>
                      <a:r>
                        <a:rPr lang="en-ZA" sz="1200" b="1" i="1" dirty="0">
                          <a:solidFill>
                            <a:schemeClr val="tx2"/>
                          </a:solidFill>
                          <a:effectLst/>
                        </a:rPr>
                        <a:t>Status quo to 2035*</a:t>
                      </a:r>
                      <a:endParaRPr lang="en-ZA" sz="1200" b="1" i="1"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200" b="0" dirty="0">
                          <a:solidFill>
                            <a:schemeClr val="tx2"/>
                          </a:solidFill>
                          <a:effectLst/>
                        </a:rPr>
                        <a:t>78 058</a:t>
                      </a:r>
                      <a:endParaRPr lang="en-ZA" sz="1200" b="0"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200" b="0">
                          <a:solidFill>
                            <a:schemeClr val="tx2"/>
                          </a:solidFill>
                          <a:effectLst/>
                        </a:rPr>
                        <a:t>4,00%</a:t>
                      </a:r>
                      <a:endParaRPr lang="en-ZA" sz="1200" b="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200" b="0" dirty="0">
                          <a:solidFill>
                            <a:schemeClr val="tx2"/>
                          </a:solidFill>
                          <a:effectLst/>
                        </a:rPr>
                        <a:t>$30m</a:t>
                      </a:r>
                      <a:endParaRPr lang="en-ZA" sz="1200" b="0"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200" b="0" dirty="0">
                          <a:solidFill>
                            <a:schemeClr val="tx2"/>
                          </a:solidFill>
                          <a:effectLst/>
                          <a:latin typeface="+mj-lt"/>
                          <a:ea typeface="Calibri" panose="020F0502020204030204" pitchFamily="34" charset="0"/>
                          <a:cs typeface="Calibri" panose="020F0502020204030204" pitchFamily="34" charset="0"/>
                        </a:rPr>
                        <a:t>0,06%</a:t>
                      </a:r>
                    </a:p>
                  </a:txBody>
                  <a:tcPr marL="68580" marR="68580" marT="0" marB="0" anchor="ctr"/>
                </a:tc>
                <a:tc>
                  <a:txBody>
                    <a:bodyPr/>
                    <a:lstStyle/>
                    <a:p>
                      <a:pPr marL="0" indent="-914400" algn="r">
                        <a:spcAft>
                          <a:spcPts val="0"/>
                        </a:spcAft>
                      </a:pPr>
                      <a:r>
                        <a:rPr lang="en-ZA" sz="1200" b="0">
                          <a:solidFill>
                            <a:schemeClr val="tx2"/>
                          </a:solidFill>
                          <a:effectLst/>
                        </a:rPr>
                        <a:t>2 009</a:t>
                      </a:r>
                      <a:endParaRPr lang="en-ZA" sz="1200" b="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extLst>
                  <a:ext uri="{0D108BD9-81ED-4DB2-BD59-A6C34878D82A}">
                    <a16:rowId xmlns:a16="http://schemas.microsoft.com/office/drawing/2014/main" val="807289507"/>
                  </a:ext>
                </a:extLst>
              </a:tr>
              <a:tr h="599337">
                <a:tc>
                  <a:txBody>
                    <a:bodyPr/>
                    <a:lstStyle/>
                    <a:p>
                      <a:pPr marL="0" indent="-914400">
                        <a:spcAft>
                          <a:spcPts val="0"/>
                        </a:spcAft>
                      </a:pPr>
                      <a:r>
                        <a:rPr lang="en-ZA" sz="1200" b="0" dirty="0">
                          <a:solidFill>
                            <a:schemeClr val="tx2"/>
                          </a:solidFill>
                          <a:effectLst/>
                        </a:rPr>
                        <a:t>Completely Knocked Down (</a:t>
                      </a:r>
                      <a:r>
                        <a:rPr lang="en-ZA" sz="1200" b="1" i="1" dirty="0">
                          <a:solidFill>
                            <a:schemeClr val="tx2"/>
                          </a:solidFill>
                          <a:effectLst/>
                        </a:rPr>
                        <a:t>CKD): Auto Pact to 2035*</a:t>
                      </a:r>
                      <a:endParaRPr lang="en-ZA" sz="1200" b="1" i="1"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200" b="0">
                          <a:solidFill>
                            <a:schemeClr val="tx2"/>
                          </a:solidFill>
                          <a:effectLst/>
                        </a:rPr>
                        <a:t>100 000</a:t>
                      </a:r>
                      <a:endParaRPr lang="en-ZA" sz="1200" b="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200" b="0" dirty="0">
                          <a:solidFill>
                            <a:schemeClr val="tx2"/>
                          </a:solidFill>
                          <a:effectLst/>
                        </a:rPr>
                        <a:t>31,00%</a:t>
                      </a:r>
                      <a:endParaRPr lang="en-ZA" sz="1200" b="0"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200" b="0" dirty="0">
                          <a:solidFill>
                            <a:schemeClr val="tx2"/>
                          </a:solidFill>
                          <a:effectLst/>
                        </a:rPr>
                        <a:t>$309m</a:t>
                      </a:r>
                      <a:endParaRPr lang="en-ZA" sz="1200" b="0"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200" b="0" dirty="0">
                          <a:solidFill>
                            <a:schemeClr val="tx2"/>
                          </a:solidFill>
                          <a:effectLst/>
                          <a:latin typeface="+mj-lt"/>
                          <a:ea typeface="Calibri" panose="020F0502020204030204" pitchFamily="34" charset="0"/>
                          <a:cs typeface="Calibri" panose="020F0502020204030204" pitchFamily="34" charset="0"/>
                        </a:rPr>
                        <a:t>0,59%</a:t>
                      </a:r>
                    </a:p>
                  </a:txBody>
                  <a:tcPr marL="68580" marR="68580" marT="0" marB="0" anchor="ctr"/>
                </a:tc>
                <a:tc>
                  <a:txBody>
                    <a:bodyPr/>
                    <a:lstStyle/>
                    <a:p>
                      <a:pPr marL="0" indent="-914400" algn="r">
                        <a:spcAft>
                          <a:spcPts val="0"/>
                        </a:spcAft>
                      </a:pPr>
                      <a:r>
                        <a:rPr lang="en-ZA" sz="1200" b="0" dirty="0">
                          <a:solidFill>
                            <a:schemeClr val="tx2"/>
                          </a:solidFill>
                          <a:effectLst/>
                        </a:rPr>
                        <a:t>7 954</a:t>
                      </a:r>
                      <a:endParaRPr lang="en-ZA" sz="1200" b="0" dirty="0">
                        <a:solidFill>
                          <a:schemeClr val="tx2"/>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extLst>
                  <a:ext uri="{0D108BD9-81ED-4DB2-BD59-A6C34878D82A}">
                    <a16:rowId xmlns:a16="http://schemas.microsoft.com/office/drawing/2014/main" val="382691723"/>
                  </a:ext>
                </a:extLst>
              </a:tr>
            </a:tbl>
          </a:graphicData>
        </a:graphic>
      </p:graphicFrame>
      <p:sp>
        <p:nvSpPr>
          <p:cNvPr id="8" name="Rectangle 1">
            <a:extLst>
              <a:ext uri="{FF2B5EF4-FFF2-40B4-BE49-F238E27FC236}">
                <a16:creationId xmlns:a16="http://schemas.microsoft.com/office/drawing/2014/main" id="{84843D13-D50A-4B43-98D8-126B28023297}"/>
              </a:ext>
            </a:extLst>
          </p:cNvPr>
          <p:cNvSpPr>
            <a:spLocks noChangeArrowheads="1"/>
          </p:cNvSpPr>
          <p:nvPr/>
        </p:nvSpPr>
        <p:spPr bwMode="auto">
          <a:xfrm>
            <a:off x="2477898" y="967634"/>
            <a:ext cx="91461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ZA" altLang="en-US" sz="2000" b="1" i="0" u="none" strike="noStrike" kern="1200" cap="none" spc="0" normalizeH="0" baseline="0" noProof="0" dirty="0">
                <a:ln>
                  <a:noFill/>
                </a:ln>
                <a:solidFill>
                  <a:srgbClr val="545454">
                    <a:lumMod val="50000"/>
                  </a:srgbClr>
                </a:solidFill>
                <a:effectLst/>
                <a:uLnTx/>
                <a:uFillTx/>
                <a:latin typeface="Calibri" panose="020F0502020204030204" pitchFamily="34" charset="0"/>
                <a:ea typeface="Calibri" panose="020F0502020204030204" pitchFamily="34" charset="0"/>
                <a:cs typeface="Calibri" panose="020F0502020204030204" pitchFamily="34" charset="0"/>
              </a:rPr>
              <a:t>Kenya</a:t>
            </a:r>
            <a:endParaRPr kumimoji="0" lang="en-ZA" altLang="en-US" sz="3600" b="0" i="0" u="none" strike="noStrike" kern="1200" cap="none" spc="0" normalizeH="0" baseline="0" noProof="0" dirty="0">
              <a:ln>
                <a:noFill/>
              </a:ln>
              <a:solidFill>
                <a:srgbClr val="545454">
                  <a:lumMod val="50000"/>
                </a:srgbClr>
              </a:solidFill>
              <a:effectLst/>
              <a:uLnTx/>
              <a:uFillTx/>
              <a:latin typeface="Arial" panose="020B0604020202020204" pitchFamily="34" charset="0"/>
              <a:ea typeface="+mn-ea"/>
              <a:cs typeface="+mn-cs"/>
            </a:endParaRPr>
          </a:p>
        </p:txBody>
      </p:sp>
      <p:sp>
        <p:nvSpPr>
          <p:cNvPr id="9" name="Rectangle 1">
            <a:extLst>
              <a:ext uri="{FF2B5EF4-FFF2-40B4-BE49-F238E27FC236}">
                <a16:creationId xmlns:a16="http://schemas.microsoft.com/office/drawing/2014/main" id="{C6E7D4AC-9A65-48D8-B8CE-1F64016678B4}"/>
              </a:ext>
            </a:extLst>
          </p:cNvPr>
          <p:cNvSpPr>
            <a:spLocks noChangeArrowheads="1"/>
          </p:cNvSpPr>
          <p:nvPr/>
        </p:nvSpPr>
        <p:spPr bwMode="auto">
          <a:xfrm>
            <a:off x="2455516" y="2956989"/>
            <a:ext cx="165914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ZA" altLang="en-US" sz="2000" b="1" i="0" u="none" strike="noStrike" kern="1200" cap="none" spc="0" normalizeH="0" baseline="0" noProof="0" dirty="0">
                <a:ln>
                  <a:noFill/>
                </a:ln>
                <a:solidFill>
                  <a:srgbClr val="545454">
                    <a:lumMod val="50000"/>
                  </a:srgbClr>
                </a:solidFill>
                <a:effectLst/>
                <a:uLnTx/>
                <a:uFillTx/>
                <a:latin typeface="Calibri" panose="020F0502020204030204" pitchFamily="34" charset="0"/>
                <a:ea typeface="Calibri" panose="020F0502020204030204" pitchFamily="34" charset="0"/>
                <a:cs typeface="Calibri" panose="020F0502020204030204" pitchFamily="34" charset="0"/>
              </a:rPr>
              <a:t>Ethiopia</a:t>
            </a:r>
            <a:endParaRPr kumimoji="0" lang="en-ZA" altLang="en-US" sz="3600" b="0" i="0" u="none" strike="noStrike" kern="1200" cap="none" spc="0" normalizeH="0" baseline="0" noProof="0" dirty="0">
              <a:ln>
                <a:noFill/>
              </a:ln>
              <a:solidFill>
                <a:srgbClr val="545454">
                  <a:lumMod val="50000"/>
                </a:srgbClr>
              </a:solidFill>
              <a:effectLst/>
              <a:uLnTx/>
              <a:uFillTx/>
              <a:latin typeface="Arial" panose="020B0604020202020204" pitchFamily="34" charset="0"/>
              <a:ea typeface="+mn-ea"/>
              <a:cs typeface="+mn-cs"/>
            </a:endParaRPr>
          </a:p>
        </p:txBody>
      </p:sp>
      <p:sp>
        <p:nvSpPr>
          <p:cNvPr id="10" name="Rectangle 1">
            <a:extLst>
              <a:ext uri="{FF2B5EF4-FFF2-40B4-BE49-F238E27FC236}">
                <a16:creationId xmlns:a16="http://schemas.microsoft.com/office/drawing/2014/main" id="{1E6DAACB-3676-48FD-B6D8-0334A7C51FB7}"/>
              </a:ext>
            </a:extLst>
          </p:cNvPr>
          <p:cNvSpPr>
            <a:spLocks noChangeArrowheads="1"/>
          </p:cNvSpPr>
          <p:nvPr/>
        </p:nvSpPr>
        <p:spPr bwMode="auto">
          <a:xfrm>
            <a:off x="2477898" y="4920401"/>
            <a:ext cx="1718995" cy="4074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ZA" altLang="en-US" sz="2000" b="1" i="0" u="none" strike="noStrike" kern="1200" cap="none" spc="0" normalizeH="0" baseline="0" noProof="0" dirty="0">
                <a:ln>
                  <a:noFill/>
                </a:ln>
                <a:solidFill>
                  <a:srgbClr val="545454">
                    <a:lumMod val="50000"/>
                  </a:srgbClr>
                </a:solidFill>
                <a:effectLst/>
                <a:uLnTx/>
                <a:uFillTx/>
                <a:latin typeface="Calibri" panose="020F0502020204030204" pitchFamily="34" charset="0"/>
                <a:ea typeface="Calibri" panose="020F0502020204030204" pitchFamily="34" charset="0"/>
                <a:cs typeface="Calibri" panose="020F0502020204030204" pitchFamily="34" charset="0"/>
              </a:rPr>
              <a:t>Tanzania</a:t>
            </a:r>
            <a:endParaRPr kumimoji="0" lang="en-ZA" altLang="en-US" sz="2000" b="0" i="0" u="none" strike="noStrike" kern="1200" cap="none" spc="0" normalizeH="0" baseline="0" noProof="0" dirty="0">
              <a:ln>
                <a:noFill/>
              </a:ln>
              <a:solidFill>
                <a:srgbClr val="545454">
                  <a:lumMod val="50000"/>
                </a:srgbClr>
              </a:solidFill>
              <a:effectLst/>
              <a:uLnTx/>
              <a:uFillTx/>
              <a:latin typeface="Arial" panose="020B0604020202020204" pitchFamily="34" charset="0"/>
              <a:ea typeface="+mn-ea"/>
              <a:cs typeface="+mn-cs"/>
            </a:endParaRPr>
          </a:p>
        </p:txBody>
      </p:sp>
      <p:pic>
        <p:nvPicPr>
          <p:cNvPr id="12" name="Picture 11">
            <a:extLst>
              <a:ext uri="{FF2B5EF4-FFF2-40B4-BE49-F238E27FC236}">
                <a16:creationId xmlns:a16="http://schemas.microsoft.com/office/drawing/2014/main" id="{05CE0473-1FE1-4A8F-B3FC-1F92DC782E2E}"/>
              </a:ext>
            </a:extLst>
          </p:cNvPr>
          <p:cNvPicPr>
            <a:picLocks noChangeAspect="1"/>
          </p:cNvPicPr>
          <p:nvPr/>
        </p:nvPicPr>
        <p:blipFill>
          <a:blip r:embed="rId2"/>
          <a:stretch>
            <a:fillRect/>
          </a:stretch>
        </p:blipFill>
        <p:spPr>
          <a:xfrm>
            <a:off x="1325359" y="1000789"/>
            <a:ext cx="1130157" cy="428443"/>
          </a:xfrm>
          <a:prstGeom prst="rect">
            <a:avLst/>
          </a:prstGeom>
        </p:spPr>
      </p:pic>
      <p:pic>
        <p:nvPicPr>
          <p:cNvPr id="13" name="Picture 12">
            <a:extLst>
              <a:ext uri="{FF2B5EF4-FFF2-40B4-BE49-F238E27FC236}">
                <a16:creationId xmlns:a16="http://schemas.microsoft.com/office/drawing/2014/main" id="{5E2D2C28-F7AD-4ED4-9655-7B5AEA73C481}"/>
              </a:ext>
            </a:extLst>
          </p:cNvPr>
          <p:cNvPicPr>
            <a:picLocks noChangeAspect="1"/>
          </p:cNvPicPr>
          <p:nvPr/>
        </p:nvPicPr>
        <p:blipFill>
          <a:blip r:embed="rId3"/>
          <a:stretch>
            <a:fillRect/>
          </a:stretch>
        </p:blipFill>
        <p:spPr>
          <a:xfrm>
            <a:off x="1325359" y="2944626"/>
            <a:ext cx="1130158" cy="444174"/>
          </a:xfrm>
          <a:prstGeom prst="rect">
            <a:avLst/>
          </a:prstGeom>
        </p:spPr>
      </p:pic>
      <p:pic>
        <p:nvPicPr>
          <p:cNvPr id="14" name="Picture 13">
            <a:extLst>
              <a:ext uri="{FF2B5EF4-FFF2-40B4-BE49-F238E27FC236}">
                <a16:creationId xmlns:a16="http://schemas.microsoft.com/office/drawing/2014/main" id="{CA3D9269-FBC0-44CA-8BE0-304E3496AFEC}"/>
              </a:ext>
            </a:extLst>
          </p:cNvPr>
          <p:cNvPicPr>
            <a:picLocks noChangeAspect="1"/>
          </p:cNvPicPr>
          <p:nvPr/>
        </p:nvPicPr>
        <p:blipFill>
          <a:blip r:embed="rId4"/>
          <a:stretch>
            <a:fillRect/>
          </a:stretch>
        </p:blipFill>
        <p:spPr>
          <a:xfrm>
            <a:off x="1325359" y="4862088"/>
            <a:ext cx="1130157" cy="459571"/>
          </a:xfrm>
          <a:prstGeom prst="rect">
            <a:avLst/>
          </a:prstGeom>
        </p:spPr>
      </p:pic>
      <p:sp>
        <p:nvSpPr>
          <p:cNvPr id="15" name="TextBox 14">
            <a:extLst>
              <a:ext uri="{FF2B5EF4-FFF2-40B4-BE49-F238E27FC236}">
                <a16:creationId xmlns:a16="http://schemas.microsoft.com/office/drawing/2014/main" id="{DEE16E1A-93A2-4582-A7B8-5DBC5C15E994}"/>
              </a:ext>
            </a:extLst>
          </p:cNvPr>
          <p:cNvSpPr txBox="1"/>
          <p:nvPr/>
        </p:nvSpPr>
        <p:spPr>
          <a:xfrm>
            <a:off x="4613097" y="723044"/>
            <a:ext cx="6906475" cy="646331"/>
          </a:xfrm>
          <a:prstGeom prst="rect">
            <a:avLst/>
          </a:prstGeom>
        </p:spPr>
        <p:style>
          <a:lnRef idx="1">
            <a:schemeClr val="accent6"/>
          </a:lnRef>
          <a:fillRef idx="3">
            <a:schemeClr val="accent6"/>
          </a:fillRef>
          <a:effectRef idx="2">
            <a:schemeClr val="accent6"/>
          </a:effectRef>
          <a:fontRef idx="minor">
            <a:schemeClr val="lt1"/>
          </a:fontRef>
        </p:style>
        <p:txBody>
          <a:bodyPr wrap="square">
            <a:spAutoFit/>
          </a:bodyPr>
          <a:lstStyle/>
          <a:p>
            <a:pPr algn="just"/>
            <a:r>
              <a:rPr lang="en-ZA" sz="1200" dirty="0">
                <a:solidFill>
                  <a:schemeClr val="bg1"/>
                </a:solidFill>
                <a:effectLst/>
                <a:latin typeface="+mj-lt"/>
                <a:ea typeface="Times New Roman" panose="02020603050405020304" pitchFamily="18" charset="0"/>
                <a:cs typeface="Times New Roman" panose="02020603050405020304" pitchFamily="18" charset="0"/>
              </a:rPr>
              <a:t>Note that the GVA estimates are understated as they only include the direct economic impact of automotive production and do not factor in the full supply chain – GVA is more likely to be between 6% and 8% of GDP as per South Africa.</a:t>
            </a:r>
            <a:endParaRPr lang="en-ZA" sz="1200" dirty="0">
              <a:solidFill>
                <a:schemeClr val="bg1"/>
              </a:solidFill>
              <a:latin typeface="+mj-lt"/>
            </a:endParaRPr>
          </a:p>
        </p:txBody>
      </p:sp>
    </p:spTree>
    <p:extLst>
      <p:ext uri="{BB962C8B-B14F-4D97-AF65-F5344CB8AC3E}">
        <p14:creationId xmlns:p14="http://schemas.microsoft.com/office/powerpoint/2010/main" val="548723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AACDCE-111B-48A6-9CB9-7A85A4CC50B3}"/>
              </a:ext>
            </a:extLst>
          </p:cNvPr>
          <p:cNvSpPr>
            <a:spLocks noGrp="1"/>
          </p:cNvSpPr>
          <p:nvPr>
            <p:ph type="title"/>
          </p:nvPr>
        </p:nvSpPr>
        <p:spPr>
          <a:xfrm>
            <a:off x="1217930" y="-166264"/>
            <a:ext cx="9756141" cy="965206"/>
          </a:xfrm>
        </p:spPr>
        <p:txBody>
          <a:bodyPr>
            <a:normAutofit/>
          </a:bodyPr>
          <a:lstStyle/>
          <a:p>
            <a:r>
              <a:rPr lang="en-ZA" sz="3200" b="1" dirty="0"/>
              <a:t>AUTO PACT: </a:t>
            </a:r>
            <a:r>
              <a:rPr lang="en-ZA" sz="3200" b="1" dirty="0">
                <a:solidFill>
                  <a:schemeClr val="tx1">
                    <a:lumMod val="75000"/>
                  </a:schemeClr>
                </a:solidFill>
              </a:rPr>
              <a:t>EAC </a:t>
            </a:r>
            <a:r>
              <a:rPr lang="en-ZA" sz="3200" b="1" dirty="0">
                <a:solidFill>
                  <a:srgbClr val="00B050"/>
                </a:solidFill>
              </a:rPr>
              <a:t>spoke ECONOMIES </a:t>
            </a:r>
            <a:r>
              <a:rPr lang="en-ZA" sz="3200" b="1" dirty="0"/>
              <a:t>benefits</a:t>
            </a:r>
          </a:p>
        </p:txBody>
      </p:sp>
      <p:sp>
        <p:nvSpPr>
          <p:cNvPr id="4" name="Slide Number Placeholder 3">
            <a:extLst>
              <a:ext uri="{FF2B5EF4-FFF2-40B4-BE49-F238E27FC236}">
                <a16:creationId xmlns:a16="http://schemas.microsoft.com/office/drawing/2014/main" id="{E29886AB-BEC6-47FD-B595-8168F228D01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36C87F6-986D-49E6-AF40-1B3A1EE8064D}" type="slidenum">
              <a:rPr kumimoji="0" lang="en-ZA" sz="1100" b="0" i="0" u="none" strike="noStrike" kern="1200" cap="none" spc="0" normalizeH="0" baseline="0" noProof="0" smtClean="0">
                <a:ln>
                  <a:noFill/>
                </a:ln>
                <a:solidFill>
                  <a:srgbClr val="545454"/>
                </a:solidFill>
                <a:effectLst/>
                <a:uLnTx/>
                <a:uFillTx/>
                <a:latin typeface="Century Gothic"/>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ZA" sz="1100" b="0" i="0" u="none" strike="noStrike" kern="1200" cap="none" spc="0" normalizeH="0" baseline="0" noProof="0">
              <a:ln>
                <a:noFill/>
              </a:ln>
              <a:solidFill>
                <a:srgbClr val="545454"/>
              </a:solidFill>
              <a:effectLst/>
              <a:uLnTx/>
              <a:uFillTx/>
              <a:latin typeface="Century Gothic"/>
              <a:ea typeface="+mn-ea"/>
              <a:cs typeface="+mn-cs"/>
            </a:endParaRPr>
          </a:p>
        </p:txBody>
      </p:sp>
      <p:pic>
        <p:nvPicPr>
          <p:cNvPr id="1026" name="Picture 2" descr="Flag of Burund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1311364" y="3170237"/>
            <a:ext cx="862542" cy="5175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wand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23456" y="3750787"/>
            <a:ext cx="850450" cy="56696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South Sudan Flag Image and Meaning | South Sudan Flag Updated 2020"/>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23456" y="4380779"/>
            <a:ext cx="850450" cy="52569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Uganda flag image - country flag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23456" y="4969494"/>
            <a:ext cx="850450" cy="56810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Table 2"/>
          <p:cNvGraphicFramePr>
            <a:graphicFrameLocks noGrp="1"/>
          </p:cNvGraphicFramePr>
          <p:nvPr>
            <p:extLst>
              <p:ext uri="{D42A27DB-BD31-4B8C-83A1-F6EECF244321}">
                <p14:modId xmlns:p14="http://schemas.microsoft.com/office/powerpoint/2010/main" val="2314501989"/>
              </p:ext>
            </p:extLst>
          </p:nvPr>
        </p:nvGraphicFramePr>
        <p:xfrm>
          <a:off x="1144277" y="1001027"/>
          <a:ext cx="10140345" cy="5219650"/>
        </p:xfrm>
        <a:graphic>
          <a:graphicData uri="http://schemas.openxmlformats.org/drawingml/2006/table">
            <a:tbl>
              <a:tblPr firstRow="1" bandRow="1">
                <a:tableStyleId>{5940675A-B579-460E-94D1-54222C63F5DA}</a:tableStyleId>
              </a:tblPr>
              <a:tblGrid>
                <a:gridCol w="2612934">
                  <a:extLst>
                    <a:ext uri="{9D8B030D-6E8A-4147-A177-3AD203B41FA5}">
                      <a16:colId xmlns:a16="http://schemas.microsoft.com/office/drawing/2014/main" val="20000"/>
                    </a:ext>
                  </a:extLst>
                </a:gridCol>
                <a:gridCol w="2612934">
                  <a:extLst>
                    <a:ext uri="{9D8B030D-6E8A-4147-A177-3AD203B41FA5}">
                      <a16:colId xmlns:a16="http://schemas.microsoft.com/office/drawing/2014/main" val="20001"/>
                    </a:ext>
                  </a:extLst>
                </a:gridCol>
                <a:gridCol w="1638159">
                  <a:extLst>
                    <a:ext uri="{9D8B030D-6E8A-4147-A177-3AD203B41FA5}">
                      <a16:colId xmlns:a16="http://schemas.microsoft.com/office/drawing/2014/main" val="20002"/>
                    </a:ext>
                  </a:extLst>
                </a:gridCol>
                <a:gridCol w="1638159">
                  <a:extLst>
                    <a:ext uri="{9D8B030D-6E8A-4147-A177-3AD203B41FA5}">
                      <a16:colId xmlns:a16="http://schemas.microsoft.com/office/drawing/2014/main" val="20003"/>
                    </a:ext>
                  </a:extLst>
                </a:gridCol>
                <a:gridCol w="1638159">
                  <a:extLst>
                    <a:ext uri="{9D8B030D-6E8A-4147-A177-3AD203B41FA5}">
                      <a16:colId xmlns:a16="http://schemas.microsoft.com/office/drawing/2014/main" val="20004"/>
                    </a:ext>
                  </a:extLst>
                </a:gridCol>
              </a:tblGrid>
              <a:tr h="943275">
                <a:tc rowSpan="2">
                  <a:txBody>
                    <a:bodyPr/>
                    <a:lstStyle/>
                    <a:p>
                      <a:pPr algn="ctr"/>
                      <a:r>
                        <a:rPr lang="en-ZA" b="1" dirty="0"/>
                        <a:t>Country</a:t>
                      </a:r>
                    </a:p>
                  </a:txBody>
                  <a:tcPr anchor="ctr"/>
                </a:tc>
                <a:tc rowSpan="2">
                  <a:txBody>
                    <a:bodyPr/>
                    <a:lstStyle/>
                    <a:p>
                      <a:pPr algn="ctr"/>
                      <a:endParaRPr lang="en-ZA" dirty="0"/>
                    </a:p>
                    <a:p>
                      <a:pPr algn="ctr"/>
                      <a:endParaRPr lang="en-ZA" dirty="0"/>
                    </a:p>
                    <a:p>
                      <a:pPr algn="ctr"/>
                      <a:endParaRPr lang="en-ZA" dirty="0"/>
                    </a:p>
                    <a:p>
                      <a:pPr algn="ctr"/>
                      <a:r>
                        <a:rPr lang="en-ZA" b="1" dirty="0">
                          <a:solidFill>
                            <a:schemeClr val="tx1">
                              <a:lumMod val="75000"/>
                            </a:schemeClr>
                          </a:solidFill>
                        </a:rPr>
                        <a:t>GVA</a:t>
                      </a:r>
                    </a:p>
                    <a:p>
                      <a:pPr marL="0" marR="0" lvl="0" indent="0" algn="ctr" defTabSz="914400" rtl="0" eaLnBrk="1" fontAlgn="auto" latinLnBrk="0" hangingPunct="1">
                        <a:lnSpc>
                          <a:spcPct val="100000"/>
                        </a:lnSpc>
                        <a:spcBef>
                          <a:spcPts val="0"/>
                        </a:spcBef>
                        <a:spcAft>
                          <a:spcPts val="0"/>
                        </a:spcAft>
                        <a:buClrTx/>
                        <a:buSzTx/>
                        <a:buFontTx/>
                        <a:buNone/>
                        <a:tabLst/>
                        <a:defRPr/>
                      </a:pPr>
                      <a:r>
                        <a:rPr lang="en-ZA" sz="1800" b="1" dirty="0">
                          <a:solidFill>
                            <a:schemeClr val="tx1">
                              <a:lumMod val="75000"/>
                            </a:schemeClr>
                          </a:solidFill>
                          <a:effectLst/>
                        </a:rPr>
                        <a:t>$millions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ZA" sz="1800" b="1" dirty="0">
                          <a:solidFill>
                            <a:schemeClr val="tx1">
                              <a:lumMod val="75000"/>
                            </a:schemeClr>
                          </a:solidFill>
                          <a:effectLst/>
                        </a:rPr>
                        <a:t>(% of GDP in 2018)</a:t>
                      </a:r>
                      <a:endParaRPr lang="en-ZA" b="1" dirty="0"/>
                    </a:p>
                  </a:txBody>
                  <a:tcPr anchor="ctr"/>
                </a:tc>
                <a:tc gridSpan="3">
                  <a:txBody>
                    <a:bodyPr/>
                    <a:lstStyle/>
                    <a:p>
                      <a:pPr algn="ctr"/>
                      <a:endParaRPr lang="en-ZA" dirty="0"/>
                    </a:p>
                  </a:txBody>
                  <a:tcPr/>
                </a:tc>
                <a:tc hMerge="1">
                  <a:txBody>
                    <a:bodyPr/>
                    <a:lstStyle/>
                    <a:p>
                      <a:endParaRPr lang="en-ZA" dirty="0"/>
                    </a:p>
                  </a:txBody>
                  <a:tcPr/>
                </a:tc>
                <a:tc hMerge="1">
                  <a:txBody>
                    <a:bodyPr/>
                    <a:lstStyle/>
                    <a:p>
                      <a:endParaRPr lang="en-ZA" dirty="0"/>
                    </a:p>
                  </a:txBody>
                  <a:tcPr/>
                </a:tc>
                <a:extLst>
                  <a:ext uri="{0D108BD9-81ED-4DB2-BD59-A6C34878D82A}">
                    <a16:rowId xmlns:a16="http://schemas.microsoft.com/office/drawing/2014/main" val="10000"/>
                  </a:ext>
                </a:extLst>
              </a:tr>
              <a:tr h="1150539">
                <a:tc vMerge="1">
                  <a:txBody>
                    <a:bodyPr/>
                    <a:lstStyle/>
                    <a:p>
                      <a:endParaRPr lang="en-ZA"/>
                    </a:p>
                  </a:txBody>
                  <a:tcPr/>
                </a:tc>
                <a:tc vMerge="1">
                  <a:txBody>
                    <a:bodyPr/>
                    <a:lstStyle/>
                    <a:p>
                      <a:endParaRPr lang="en-ZA"/>
                    </a:p>
                  </a:txBody>
                  <a:tcPr/>
                </a:tc>
                <a:tc>
                  <a:txBody>
                    <a:bodyPr/>
                    <a:lstStyle/>
                    <a:p>
                      <a:pPr algn="ctr">
                        <a:spcAft>
                          <a:spcPts val="0"/>
                        </a:spcAft>
                      </a:pPr>
                      <a:r>
                        <a:rPr lang="en-ZA" sz="1400" b="1" dirty="0">
                          <a:solidFill>
                            <a:schemeClr val="tx1">
                              <a:lumMod val="75000"/>
                            </a:schemeClr>
                          </a:solidFill>
                          <a:effectLst/>
                        </a:rPr>
                        <a:t>Employment at component manufacturers</a:t>
                      </a:r>
                      <a:endParaRPr lang="en-ZA" sz="1400" b="1" dirty="0">
                        <a:solidFill>
                          <a:schemeClr val="tx1">
                            <a:lumMod val="7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1400" b="1" dirty="0">
                          <a:solidFill>
                            <a:schemeClr val="tx1">
                              <a:lumMod val="75000"/>
                            </a:schemeClr>
                          </a:solidFill>
                          <a:effectLst/>
                        </a:rPr>
                        <a:t>Aftermarket component employment </a:t>
                      </a:r>
                    </a:p>
                    <a:p>
                      <a:pPr algn="ctr">
                        <a:spcAft>
                          <a:spcPts val="0"/>
                        </a:spcAft>
                      </a:pPr>
                      <a:r>
                        <a:rPr lang="en-ZA" sz="1400" b="1" dirty="0">
                          <a:solidFill>
                            <a:schemeClr val="tx1">
                              <a:lumMod val="75000"/>
                            </a:schemeClr>
                          </a:solidFill>
                          <a:effectLst/>
                        </a:rPr>
                        <a:t>spill-over</a:t>
                      </a:r>
                      <a:endParaRPr lang="en-ZA" sz="1400" b="1" dirty="0">
                        <a:solidFill>
                          <a:schemeClr val="tx1">
                            <a:lumMod val="7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1400" b="1" dirty="0">
                          <a:solidFill>
                            <a:schemeClr val="tx1">
                              <a:lumMod val="75000"/>
                            </a:schemeClr>
                          </a:solidFill>
                          <a:effectLst/>
                        </a:rPr>
                        <a:t>Total industry employment estimate</a:t>
                      </a:r>
                      <a:endParaRPr lang="en-ZA" sz="1400" b="1" dirty="0">
                        <a:solidFill>
                          <a:schemeClr val="tx1">
                            <a:lumMod val="7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621439">
                <a:tc>
                  <a:txBody>
                    <a:bodyPr/>
                    <a:lstStyle/>
                    <a:p>
                      <a:r>
                        <a:rPr lang="en-ZA" dirty="0"/>
                        <a:t>                 Burundi</a:t>
                      </a:r>
                    </a:p>
                  </a:txBody>
                  <a:tcPr anchor="ctr"/>
                </a:tc>
                <a:tc>
                  <a:txBody>
                    <a:bodyPr/>
                    <a:lstStyle/>
                    <a:p>
                      <a:pPr algn="ctr">
                        <a:spcAft>
                          <a:spcPts val="0"/>
                        </a:spcAft>
                      </a:pPr>
                      <a:r>
                        <a:rPr lang="en-ZA" sz="1600" dirty="0">
                          <a:solidFill>
                            <a:schemeClr val="tx2"/>
                          </a:solidFill>
                          <a:effectLst/>
                          <a:latin typeface="+mn-lt"/>
                        </a:rPr>
                        <a:t>53</a:t>
                      </a:r>
                    </a:p>
                    <a:p>
                      <a:pPr algn="ctr">
                        <a:spcAft>
                          <a:spcPts val="0"/>
                        </a:spcAft>
                      </a:pPr>
                      <a:r>
                        <a:rPr lang="en-ZA" sz="1600" dirty="0">
                          <a:solidFill>
                            <a:schemeClr val="tx2"/>
                          </a:solidFill>
                          <a:effectLst/>
                          <a:latin typeface="+mn-lt"/>
                          <a:ea typeface="Times New Roman" panose="02020603050405020304" pitchFamily="18" charset="0"/>
                          <a:cs typeface="Times New Roman" panose="02020603050405020304" pitchFamily="18" charset="0"/>
                        </a:rPr>
                        <a:t>(2.27%)</a:t>
                      </a:r>
                    </a:p>
                  </a:txBody>
                  <a:tcPr marL="68580" marR="68580" marT="0" marB="0" anchor="ctr"/>
                </a:tc>
                <a:tc>
                  <a:txBody>
                    <a:bodyPr/>
                    <a:lstStyle/>
                    <a:p>
                      <a:pPr algn="ctr">
                        <a:spcAft>
                          <a:spcPts val="0"/>
                        </a:spcAft>
                      </a:pPr>
                      <a:r>
                        <a:rPr lang="en-ZA" sz="1600" dirty="0">
                          <a:solidFill>
                            <a:schemeClr val="tx2"/>
                          </a:solidFill>
                          <a:effectLst/>
                        </a:rPr>
                        <a:t>1 216</a:t>
                      </a:r>
                      <a:endParaRPr lang="en-ZA" sz="16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1600" dirty="0">
                          <a:solidFill>
                            <a:schemeClr val="tx2"/>
                          </a:solidFill>
                          <a:effectLst/>
                        </a:rPr>
                        <a:t>243</a:t>
                      </a:r>
                      <a:endParaRPr lang="en-ZA" sz="16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1600">
                          <a:solidFill>
                            <a:schemeClr val="tx2"/>
                          </a:solidFill>
                          <a:effectLst/>
                        </a:rPr>
                        <a:t>1 459</a:t>
                      </a:r>
                      <a:endParaRPr lang="en-ZA" sz="16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2"/>
                  </a:ext>
                </a:extLst>
              </a:tr>
              <a:tr h="621439">
                <a:tc>
                  <a:txBody>
                    <a:bodyPr/>
                    <a:lstStyle/>
                    <a:p>
                      <a:r>
                        <a:rPr lang="en-ZA" dirty="0"/>
                        <a:t>                 Rwanda</a:t>
                      </a:r>
                    </a:p>
                  </a:txBody>
                  <a:tcPr anchor="ctr"/>
                </a:tc>
                <a:tc>
                  <a:txBody>
                    <a:bodyPr/>
                    <a:lstStyle/>
                    <a:p>
                      <a:pPr algn="ctr">
                        <a:spcAft>
                          <a:spcPts val="0"/>
                        </a:spcAft>
                      </a:pPr>
                      <a:r>
                        <a:rPr lang="en-ZA" sz="1600" dirty="0">
                          <a:solidFill>
                            <a:schemeClr val="tx2"/>
                          </a:solidFill>
                          <a:effectLst/>
                          <a:latin typeface="+mn-lt"/>
                        </a:rPr>
                        <a:t>31</a:t>
                      </a:r>
                    </a:p>
                    <a:p>
                      <a:pPr algn="ctr">
                        <a:spcAft>
                          <a:spcPts val="0"/>
                        </a:spcAft>
                      </a:pPr>
                      <a:r>
                        <a:rPr lang="en-ZA" sz="1600" dirty="0">
                          <a:solidFill>
                            <a:schemeClr val="tx2"/>
                          </a:solidFill>
                          <a:effectLst/>
                          <a:latin typeface="+mn-lt"/>
                          <a:ea typeface="Times New Roman" panose="02020603050405020304" pitchFamily="18" charset="0"/>
                          <a:cs typeface="Times New Roman" panose="02020603050405020304" pitchFamily="18" charset="0"/>
                        </a:rPr>
                        <a:t>(0.31%)</a:t>
                      </a:r>
                    </a:p>
                  </a:txBody>
                  <a:tcPr marL="68580" marR="68580" marT="0" marB="0" anchor="ctr"/>
                </a:tc>
                <a:tc>
                  <a:txBody>
                    <a:bodyPr/>
                    <a:lstStyle/>
                    <a:p>
                      <a:pPr algn="ctr">
                        <a:spcAft>
                          <a:spcPts val="0"/>
                        </a:spcAft>
                      </a:pPr>
                      <a:r>
                        <a:rPr lang="en-ZA" sz="1600" dirty="0">
                          <a:solidFill>
                            <a:schemeClr val="tx2"/>
                          </a:solidFill>
                          <a:effectLst/>
                        </a:rPr>
                        <a:t>705</a:t>
                      </a:r>
                      <a:endParaRPr lang="en-ZA" sz="16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1600" dirty="0">
                          <a:solidFill>
                            <a:schemeClr val="tx2"/>
                          </a:solidFill>
                          <a:effectLst/>
                        </a:rPr>
                        <a:t>141</a:t>
                      </a:r>
                      <a:endParaRPr lang="en-ZA" sz="16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1600">
                          <a:solidFill>
                            <a:schemeClr val="tx2"/>
                          </a:solidFill>
                          <a:effectLst/>
                        </a:rPr>
                        <a:t>846</a:t>
                      </a:r>
                      <a:endParaRPr lang="en-ZA" sz="16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3"/>
                  </a:ext>
                </a:extLst>
              </a:tr>
              <a:tr h="621439">
                <a:tc>
                  <a:txBody>
                    <a:bodyPr/>
                    <a:lstStyle/>
                    <a:p>
                      <a:r>
                        <a:rPr lang="en-ZA" dirty="0"/>
                        <a:t>                 South           </a:t>
                      </a:r>
                    </a:p>
                    <a:p>
                      <a:r>
                        <a:rPr lang="en-ZA" dirty="0"/>
                        <a:t>                 Sudan</a:t>
                      </a:r>
                    </a:p>
                  </a:txBody>
                  <a:tcPr anchor="ctr"/>
                </a:tc>
                <a:tc>
                  <a:txBody>
                    <a:bodyPr/>
                    <a:lstStyle/>
                    <a:p>
                      <a:pPr algn="ctr">
                        <a:spcAft>
                          <a:spcPts val="0"/>
                        </a:spcAft>
                      </a:pPr>
                      <a:r>
                        <a:rPr lang="en-ZA" sz="1600" dirty="0">
                          <a:solidFill>
                            <a:schemeClr val="tx2"/>
                          </a:solidFill>
                          <a:effectLst/>
                          <a:latin typeface="+mn-lt"/>
                        </a:rPr>
                        <a:t>84</a:t>
                      </a:r>
                    </a:p>
                    <a:p>
                      <a:pPr algn="ctr">
                        <a:spcAft>
                          <a:spcPts val="0"/>
                        </a:spcAft>
                      </a:pPr>
                      <a:r>
                        <a:rPr lang="en-ZA" sz="1600" dirty="0">
                          <a:solidFill>
                            <a:schemeClr val="tx2"/>
                          </a:solidFill>
                          <a:effectLst/>
                          <a:latin typeface="+mn-lt"/>
                          <a:ea typeface="Times New Roman" panose="02020603050405020304" pitchFamily="18" charset="0"/>
                          <a:cs typeface="Times New Roman" panose="02020603050405020304" pitchFamily="18" charset="0"/>
                        </a:rPr>
                        <a:t>(n/a)</a:t>
                      </a:r>
                    </a:p>
                  </a:txBody>
                  <a:tcPr marL="68580" marR="68580" marT="0" marB="0" anchor="ctr"/>
                </a:tc>
                <a:tc>
                  <a:txBody>
                    <a:bodyPr/>
                    <a:lstStyle/>
                    <a:p>
                      <a:pPr algn="ctr">
                        <a:spcAft>
                          <a:spcPts val="0"/>
                        </a:spcAft>
                      </a:pPr>
                      <a:r>
                        <a:rPr lang="en-ZA" sz="1600" dirty="0">
                          <a:solidFill>
                            <a:schemeClr val="tx2"/>
                          </a:solidFill>
                          <a:effectLst/>
                        </a:rPr>
                        <a:t>1 903</a:t>
                      </a:r>
                      <a:endParaRPr lang="en-ZA" sz="16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1600" dirty="0">
                          <a:solidFill>
                            <a:schemeClr val="tx2"/>
                          </a:solidFill>
                          <a:effectLst/>
                        </a:rPr>
                        <a:t>381</a:t>
                      </a:r>
                      <a:endParaRPr lang="en-ZA" sz="16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1600" dirty="0">
                          <a:solidFill>
                            <a:schemeClr val="tx2"/>
                          </a:solidFill>
                          <a:effectLst/>
                        </a:rPr>
                        <a:t>2 283</a:t>
                      </a:r>
                      <a:endParaRPr lang="en-ZA" sz="16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4"/>
                  </a:ext>
                </a:extLst>
              </a:tr>
              <a:tr h="621439">
                <a:tc>
                  <a:txBody>
                    <a:bodyPr/>
                    <a:lstStyle/>
                    <a:p>
                      <a:r>
                        <a:rPr lang="en-ZA" dirty="0"/>
                        <a:t>                 Uganda</a:t>
                      </a:r>
                    </a:p>
                  </a:txBody>
                  <a:tcPr anchor="ctr"/>
                </a:tc>
                <a:tc>
                  <a:txBody>
                    <a:bodyPr/>
                    <a:lstStyle/>
                    <a:p>
                      <a:pPr algn="ctr">
                        <a:spcAft>
                          <a:spcPts val="0"/>
                        </a:spcAft>
                      </a:pPr>
                      <a:r>
                        <a:rPr lang="en-ZA" sz="1600" dirty="0">
                          <a:solidFill>
                            <a:schemeClr val="tx2"/>
                          </a:solidFill>
                          <a:effectLst/>
                          <a:latin typeface="+mn-lt"/>
                        </a:rPr>
                        <a:t>238</a:t>
                      </a:r>
                    </a:p>
                    <a:p>
                      <a:pPr algn="ctr">
                        <a:spcAft>
                          <a:spcPts val="0"/>
                        </a:spcAft>
                      </a:pPr>
                      <a:r>
                        <a:rPr lang="en-ZA" sz="1600" dirty="0">
                          <a:solidFill>
                            <a:schemeClr val="tx2"/>
                          </a:solidFill>
                          <a:effectLst/>
                          <a:latin typeface="+mn-lt"/>
                          <a:ea typeface="Times New Roman" panose="02020603050405020304" pitchFamily="18" charset="0"/>
                          <a:cs typeface="Times New Roman" panose="02020603050405020304" pitchFamily="18" charset="0"/>
                        </a:rPr>
                        <a:t>(0.78%)</a:t>
                      </a:r>
                    </a:p>
                  </a:txBody>
                  <a:tcPr marL="68580" marR="68580" marT="0" marB="0" anchor="ctr"/>
                </a:tc>
                <a:tc>
                  <a:txBody>
                    <a:bodyPr/>
                    <a:lstStyle/>
                    <a:p>
                      <a:pPr algn="ctr">
                        <a:spcAft>
                          <a:spcPts val="0"/>
                        </a:spcAft>
                      </a:pPr>
                      <a:r>
                        <a:rPr lang="en-ZA" sz="1600">
                          <a:solidFill>
                            <a:schemeClr val="tx2"/>
                          </a:solidFill>
                          <a:effectLst/>
                        </a:rPr>
                        <a:t>5 403</a:t>
                      </a:r>
                      <a:endParaRPr lang="en-ZA" sz="160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1600" dirty="0">
                          <a:solidFill>
                            <a:schemeClr val="tx2"/>
                          </a:solidFill>
                          <a:effectLst/>
                        </a:rPr>
                        <a:t>1 081</a:t>
                      </a:r>
                      <a:endParaRPr lang="en-ZA" sz="16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1600" dirty="0">
                          <a:solidFill>
                            <a:schemeClr val="tx2"/>
                          </a:solidFill>
                          <a:effectLst/>
                        </a:rPr>
                        <a:t>6 484</a:t>
                      </a:r>
                      <a:endParaRPr lang="en-ZA" sz="16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5"/>
                  </a:ext>
                </a:extLst>
              </a:tr>
              <a:tr h="621439">
                <a:tc>
                  <a:txBody>
                    <a:bodyPr/>
                    <a:lstStyle/>
                    <a:p>
                      <a:pPr algn="ctr"/>
                      <a:r>
                        <a:rPr lang="en-ZA" dirty="0"/>
                        <a:t>    Total </a:t>
                      </a:r>
                    </a:p>
                  </a:txBody>
                  <a:tcPr anchor="ctr"/>
                </a:tc>
                <a:tc>
                  <a:txBody>
                    <a:bodyPr/>
                    <a:lstStyle/>
                    <a:p>
                      <a:pPr algn="ctr">
                        <a:spcAft>
                          <a:spcPts val="0"/>
                        </a:spcAft>
                      </a:pPr>
                      <a:r>
                        <a:rPr lang="en-ZA" sz="1600" b="1" dirty="0">
                          <a:solidFill>
                            <a:schemeClr val="tx2"/>
                          </a:solidFill>
                          <a:effectLst/>
                        </a:rPr>
                        <a:t>406</a:t>
                      </a:r>
                      <a:endParaRPr lang="en-ZA" sz="1600" b="1"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1600" b="1" dirty="0">
                          <a:solidFill>
                            <a:schemeClr val="tx2"/>
                          </a:solidFill>
                          <a:effectLst/>
                        </a:rPr>
                        <a:t>9 227</a:t>
                      </a:r>
                      <a:endParaRPr lang="en-ZA" sz="1600" b="1"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1600" b="1">
                          <a:solidFill>
                            <a:schemeClr val="tx2"/>
                          </a:solidFill>
                          <a:effectLst/>
                        </a:rPr>
                        <a:t>1 845</a:t>
                      </a:r>
                      <a:endParaRPr lang="en-ZA" sz="1600" b="1">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1600" b="1" dirty="0">
                          <a:solidFill>
                            <a:schemeClr val="tx2"/>
                          </a:solidFill>
                          <a:effectLst/>
                        </a:rPr>
                        <a:t>11 072</a:t>
                      </a:r>
                      <a:endParaRPr lang="en-ZA" sz="1600" b="1"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6"/>
                  </a:ext>
                </a:extLst>
              </a:tr>
            </a:tbl>
          </a:graphicData>
        </a:graphic>
      </p:graphicFrame>
      <p:pic>
        <p:nvPicPr>
          <p:cNvPr id="12" name="Picture 11" descr="Return On Investment Icon - Investment Transparent Icon, HD Png ..."/>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86907" y="1267406"/>
            <a:ext cx="693569" cy="723409"/>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6" descr="Orange Group Png #3217 - Free Icons And #1779358 - PNG Images - PNGio"/>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389486" y="1115468"/>
            <a:ext cx="605482" cy="6221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7690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ZA" sz="3200" b="1" dirty="0"/>
              <a:t>Critical conditions to achieve the economic benefits of the model</a:t>
            </a:r>
            <a:br>
              <a:rPr lang="en-ZA" sz="3200" dirty="0"/>
            </a:br>
            <a:endParaRPr lang="en-ZA" sz="3200" dirty="0"/>
          </a:p>
        </p:txBody>
      </p:sp>
      <p:sp>
        <p:nvSpPr>
          <p:cNvPr id="4" name="Slide Number Placeholder 3">
            <a:extLst>
              <a:ext uri="{FF2B5EF4-FFF2-40B4-BE49-F238E27FC236}">
                <a16:creationId xmlns:a16="http://schemas.microsoft.com/office/drawing/2014/main" id="{CA9A25AC-F1D2-4206-B5F7-3D301800902D}"/>
              </a:ext>
            </a:extLst>
          </p:cNvPr>
          <p:cNvSpPr>
            <a:spLocks noGrp="1"/>
          </p:cNvSpPr>
          <p:nvPr>
            <p:ph type="sldNum" sz="quarter" idx="12"/>
          </p:nvPr>
        </p:nvSpPr>
        <p:spPr/>
        <p:txBody>
          <a:bodyPr/>
          <a:lstStyle/>
          <a:p>
            <a:fld id="{41ECEC6C-53F2-48AC-AFD2-8B67A0BD75DB}" type="slidenum">
              <a:rPr lang="en-ZA" smtClean="0"/>
              <a:t>10</a:t>
            </a:fld>
            <a:endParaRPr lang="en-ZA"/>
          </a:p>
        </p:txBody>
      </p:sp>
      <p:cxnSp>
        <p:nvCxnSpPr>
          <p:cNvPr id="10" name="Straight Arrow Connector 9">
            <a:extLst>
              <a:ext uri="{FF2B5EF4-FFF2-40B4-BE49-F238E27FC236}">
                <a16:creationId xmlns:a16="http://schemas.microsoft.com/office/drawing/2014/main" id="{AB130399-C028-41DD-A63D-B07D4C75318B}"/>
              </a:ext>
            </a:extLst>
          </p:cNvPr>
          <p:cNvCxnSpPr>
            <a:cxnSpLocks/>
          </p:cNvCxnSpPr>
          <p:nvPr/>
        </p:nvCxnSpPr>
        <p:spPr>
          <a:xfrm flipV="1">
            <a:off x="1065085" y="1387011"/>
            <a:ext cx="0" cy="4844042"/>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4" name="Straight Arrow Connector 13">
            <a:extLst>
              <a:ext uri="{FF2B5EF4-FFF2-40B4-BE49-F238E27FC236}">
                <a16:creationId xmlns:a16="http://schemas.microsoft.com/office/drawing/2014/main" id="{89110A0F-C584-4082-A632-942F1CBACEA8}"/>
              </a:ext>
            </a:extLst>
          </p:cNvPr>
          <p:cNvCxnSpPr/>
          <p:nvPr/>
        </p:nvCxnSpPr>
        <p:spPr>
          <a:xfrm>
            <a:off x="1065085" y="6226138"/>
            <a:ext cx="10061826"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5" name="TextBox 14">
            <a:extLst>
              <a:ext uri="{FF2B5EF4-FFF2-40B4-BE49-F238E27FC236}">
                <a16:creationId xmlns:a16="http://schemas.microsoft.com/office/drawing/2014/main" id="{6C679CA6-EE46-43A1-8962-445E7BF99B36}"/>
              </a:ext>
            </a:extLst>
          </p:cNvPr>
          <p:cNvSpPr txBox="1"/>
          <p:nvPr/>
        </p:nvSpPr>
        <p:spPr>
          <a:xfrm>
            <a:off x="4068566" y="6359701"/>
            <a:ext cx="3719245" cy="369332"/>
          </a:xfrm>
          <a:prstGeom prst="rect">
            <a:avLst/>
          </a:prstGeom>
          <a:noFill/>
        </p:spPr>
        <p:txBody>
          <a:bodyPr wrap="square" rtlCol="0">
            <a:spAutoFit/>
          </a:bodyPr>
          <a:lstStyle/>
          <a:p>
            <a:pPr algn="ctr"/>
            <a:r>
              <a:rPr lang="en-ZA" dirty="0"/>
              <a:t>TIME</a:t>
            </a:r>
          </a:p>
        </p:txBody>
      </p:sp>
      <p:sp>
        <p:nvSpPr>
          <p:cNvPr id="17" name="TextBox 16">
            <a:extLst>
              <a:ext uri="{FF2B5EF4-FFF2-40B4-BE49-F238E27FC236}">
                <a16:creationId xmlns:a16="http://schemas.microsoft.com/office/drawing/2014/main" id="{C865040E-B23F-4B66-B41D-E1897A962706}"/>
              </a:ext>
            </a:extLst>
          </p:cNvPr>
          <p:cNvSpPr txBox="1"/>
          <p:nvPr/>
        </p:nvSpPr>
        <p:spPr>
          <a:xfrm rot="16200000">
            <a:off x="-1220629" y="3275157"/>
            <a:ext cx="3719245" cy="369332"/>
          </a:xfrm>
          <a:prstGeom prst="rect">
            <a:avLst/>
          </a:prstGeom>
          <a:noFill/>
        </p:spPr>
        <p:txBody>
          <a:bodyPr wrap="square" rtlCol="0">
            <a:spAutoFit/>
          </a:bodyPr>
          <a:lstStyle/>
          <a:p>
            <a:pPr algn="ctr"/>
            <a:r>
              <a:rPr lang="en-ZA" dirty="0"/>
              <a:t>ECONOMIC BENEFITS</a:t>
            </a:r>
          </a:p>
        </p:txBody>
      </p:sp>
      <p:graphicFrame>
        <p:nvGraphicFramePr>
          <p:cNvPr id="19" name="Diagram 18">
            <a:extLst>
              <a:ext uri="{FF2B5EF4-FFF2-40B4-BE49-F238E27FC236}">
                <a16:creationId xmlns:a16="http://schemas.microsoft.com/office/drawing/2014/main" id="{C32C4751-3FEC-4AB7-947A-AB867B0BF188}"/>
              </a:ext>
            </a:extLst>
          </p:cNvPr>
          <p:cNvGraphicFramePr/>
          <p:nvPr>
            <p:extLst>
              <p:ext uri="{D42A27DB-BD31-4B8C-83A1-F6EECF244321}">
                <p14:modId xmlns:p14="http://schemas.microsoft.com/office/powerpoint/2010/main" val="3078076724"/>
              </p:ext>
            </p:extLst>
          </p:nvPr>
        </p:nvGraphicFramePr>
        <p:xfrm>
          <a:off x="1291971" y="1375940"/>
          <a:ext cx="10061815" cy="48501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Oval Callout 2"/>
          <p:cNvSpPr/>
          <p:nvPr/>
        </p:nvSpPr>
        <p:spPr>
          <a:xfrm>
            <a:off x="5090848" y="1982913"/>
            <a:ext cx="1854481" cy="718589"/>
          </a:xfrm>
          <a:prstGeom prst="wedgeRectCallout">
            <a:avLst>
              <a:gd name="adj1" fmla="val 21272"/>
              <a:gd name="adj2" fmla="val 71125"/>
            </a:avLst>
          </a:prstGeom>
        </p:spPr>
        <p:style>
          <a:lnRef idx="0">
            <a:schemeClr val="dk1"/>
          </a:lnRef>
          <a:fillRef idx="3">
            <a:schemeClr val="dk1"/>
          </a:fillRef>
          <a:effectRef idx="3">
            <a:schemeClr val="dk1"/>
          </a:effectRef>
          <a:fontRef idx="minor">
            <a:schemeClr val="lt1"/>
          </a:fontRef>
        </p:style>
        <p:txBody>
          <a:bodyPr rtlCol="0" anchor="ctr"/>
          <a:lstStyle/>
          <a:p>
            <a:pPr algn="ctr"/>
            <a:r>
              <a:rPr lang="en-ZA" sz="1200" dirty="0"/>
              <a:t>To service regional and export markets</a:t>
            </a:r>
          </a:p>
        </p:txBody>
      </p:sp>
    </p:spTree>
    <p:extLst>
      <p:ext uri="{BB962C8B-B14F-4D97-AF65-F5344CB8AC3E}">
        <p14:creationId xmlns:p14="http://schemas.microsoft.com/office/powerpoint/2010/main" val="902640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EB79F-4B1F-40D2-980B-964C702A1616}"/>
              </a:ext>
            </a:extLst>
          </p:cNvPr>
          <p:cNvSpPr>
            <a:spLocks noGrp="1"/>
          </p:cNvSpPr>
          <p:nvPr>
            <p:ph type="title"/>
          </p:nvPr>
        </p:nvSpPr>
        <p:spPr>
          <a:xfrm>
            <a:off x="1049820" y="360448"/>
            <a:ext cx="9756141" cy="715962"/>
          </a:xfrm>
        </p:spPr>
        <p:txBody>
          <a:bodyPr anchor="b">
            <a:normAutofit/>
          </a:bodyPr>
          <a:lstStyle/>
          <a:p>
            <a:r>
              <a:rPr lang="en-ZA" sz="3200" b="1" dirty="0"/>
              <a:t>Key policy considerations</a:t>
            </a:r>
          </a:p>
        </p:txBody>
      </p:sp>
      <p:sp>
        <p:nvSpPr>
          <p:cNvPr id="4" name="Content Placeholder 3">
            <a:extLst>
              <a:ext uri="{FF2B5EF4-FFF2-40B4-BE49-F238E27FC236}">
                <a16:creationId xmlns:a16="http://schemas.microsoft.com/office/drawing/2014/main" id="{1526D55F-5060-47BF-A008-9FEEA80E0120}"/>
              </a:ext>
            </a:extLst>
          </p:cNvPr>
          <p:cNvSpPr>
            <a:spLocks noGrp="1"/>
          </p:cNvSpPr>
          <p:nvPr>
            <p:ph sz="half" idx="1"/>
          </p:nvPr>
        </p:nvSpPr>
        <p:spPr>
          <a:xfrm>
            <a:off x="964275" y="1614488"/>
            <a:ext cx="4963616" cy="4343400"/>
          </a:xfrm>
        </p:spPr>
        <p:txBody>
          <a:bodyPr>
            <a:normAutofit lnSpcReduction="10000"/>
          </a:bodyPr>
          <a:lstStyle/>
          <a:p>
            <a:pPr marL="342900" lvl="0" indent="-342900">
              <a:spcBef>
                <a:spcPts val="1000"/>
              </a:spcBef>
              <a:spcAft>
                <a:spcPts val="1000"/>
              </a:spcAft>
              <a:buFont typeface="Symbol" panose="05050102010706020507" pitchFamily="18" charset="2"/>
              <a:buChar char=""/>
              <a:tabLst>
                <a:tab pos="457200" algn="l"/>
              </a:tabLst>
            </a:pPr>
            <a:r>
              <a:rPr lang="en-ZA" sz="1600" dirty="0">
                <a:effectLst/>
              </a:rPr>
              <a:t>Accepting the economic logic of working with a larger region in the form of the EAC and Ethiopia</a:t>
            </a:r>
          </a:p>
          <a:p>
            <a:pPr marL="342900" lvl="0" indent="-342900">
              <a:spcBef>
                <a:spcPts val="1000"/>
              </a:spcBef>
              <a:spcAft>
                <a:spcPts val="1000"/>
              </a:spcAft>
              <a:buFont typeface="Symbol" panose="05050102010706020507" pitchFamily="18" charset="2"/>
              <a:buChar char=""/>
              <a:tabLst>
                <a:tab pos="457200" algn="l"/>
              </a:tabLst>
            </a:pPr>
            <a:r>
              <a:rPr lang="en-ZA" sz="1600" dirty="0">
                <a:effectLst/>
              </a:rPr>
              <a:t>Ensuring that the Kenyan Automotive Policy includes a reduction in pre-owned imports or a more expedited process to reduce the age of vehicle imports</a:t>
            </a:r>
          </a:p>
          <a:p>
            <a:pPr marL="342900" lvl="0" indent="-342900">
              <a:spcBef>
                <a:spcPts val="1000"/>
              </a:spcBef>
              <a:spcAft>
                <a:spcPts val="1000"/>
              </a:spcAft>
              <a:buFont typeface="Symbol" panose="05050102010706020507" pitchFamily="18" charset="2"/>
              <a:buChar char=""/>
              <a:tabLst>
                <a:tab pos="457200" algn="l"/>
              </a:tabLst>
            </a:pPr>
            <a:r>
              <a:rPr lang="en-ZA" sz="1600" dirty="0">
                <a:effectLst/>
              </a:rPr>
              <a:t>Developing a harmonised duty and incentive structure between EAC and Ethiopia, by including automotive products in the higher band of the revised EAC CET (to 30% or 35%).</a:t>
            </a:r>
          </a:p>
          <a:p>
            <a:pPr marL="342900" lvl="0" indent="-342900">
              <a:spcBef>
                <a:spcPts val="1000"/>
              </a:spcBef>
              <a:spcAft>
                <a:spcPts val="1000"/>
              </a:spcAft>
              <a:buFont typeface="Symbol" panose="05050102010706020507" pitchFamily="18" charset="2"/>
              <a:buChar char=""/>
              <a:tabLst>
                <a:tab pos="457200" algn="l"/>
              </a:tabLst>
            </a:pPr>
            <a:r>
              <a:rPr lang="en-ZA" sz="1600" dirty="0">
                <a:effectLst/>
              </a:rPr>
              <a:t>Attracting component and complementary manufacturing investments into spoke economies, to ensure the establishment of a regional production dynamic of benefit to all participating economies</a:t>
            </a:r>
          </a:p>
        </p:txBody>
      </p:sp>
      <p:pic>
        <p:nvPicPr>
          <p:cNvPr id="6" name="Picture 5" descr="A close up of a keyboard&#10;&#10;Description automatically generated">
            <a:extLst>
              <a:ext uri="{FF2B5EF4-FFF2-40B4-BE49-F238E27FC236}">
                <a16:creationId xmlns:a16="http://schemas.microsoft.com/office/drawing/2014/main" id="{27C35084-282F-42FE-8A14-CDB07BEFA21E}"/>
              </a:ext>
            </a:extLst>
          </p:cNvPr>
          <p:cNvPicPr>
            <a:picLocks noChangeAspect="1"/>
          </p:cNvPicPr>
          <p:nvPr/>
        </p:nvPicPr>
        <p:blipFill rotWithShape="1">
          <a:blip r:embed="rId3"/>
          <a:srcRect l="334" r="27281" b="-3"/>
          <a:stretch/>
        </p:blipFill>
        <p:spPr>
          <a:xfrm>
            <a:off x="6264110" y="1614488"/>
            <a:ext cx="4709961" cy="4343400"/>
          </a:xfrm>
          <a:prstGeom prst="rect">
            <a:avLst/>
          </a:prstGeom>
          <a:noFill/>
        </p:spPr>
      </p:pic>
      <p:sp>
        <p:nvSpPr>
          <p:cNvPr id="5" name="Slide Number Placeholder 4">
            <a:extLst>
              <a:ext uri="{FF2B5EF4-FFF2-40B4-BE49-F238E27FC236}">
                <a16:creationId xmlns:a16="http://schemas.microsoft.com/office/drawing/2014/main" id="{1B9D9F0D-FA70-40C4-86BA-59241CDB9C15}"/>
              </a:ext>
            </a:extLst>
          </p:cNvPr>
          <p:cNvSpPr>
            <a:spLocks noGrp="1"/>
          </p:cNvSpPr>
          <p:nvPr>
            <p:ph type="sldNum" sz="quarter" idx="12"/>
          </p:nvPr>
        </p:nvSpPr>
        <p:spPr>
          <a:xfrm>
            <a:off x="9830772" y="6448427"/>
            <a:ext cx="1143299" cy="180974"/>
          </a:xfrm>
        </p:spPr>
        <p:txBody>
          <a:bodyPr anchor="ctr">
            <a:normAutofit/>
          </a:bodyPr>
          <a:lstStyle/>
          <a:p>
            <a:pPr>
              <a:lnSpc>
                <a:spcPct val="90000"/>
              </a:lnSpc>
              <a:spcAft>
                <a:spcPts val="600"/>
              </a:spcAft>
            </a:pPr>
            <a:fld id="{F36C87F6-986D-49E6-AF40-1B3A1EE8064D}" type="slidenum">
              <a:rPr lang="en-ZA" sz="600" smtClean="0"/>
              <a:pPr>
                <a:lnSpc>
                  <a:spcPct val="90000"/>
                </a:lnSpc>
                <a:spcAft>
                  <a:spcPts val="600"/>
                </a:spcAft>
              </a:pPr>
              <a:t>11</a:t>
            </a:fld>
            <a:endParaRPr lang="en-ZA" sz="600"/>
          </a:p>
        </p:txBody>
      </p:sp>
    </p:spTree>
    <p:extLst>
      <p:ext uri="{BB962C8B-B14F-4D97-AF65-F5344CB8AC3E}">
        <p14:creationId xmlns:p14="http://schemas.microsoft.com/office/powerpoint/2010/main" val="30477391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FF293DB-C599-4261-9819-EB60F232202E}"/>
              </a:ext>
            </a:extLst>
          </p:cNvPr>
          <p:cNvPicPr>
            <a:picLocks noChangeAspect="1"/>
          </p:cNvPicPr>
          <p:nvPr/>
        </p:nvPicPr>
        <p:blipFill>
          <a:blip r:embed="rId2"/>
          <a:stretch>
            <a:fillRect/>
          </a:stretch>
        </p:blipFill>
        <p:spPr>
          <a:xfrm>
            <a:off x="603393" y="1463525"/>
            <a:ext cx="4876800" cy="5058684"/>
          </a:xfrm>
          <a:prstGeom prst="rect">
            <a:avLst/>
          </a:prstGeom>
        </p:spPr>
      </p:pic>
      <p:sp>
        <p:nvSpPr>
          <p:cNvPr id="2" name="Title 1"/>
          <p:cNvSpPr>
            <a:spLocks noGrp="1"/>
          </p:cNvSpPr>
          <p:nvPr>
            <p:ph type="title"/>
          </p:nvPr>
        </p:nvSpPr>
        <p:spPr>
          <a:xfrm>
            <a:off x="958049" y="12884"/>
            <a:ext cx="9756141" cy="1325562"/>
          </a:xfrm>
        </p:spPr>
        <p:txBody>
          <a:bodyPr anchor="ctr">
            <a:normAutofit/>
          </a:bodyPr>
          <a:lstStyle/>
          <a:p>
            <a:r>
              <a:rPr lang="en-ZA" sz="3200" b="1" dirty="0"/>
              <a:t>African Auto Pact Overview  </a:t>
            </a:r>
          </a:p>
        </p:txBody>
      </p:sp>
      <p:sp>
        <p:nvSpPr>
          <p:cNvPr id="4" name="Slide Number Placeholder 3">
            <a:extLst>
              <a:ext uri="{FF2B5EF4-FFF2-40B4-BE49-F238E27FC236}">
                <a16:creationId xmlns:a16="http://schemas.microsoft.com/office/drawing/2014/main" id="{FFFB4DE7-1865-4CEC-ADA6-B587BE426F8C}"/>
              </a:ext>
            </a:extLst>
          </p:cNvPr>
          <p:cNvSpPr>
            <a:spLocks noGrp="1"/>
          </p:cNvSpPr>
          <p:nvPr>
            <p:ph type="sldNum" sz="quarter" idx="12"/>
          </p:nvPr>
        </p:nvSpPr>
        <p:spPr/>
        <p:txBody>
          <a:bodyPr/>
          <a:lstStyle/>
          <a:p>
            <a:fld id="{41ECEC6C-53F2-48AC-AFD2-8B67A0BD75DB}" type="slidenum">
              <a:rPr lang="en-ZA" smtClean="0"/>
              <a:t>12</a:t>
            </a:fld>
            <a:endParaRPr lang="en-ZA"/>
          </a:p>
        </p:txBody>
      </p:sp>
      <p:sp>
        <p:nvSpPr>
          <p:cNvPr id="5" name="Content Placeholder 2"/>
          <p:cNvSpPr txBox="1">
            <a:spLocks/>
          </p:cNvSpPr>
          <p:nvPr/>
        </p:nvSpPr>
        <p:spPr>
          <a:xfrm>
            <a:off x="6282853" y="1463524"/>
            <a:ext cx="5789585" cy="5191757"/>
          </a:xfrm>
          <a:prstGeom prst="rect">
            <a:avLst/>
          </a:prstGeom>
          <a:noFill/>
        </p:spPr>
        <p:txBody>
          <a:bodyPr vert="horz" lIns="91440" tIns="45720" rIns="91440" bIns="45720" rtlCol="0" anchor="ct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ZA" sz="2100" dirty="0"/>
              <a:t>An integrated market of interlinked production hubs that trade within the AfCFTA and regional agreements and continuing exports to traditional markets: EU, Middle East </a:t>
            </a:r>
            <a:r>
              <a:rPr lang="en-ZA" sz="2100" dirty="0" err="1"/>
              <a:t>etc</a:t>
            </a:r>
            <a:r>
              <a:rPr lang="en-ZA" sz="2100" dirty="0"/>
              <a:t>, based on:</a:t>
            </a:r>
          </a:p>
          <a:p>
            <a:r>
              <a:rPr lang="en-ZA" sz="2100" dirty="0"/>
              <a:t>Coordinated production of a variety of vehicle models </a:t>
            </a:r>
          </a:p>
          <a:p>
            <a:r>
              <a:rPr lang="en-ZA" sz="2100" dirty="0"/>
              <a:t>Policies dealing with second-hand imports </a:t>
            </a:r>
          </a:p>
          <a:p>
            <a:r>
              <a:rPr lang="en-ZA" sz="2100" dirty="0"/>
              <a:t>Harmonised standards, homologation, vehicle ID systems</a:t>
            </a:r>
          </a:p>
          <a:p>
            <a:r>
              <a:rPr lang="en-ZA" sz="2100" dirty="0"/>
              <a:t>Building up component manufacturing in spoke economies in each sub-region</a:t>
            </a:r>
          </a:p>
          <a:p>
            <a:r>
              <a:rPr lang="en-ZA" sz="2100" dirty="0"/>
              <a:t>Asset-based vehicle finance products throughout the continent</a:t>
            </a:r>
          </a:p>
          <a:p>
            <a:r>
              <a:rPr lang="en-ZA" sz="2100" dirty="0"/>
              <a:t>Government procurement schemes for Programme fleet and other demand-side measures</a:t>
            </a:r>
          </a:p>
          <a:p>
            <a:r>
              <a:rPr lang="en-ZA" sz="2100" dirty="0"/>
              <a:t>Expanding to motorcycle and yellow metals manufacturing </a:t>
            </a:r>
            <a:r>
              <a:rPr lang="en-ZA" sz="1600" dirty="0"/>
              <a:t> </a:t>
            </a:r>
          </a:p>
        </p:txBody>
      </p:sp>
      <p:grpSp>
        <p:nvGrpSpPr>
          <p:cNvPr id="63" name="Group 62">
            <a:extLst>
              <a:ext uri="{FF2B5EF4-FFF2-40B4-BE49-F238E27FC236}">
                <a16:creationId xmlns:a16="http://schemas.microsoft.com/office/drawing/2014/main" id="{484FDC1A-93B8-4DA2-AD61-B8DD77D74C2C}"/>
              </a:ext>
            </a:extLst>
          </p:cNvPr>
          <p:cNvGrpSpPr/>
          <p:nvPr/>
        </p:nvGrpSpPr>
        <p:grpSpPr>
          <a:xfrm>
            <a:off x="603928" y="1476719"/>
            <a:ext cx="5469957" cy="5030552"/>
            <a:chOff x="603928" y="1476719"/>
            <a:chExt cx="5469957" cy="5030552"/>
          </a:xfrm>
        </p:grpSpPr>
        <p:sp>
          <p:nvSpPr>
            <p:cNvPr id="8" name="Oval 7">
              <a:extLst>
                <a:ext uri="{FF2B5EF4-FFF2-40B4-BE49-F238E27FC236}">
                  <a16:creationId xmlns:a16="http://schemas.microsoft.com/office/drawing/2014/main" id="{16A30759-5CEF-4A24-9A2D-CFA1D55628EC}"/>
                </a:ext>
              </a:extLst>
            </p:cNvPr>
            <p:cNvSpPr/>
            <p:nvPr/>
          </p:nvSpPr>
          <p:spPr>
            <a:xfrm>
              <a:off x="1345915" y="1539410"/>
              <a:ext cx="690949" cy="688369"/>
            </a:xfrm>
            <a:prstGeom prst="ellipse">
              <a:avLst/>
            </a:prstGeom>
            <a:noFill/>
            <a:ln w="57150">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ZA" sz="2400"/>
            </a:p>
          </p:txBody>
        </p:sp>
        <p:sp>
          <p:nvSpPr>
            <p:cNvPr id="9" name="Oval 8">
              <a:extLst>
                <a:ext uri="{FF2B5EF4-FFF2-40B4-BE49-F238E27FC236}">
                  <a16:creationId xmlns:a16="http://schemas.microsoft.com/office/drawing/2014/main" id="{716D37F6-E714-4472-B679-5FFA925D4144}"/>
                </a:ext>
              </a:extLst>
            </p:cNvPr>
            <p:cNvSpPr/>
            <p:nvPr/>
          </p:nvSpPr>
          <p:spPr>
            <a:xfrm>
              <a:off x="3425529" y="1810710"/>
              <a:ext cx="690949" cy="688369"/>
            </a:xfrm>
            <a:prstGeom prst="ellipse">
              <a:avLst/>
            </a:prstGeom>
            <a:noFill/>
            <a:ln w="57150">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ZA" sz="2400"/>
            </a:p>
          </p:txBody>
        </p:sp>
        <p:sp>
          <p:nvSpPr>
            <p:cNvPr id="10" name="Rectangle: Rounded Corners 9">
              <a:extLst>
                <a:ext uri="{FF2B5EF4-FFF2-40B4-BE49-F238E27FC236}">
                  <a16:creationId xmlns:a16="http://schemas.microsoft.com/office/drawing/2014/main" id="{AB83154B-5E8D-4D9B-879A-DCED4DB9954E}"/>
                </a:ext>
              </a:extLst>
            </p:cNvPr>
            <p:cNvSpPr/>
            <p:nvPr/>
          </p:nvSpPr>
          <p:spPr>
            <a:xfrm>
              <a:off x="3844393" y="2957563"/>
              <a:ext cx="1261863" cy="1573044"/>
            </a:xfrm>
            <a:prstGeom prst="roundRect">
              <a:avLst/>
            </a:prstGeom>
            <a:solidFill>
              <a:schemeClr val="accent3">
                <a:lumMod val="20000"/>
                <a:lumOff val="80000"/>
                <a:alpha val="35000"/>
              </a:schemeClr>
            </a:solidFill>
            <a:ln w="57150">
              <a:solidFill>
                <a:srgbClr val="92D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ZA" sz="2400" dirty="0"/>
            </a:p>
          </p:txBody>
        </p:sp>
        <p:sp>
          <p:nvSpPr>
            <p:cNvPr id="11" name="Rectangle: Rounded Corners 10">
              <a:extLst>
                <a:ext uri="{FF2B5EF4-FFF2-40B4-BE49-F238E27FC236}">
                  <a16:creationId xmlns:a16="http://schemas.microsoft.com/office/drawing/2014/main" id="{8F2D3E6D-7DA1-4909-B74E-334DF767E024}"/>
                </a:ext>
              </a:extLst>
            </p:cNvPr>
            <p:cNvSpPr/>
            <p:nvPr/>
          </p:nvSpPr>
          <p:spPr>
            <a:xfrm>
              <a:off x="3282107" y="5647575"/>
              <a:ext cx="1281925" cy="859696"/>
            </a:xfrm>
            <a:prstGeom prst="roundRect">
              <a:avLst/>
            </a:prstGeom>
            <a:solidFill>
              <a:schemeClr val="accent3">
                <a:lumMod val="20000"/>
                <a:lumOff val="80000"/>
                <a:alpha val="35000"/>
              </a:schemeClr>
            </a:solidFill>
            <a:ln w="57150">
              <a:solidFill>
                <a:srgbClr val="92D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ZA" sz="2400"/>
            </a:p>
          </p:txBody>
        </p:sp>
        <p:sp>
          <p:nvSpPr>
            <p:cNvPr id="12" name="Rectangle: Rounded Corners 11">
              <a:extLst>
                <a:ext uri="{FF2B5EF4-FFF2-40B4-BE49-F238E27FC236}">
                  <a16:creationId xmlns:a16="http://schemas.microsoft.com/office/drawing/2014/main" id="{CE884836-4C40-410F-BEE3-52FE23CA1EE0}"/>
                </a:ext>
              </a:extLst>
            </p:cNvPr>
            <p:cNvSpPr/>
            <p:nvPr/>
          </p:nvSpPr>
          <p:spPr>
            <a:xfrm>
              <a:off x="688215" y="2674817"/>
              <a:ext cx="2188549" cy="1239273"/>
            </a:xfrm>
            <a:prstGeom prst="roundRect">
              <a:avLst/>
            </a:prstGeom>
            <a:solidFill>
              <a:schemeClr val="accent3">
                <a:lumMod val="20000"/>
                <a:lumOff val="80000"/>
                <a:alpha val="35000"/>
              </a:schemeClr>
            </a:solidFill>
            <a:ln w="57150">
              <a:solidFill>
                <a:srgbClr val="92D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ZA" sz="2400"/>
            </a:p>
          </p:txBody>
        </p:sp>
        <p:sp>
          <p:nvSpPr>
            <p:cNvPr id="13" name="TextBox 12">
              <a:extLst>
                <a:ext uri="{FF2B5EF4-FFF2-40B4-BE49-F238E27FC236}">
                  <a16:creationId xmlns:a16="http://schemas.microsoft.com/office/drawing/2014/main" id="{70640DCF-F0BB-4CFF-8C4A-D9316E2CDBB0}"/>
                </a:ext>
              </a:extLst>
            </p:cNvPr>
            <p:cNvSpPr txBox="1"/>
            <p:nvPr/>
          </p:nvSpPr>
          <p:spPr>
            <a:xfrm>
              <a:off x="5120897" y="3519269"/>
              <a:ext cx="952988" cy="867930"/>
            </a:xfrm>
            <a:prstGeom prst="rect">
              <a:avLst/>
            </a:prstGeom>
            <a:solidFill>
              <a:schemeClr val="bg1"/>
            </a:solidFill>
          </p:spPr>
          <p:txBody>
            <a:bodyPr wrap="square" rtlCol="0">
              <a:spAutoFit/>
            </a:bodyPr>
            <a:lstStyle/>
            <a:p>
              <a:pPr>
                <a:lnSpc>
                  <a:spcPct val="90000"/>
                </a:lnSpc>
              </a:pPr>
              <a:r>
                <a:rPr lang="en-ZA" sz="1400" b="1" dirty="0"/>
                <a:t>EAC + Ethiopia</a:t>
              </a:r>
            </a:p>
            <a:p>
              <a:pPr>
                <a:lnSpc>
                  <a:spcPct val="90000"/>
                </a:lnSpc>
              </a:pPr>
              <a:r>
                <a:rPr lang="en-ZA" sz="1400" b="1" dirty="0"/>
                <a:t>400,000 units</a:t>
              </a:r>
            </a:p>
          </p:txBody>
        </p:sp>
        <p:sp>
          <p:nvSpPr>
            <p:cNvPr id="14" name="TextBox 13">
              <a:extLst>
                <a:ext uri="{FF2B5EF4-FFF2-40B4-BE49-F238E27FC236}">
                  <a16:creationId xmlns:a16="http://schemas.microsoft.com/office/drawing/2014/main" id="{3E8E6829-390C-4091-A3E4-85BD6B329570}"/>
                </a:ext>
              </a:extLst>
            </p:cNvPr>
            <p:cNvSpPr txBox="1"/>
            <p:nvPr/>
          </p:nvSpPr>
          <p:spPr>
            <a:xfrm>
              <a:off x="688215" y="4050476"/>
              <a:ext cx="1483973" cy="480131"/>
            </a:xfrm>
            <a:prstGeom prst="rect">
              <a:avLst/>
            </a:prstGeom>
            <a:noFill/>
          </p:spPr>
          <p:txBody>
            <a:bodyPr wrap="square" rtlCol="0">
              <a:spAutoFit/>
            </a:bodyPr>
            <a:lstStyle>
              <a:defPPr>
                <a:defRPr lang="en-US"/>
              </a:defPPr>
              <a:lvl1pPr>
                <a:lnSpc>
                  <a:spcPct val="90000"/>
                </a:lnSpc>
                <a:defRPr sz="1400" b="1"/>
              </a:lvl1pPr>
            </a:lstStyle>
            <a:p>
              <a:r>
                <a:rPr lang="en-ZA" dirty="0"/>
                <a:t>ECOWAS</a:t>
              </a:r>
            </a:p>
            <a:p>
              <a:r>
                <a:rPr lang="en-ZA" dirty="0"/>
                <a:t>500,000 units</a:t>
              </a:r>
            </a:p>
          </p:txBody>
        </p:sp>
        <p:sp>
          <p:nvSpPr>
            <p:cNvPr id="15" name="TextBox 14">
              <a:extLst>
                <a:ext uri="{FF2B5EF4-FFF2-40B4-BE49-F238E27FC236}">
                  <a16:creationId xmlns:a16="http://schemas.microsoft.com/office/drawing/2014/main" id="{3D83CAC8-7D30-4CB4-907F-FCFE121172EB}"/>
                </a:ext>
              </a:extLst>
            </p:cNvPr>
            <p:cNvSpPr txBox="1"/>
            <p:nvPr/>
          </p:nvSpPr>
          <p:spPr>
            <a:xfrm>
              <a:off x="1803660" y="5874069"/>
              <a:ext cx="1483973" cy="480131"/>
            </a:xfrm>
            <a:prstGeom prst="rect">
              <a:avLst/>
            </a:prstGeom>
            <a:noFill/>
          </p:spPr>
          <p:txBody>
            <a:bodyPr wrap="square" rtlCol="0">
              <a:spAutoFit/>
            </a:bodyPr>
            <a:lstStyle/>
            <a:p>
              <a:pPr>
                <a:lnSpc>
                  <a:spcPct val="90000"/>
                </a:lnSpc>
              </a:pPr>
              <a:r>
                <a:rPr lang="en-ZA" sz="1400" b="1" dirty="0"/>
                <a:t>South Africa</a:t>
              </a:r>
            </a:p>
            <a:p>
              <a:pPr>
                <a:lnSpc>
                  <a:spcPct val="90000"/>
                </a:lnSpc>
              </a:pPr>
              <a:r>
                <a:rPr lang="en-ZA" sz="1400" b="1" dirty="0"/>
                <a:t>1,400,000 units</a:t>
              </a:r>
            </a:p>
          </p:txBody>
        </p:sp>
        <p:sp>
          <p:nvSpPr>
            <p:cNvPr id="18" name="TextBox 17">
              <a:extLst>
                <a:ext uri="{FF2B5EF4-FFF2-40B4-BE49-F238E27FC236}">
                  <a16:creationId xmlns:a16="http://schemas.microsoft.com/office/drawing/2014/main" id="{525EB695-33E4-4ABB-8A99-35192370883E}"/>
                </a:ext>
              </a:extLst>
            </p:cNvPr>
            <p:cNvSpPr txBox="1"/>
            <p:nvPr/>
          </p:nvSpPr>
          <p:spPr>
            <a:xfrm>
              <a:off x="603928" y="1524227"/>
              <a:ext cx="1483973" cy="286232"/>
            </a:xfrm>
            <a:prstGeom prst="rect">
              <a:avLst/>
            </a:prstGeom>
            <a:noFill/>
          </p:spPr>
          <p:txBody>
            <a:bodyPr wrap="square" rtlCol="0">
              <a:spAutoFit/>
            </a:bodyPr>
            <a:lstStyle/>
            <a:p>
              <a:pPr>
                <a:lnSpc>
                  <a:spcPct val="90000"/>
                </a:lnSpc>
              </a:pPr>
              <a:r>
                <a:rPr lang="en-ZA" sz="1400" b="1" dirty="0"/>
                <a:t>USA&amp;EU</a:t>
              </a:r>
            </a:p>
          </p:txBody>
        </p:sp>
        <p:sp>
          <p:nvSpPr>
            <p:cNvPr id="19" name="TextBox 18">
              <a:extLst>
                <a:ext uri="{FF2B5EF4-FFF2-40B4-BE49-F238E27FC236}">
                  <a16:creationId xmlns:a16="http://schemas.microsoft.com/office/drawing/2014/main" id="{727F7FE1-630B-46AC-8DF9-141DAF5CA9F1}"/>
                </a:ext>
              </a:extLst>
            </p:cNvPr>
            <p:cNvSpPr txBox="1"/>
            <p:nvPr/>
          </p:nvSpPr>
          <p:spPr>
            <a:xfrm>
              <a:off x="3985446" y="1476719"/>
              <a:ext cx="1483973" cy="286232"/>
            </a:xfrm>
            <a:prstGeom prst="rect">
              <a:avLst/>
            </a:prstGeom>
            <a:solidFill>
              <a:schemeClr val="bg1"/>
            </a:solidFill>
          </p:spPr>
          <p:txBody>
            <a:bodyPr wrap="square" rtlCol="0">
              <a:spAutoFit/>
            </a:bodyPr>
            <a:lstStyle/>
            <a:p>
              <a:pPr algn="ctr">
                <a:lnSpc>
                  <a:spcPct val="90000"/>
                </a:lnSpc>
              </a:pPr>
              <a:r>
                <a:rPr lang="en-ZA" sz="1400" b="1" dirty="0"/>
                <a:t>Middle East</a:t>
              </a:r>
            </a:p>
          </p:txBody>
        </p:sp>
        <p:cxnSp>
          <p:nvCxnSpPr>
            <p:cNvPr id="21" name="Straight Arrow Connector 20">
              <a:extLst>
                <a:ext uri="{FF2B5EF4-FFF2-40B4-BE49-F238E27FC236}">
                  <a16:creationId xmlns:a16="http://schemas.microsoft.com/office/drawing/2014/main" id="{00ACDE5D-04BC-4672-8649-14E9585D8FA0}"/>
                </a:ext>
              </a:extLst>
            </p:cNvPr>
            <p:cNvCxnSpPr>
              <a:cxnSpLocks/>
              <a:stCxn id="10" idx="2"/>
              <a:endCxn id="11" idx="0"/>
            </p:cNvCxnSpPr>
            <p:nvPr/>
          </p:nvCxnSpPr>
          <p:spPr>
            <a:xfrm flipH="1">
              <a:off x="3923070" y="4530607"/>
              <a:ext cx="552255" cy="1116968"/>
            </a:xfrm>
            <a:prstGeom prst="straightConnector1">
              <a:avLst/>
            </a:prstGeom>
            <a:ln w="57150">
              <a:solidFill>
                <a:srgbClr val="92D05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E2E9EEB3-A27B-4259-B646-4E0E95A32AFB}"/>
                </a:ext>
              </a:extLst>
            </p:cNvPr>
            <p:cNvCxnSpPr>
              <a:cxnSpLocks/>
              <a:stCxn id="12" idx="2"/>
              <a:endCxn id="15" idx="3"/>
            </p:cNvCxnSpPr>
            <p:nvPr/>
          </p:nvCxnSpPr>
          <p:spPr>
            <a:xfrm>
              <a:off x="1782490" y="3914090"/>
              <a:ext cx="1505143" cy="2200045"/>
            </a:xfrm>
            <a:prstGeom prst="straightConnector1">
              <a:avLst/>
            </a:prstGeom>
            <a:ln w="57150">
              <a:solidFill>
                <a:srgbClr val="92D05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76A64BC6-20F9-443A-8EB6-E0A37ADA0094}"/>
                </a:ext>
              </a:extLst>
            </p:cNvPr>
            <p:cNvCxnSpPr>
              <a:cxnSpLocks/>
              <a:stCxn id="12" idx="3"/>
              <a:endCxn id="10" idx="1"/>
            </p:cNvCxnSpPr>
            <p:nvPr/>
          </p:nvCxnSpPr>
          <p:spPr>
            <a:xfrm>
              <a:off x="2876764" y="3294454"/>
              <a:ext cx="967629" cy="449631"/>
            </a:xfrm>
            <a:prstGeom prst="straightConnector1">
              <a:avLst/>
            </a:prstGeom>
            <a:ln w="57150">
              <a:solidFill>
                <a:srgbClr val="92D05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A4962F9A-C96F-4A5B-9851-9882438E5E4C}"/>
                </a:ext>
              </a:extLst>
            </p:cNvPr>
            <p:cNvCxnSpPr>
              <a:cxnSpLocks/>
              <a:stCxn id="12" idx="0"/>
              <a:endCxn id="8" idx="4"/>
            </p:cNvCxnSpPr>
            <p:nvPr/>
          </p:nvCxnSpPr>
          <p:spPr>
            <a:xfrm flipH="1" flipV="1">
              <a:off x="1691390" y="2227779"/>
              <a:ext cx="91100" cy="447038"/>
            </a:xfrm>
            <a:prstGeom prst="straightConnector1">
              <a:avLst/>
            </a:prstGeom>
            <a:ln w="57150">
              <a:solidFill>
                <a:schemeClr val="bg1">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DF4D1C28-A6B3-4B64-B12B-AB27959F7AFC}"/>
                </a:ext>
              </a:extLst>
            </p:cNvPr>
            <p:cNvCxnSpPr>
              <a:cxnSpLocks/>
            </p:cNvCxnSpPr>
            <p:nvPr/>
          </p:nvCxnSpPr>
          <p:spPr>
            <a:xfrm flipV="1">
              <a:off x="857340" y="1854447"/>
              <a:ext cx="9014" cy="820370"/>
            </a:xfrm>
            <a:prstGeom prst="straightConnector1">
              <a:avLst/>
            </a:prstGeom>
            <a:ln w="57150">
              <a:solidFill>
                <a:schemeClr val="bg1">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F3E4FCAF-AA53-43F4-A567-19643BB68289}"/>
                </a:ext>
              </a:extLst>
            </p:cNvPr>
            <p:cNvCxnSpPr>
              <a:cxnSpLocks/>
              <a:endCxn id="9" idx="3"/>
            </p:cNvCxnSpPr>
            <p:nvPr/>
          </p:nvCxnSpPr>
          <p:spPr>
            <a:xfrm flipV="1">
              <a:off x="2670398" y="2398270"/>
              <a:ext cx="856318" cy="308033"/>
            </a:xfrm>
            <a:prstGeom prst="straightConnector1">
              <a:avLst/>
            </a:prstGeom>
            <a:ln w="57150">
              <a:solidFill>
                <a:schemeClr val="bg1">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8946BA95-DEA4-4FCB-9047-42A6817D8FC5}"/>
                </a:ext>
              </a:extLst>
            </p:cNvPr>
            <p:cNvCxnSpPr>
              <a:cxnSpLocks/>
              <a:stCxn id="10" idx="0"/>
              <a:endCxn id="9" idx="5"/>
            </p:cNvCxnSpPr>
            <p:nvPr/>
          </p:nvCxnSpPr>
          <p:spPr>
            <a:xfrm flipH="1" flipV="1">
              <a:off x="4015291" y="2398270"/>
              <a:ext cx="460034" cy="559293"/>
            </a:xfrm>
            <a:prstGeom prst="straightConnector1">
              <a:avLst/>
            </a:prstGeom>
            <a:ln w="57150">
              <a:solidFill>
                <a:schemeClr val="bg1">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4119A451-D716-4E29-A4E9-686BB3FE2ABE}"/>
                </a:ext>
              </a:extLst>
            </p:cNvPr>
            <p:cNvCxnSpPr>
              <a:cxnSpLocks/>
              <a:stCxn id="10" idx="0"/>
              <a:endCxn id="19" idx="2"/>
            </p:cNvCxnSpPr>
            <p:nvPr/>
          </p:nvCxnSpPr>
          <p:spPr>
            <a:xfrm flipV="1">
              <a:off x="4475325" y="1762951"/>
              <a:ext cx="252108" cy="1194612"/>
            </a:xfrm>
            <a:prstGeom prst="straightConnector1">
              <a:avLst/>
            </a:prstGeom>
            <a:ln w="57150">
              <a:solidFill>
                <a:schemeClr val="bg1">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168108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19">
            <a:extLst>
              <a:ext uri="{FF2B5EF4-FFF2-40B4-BE49-F238E27FC236}">
                <a16:creationId xmlns:a16="http://schemas.microsoft.com/office/drawing/2014/main" id="{B05E4F47-B148-49E0-B472-BBF1493155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421721"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1">
            <a:extLst>
              <a:ext uri="{FF2B5EF4-FFF2-40B4-BE49-F238E27FC236}">
                <a16:creationId xmlns:a16="http://schemas.microsoft.com/office/drawing/2014/main" id="{7A2CE8EB-F719-4F84-9E91-F538438CAC7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F461D3CD-8981-4F07-A1F8-1AE8A4892BEF}"/>
              </a:ext>
            </a:extLst>
          </p:cNvPr>
          <p:cNvSpPr>
            <a:spLocks noGrp="1"/>
          </p:cNvSpPr>
          <p:nvPr>
            <p:ph type="title"/>
          </p:nvPr>
        </p:nvSpPr>
        <p:spPr>
          <a:xfrm>
            <a:off x="6617740" y="802955"/>
            <a:ext cx="4766330" cy="1454051"/>
          </a:xfrm>
        </p:spPr>
        <p:txBody>
          <a:bodyPr>
            <a:normAutofit/>
          </a:bodyPr>
          <a:lstStyle/>
          <a:p>
            <a:r>
              <a:rPr lang="en-ZA" sz="3600">
                <a:solidFill>
                  <a:srgbClr val="000000"/>
                </a:solidFill>
              </a:rPr>
              <a:t>Questions</a:t>
            </a:r>
          </a:p>
        </p:txBody>
      </p:sp>
      <p:sp>
        <p:nvSpPr>
          <p:cNvPr id="28" name="Freeform 50">
            <a:extLst>
              <a:ext uri="{FF2B5EF4-FFF2-40B4-BE49-F238E27FC236}">
                <a16:creationId xmlns:a16="http://schemas.microsoft.com/office/drawing/2014/main" id="{684BF3E1-C321-4F38-85CF-FEBBEEC15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1159"/>
            <a:ext cx="5464879" cy="6276841"/>
          </a:xfrm>
          <a:custGeom>
            <a:avLst/>
            <a:gdLst>
              <a:gd name="connsiteX0" fmla="*/ 3299930 w 5464879"/>
              <a:gd name="connsiteY0" fmla="*/ 0 h 6276841"/>
              <a:gd name="connsiteX1" fmla="*/ 5398992 w 5464879"/>
              <a:gd name="connsiteY1" fmla="*/ 753544 h 6276841"/>
              <a:gd name="connsiteX2" fmla="*/ 5464879 w 5464879"/>
              <a:gd name="connsiteY2" fmla="*/ 813426 h 6276841"/>
              <a:gd name="connsiteX3" fmla="*/ 5464879 w 5464879"/>
              <a:gd name="connsiteY3" fmla="*/ 5786434 h 6276841"/>
              <a:gd name="connsiteX4" fmla="*/ 5398992 w 5464879"/>
              <a:gd name="connsiteY4" fmla="*/ 5846317 h 6276841"/>
              <a:gd name="connsiteX5" fmla="*/ 4872873 w 5464879"/>
              <a:gd name="connsiteY5" fmla="*/ 6201577 h 6276841"/>
              <a:gd name="connsiteX6" fmla="*/ 4716632 w 5464879"/>
              <a:gd name="connsiteY6" fmla="*/ 6276841 h 6276841"/>
              <a:gd name="connsiteX7" fmla="*/ 1883227 w 5464879"/>
              <a:gd name="connsiteY7" fmla="*/ 6276841 h 6276841"/>
              <a:gd name="connsiteX8" fmla="*/ 1726987 w 5464879"/>
              <a:gd name="connsiteY8" fmla="*/ 6201577 h 6276841"/>
              <a:gd name="connsiteX9" fmla="*/ 0 w 5464879"/>
              <a:gd name="connsiteY9" fmla="*/ 3299930 h 6276841"/>
              <a:gd name="connsiteX10" fmla="*/ 3299930 w 5464879"/>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64879" h="6276841">
                <a:moveTo>
                  <a:pt x="3299930" y="0"/>
                </a:moveTo>
                <a:cubicBezTo>
                  <a:pt x="4097274" y="0"/>
                  <a:pt x="4828569" y="282789"/>
                  <a:pt x="5398992" y="753544"/>
                </a:cubicBezTo>
                <a:lnTo>
                  <a:pt x="5464879" y="813426"/>
                </a:lnTo>
                <a:lnTo>
                  <a:pt x="5464879" y="5786434"/>
                </a:lnTo>
                <a:lnTo>
                  <a:pt x="5398992" y="5846317"/>
                </a:lnTo>
                <a:cubicBezTo>
                  <a:pt x="5236014" y="5980818"/>
                  <a:pt x="5059904" y="6099975"/>
                  <a:pt x="4872873" y="6201577"/>
                </a:cubicBezTo>
                <a:lnTo>
                  <a:pt x="4716632" y="6276841"/>
                </a:lnTo>
                <a:lnTo>
                  <a:pt x="1883227" y="6276841"/>
                </a:lnTo>
                <a:lnTo>
                  <a:pt x="1726987" y="6201577"/>
                </a:lnTo>
                <a:cubicBezTo>
                  <a:pt x="698316" y="5642769"/>
                  <a:pt x="0" y="4552900"/>
                  <a:pt x="0" y="3299930"/>
                </a:cubicBezTo>
                <a:cubicBezTo>
                  <a:pt x="0" y="1477429"/>
                  <a:pt x="1477429" y="0"/>
                  <a:pt x="3299930"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9" name="Picture 8" descr="A close up of an animal&#10;&#10;Description automatically generated">
            <a:extLst>
              <a:ext uri="{FF2B5EF4-FFF2-40B4-BE49-F238E27FC236}">
                <a16:creationId xmlns:a16="http://schemas.microsoft.com/office/drawing/2014/main" id="{4C3C9C99-3601-4325-834C-1583545BE2D7}"/>
              </a:ext>
            </a:extLst>
          </p:cNvPr>
          <p:cNvPicPr>
            <a:picLocks noChangeAspect="1"/>
          </p:cNvPicPr>
          <p:nvPr/>
        </p:nvPicPr>
        <p:blipFill>
          <a:blip r:embed="rId3"/>
          <a:stretch>
            <a:fillRect/>
          </a:stretch>
        </p:blipFill>
        <p:spPr>
          <a:xfrm>
            <a:off x="338328" y="1824834"/>
            <a:ext cx="4142232" cy="4131875"/>
          </a:xfrm>
          <a:prstGeom prst="rect">
            <a:avLst/>
          </a:prstGeom>
        </p:spPr>
      </p:pic>
      <p:sp>
        <p:nvSpPr>
          <p:cNvPr id="3" name="Content Placeholder 2">
            <a:extLst>
              <a:ext uri="{FF2B5EF4-FFF2-40B4-BE49-F238E27FC236}">
                <a16:creationId xmlns:a16="http://schemas.microsoft.com/office/drawing/2014/main" id="{006FAB0E-EB06-4FAE-9337-6C0F9E612ED1}"/>
              </a:ext>
            </a:extLst>
          </p:cNvPr>
          <p:cNvSpPr>
            <a:spLocks noGrp="1"/>
          </p:cNvSpPr>
          <p:nvPr>
            <p:ph idx="1"/>
          </p:nvPr>
        </p:nvSpPr>
        <p:spPr>
          <a:xfrm>
            <a:off x="6621072" y="2421683"/>
            <a:ext cx="4765949" cy="3353476"/>
          </a:xfrm>
        </p:spPr>
        <p:txBody>
          <a:bodyPr anchor="t">
            <a:normAutofit/>
          </a:bodyPr>
          <a:lstStyle/>
          <a:p>
            <a:pPr>
              <a:buFont typeface="Wingdings" panose="05000000000000000000" pitchFamily="2" charset="2"/>
              <a:buChar char="§"/>
            </a:pPr>
            <a:r>
              <a:rPr lang="en-ZA" sz="1800" dirty="0">
                <a:solidFill>
                  <a:srgbClr val="000000"/>
                </a:solidFill>
                <a:latin typeface="Century Gothic" panose="020B0502020202020204" pitchFamily="34" charset="0"/>
              </a:rPr>
              <a:t>Political economy related:</a:t>
            </a:r>
          </a:p>
          <a:p>
            <a:pPr lvl="1">
              <a:buFont typeface="Wingdings" panose="05000000000000000000" pitchFamily="2" charset="2"/>
              <a:buChar char="§"/>
            </a:pPr>
            <a:r>
              <a:rPr lang="en-ZA" sz="1800" dirty="0">
                <a:solidFill>
                  <a:srgbClr val="000000"/>
                </a:solidFill>
                <a:latin typeface="Century Gothic" panose="020B0502020202020204" pitchFamily="34" charset="0"/>
              </a:rPr>
              <a:t>Alec Erwin – </a:t>
            </a:r>
            <a:r>
              <a:rPr lang="en-ZA" sz="1800" dirty="0">
                <a:solidFill>
                  <a:srgbClr val="000000"/>
                </a:solidFill>
                <a:latin typeface="Century Gothic" panose="020B0502020202020204" pitchFamily="34" charset="0"/>
                <a:hlinkClick r:id="rId4"/>
              </a:rPr>
              <a:t>Alece@ubuholdings.co.za</a:t>
            </a:r>
            <a:endParaRPr lang="en-ZA" sz="1800" dirty="0">
              <a:solidFill>
                <a:srgbClr val="000000"/>
              </a:solidFill>
              <a:latin typeface="Century Gothic" panose="020B0502020202020204" pitchFamily="34" charset="0"/>
            </a:endParaRPr>
          </a:p>
          <a:p>
            <a:pPr>
              <a:buFont typeface="Wingdings" panose="05000000000000000000" pitchFamily="2" charset="2"/>
              <a:buChar char="§"/>
            </a:pPr>
            <a:r>
              <a:rPr lang="en-ZA" sz="1800" dirty="0">
                <a:solidFill>
                  <a:srgbClr val="000000"/>
                </a:solidFill>
                <a:latin typeface="Century Gothic" panose="020B0502020202020204" pitchFamily="34" charset="0"/>
              </a:rPr>
              <a:t>Automotive market and production related:</a:t>
            </a:r>
          </a:p>
          <a:p>
            <a:pPr lvl="1">
              <a:buFont typeface="Wingdings" panose="05000000000000000000" pitchFamily="2" charset="2"/>
              <a:buChar char="§"/>
            </a:pPr>
            <a:r>
              <a:rPr lang="en-ZA" sz="1800" dirty="0">
                <a:solidFill>
                  <a:srgbClr val="000000"/>
                </a:solidFill>
                <a:latin typeface="Century Gothic" panose="020B0502020202020204" pitchFamily="34" charset="0"/>
              </a:rPr>
              <a:t>Prof Justin Barnes – </a:t>
            </a:r>
            <a:r>
              <a:rPr lang="en-ZA" sz="1800" dirty="0">
                <a:solidFill>
                  <a:srgbClr val="000000"/>
                </a:solidFill>
                <a:latin typeface="Century Gothic" panose="020B0502020202020204" pitchFamily="34" charset="0"/>
                <a:hlinkClick r:id="rId5"/>
              </a:rPr>
              <a:t>justin@bmanalysts.com</a:t>
            </a:r>
            <a:r>
              <a:rPr lang="en-ZA" sz="1800" dirty="0">
                <a:solidFill>
                  <a:srgbClr val="000000"/>
                </a:solidFill>
                <a:latin typeface="Century Gothic" panose="020B0502020202020204" pitchFamily="34" charset="0"/>
              </a:rPr>
              <a:t>; </a:t>
            </a:r>
            <a:r>
              <a:rPr lang="en-ZA" sz="1800" dirty="0">
                <a:solidFill>
                  <a:srgbClr val="000000"/>
                </a:solidFill>
                <a:latin typeface="Century Gothic" panose="020B0502020202020204" pitchFamily="34" charset="0"/>
                <a:hlinkClick r:id="rId6"/>
              </a:rPr>
              <a:t>justin.barnes@twimsafrica.com</a:t>
            </a:r>
            <a:endParaRPr lang="en-ZA" sz="1800" dirty="0">
              <a:solidFill>
                <a:srgbClr val="000000"/>
              </a:solidFill>
              <a:latin typeface="Century Gothic" panose="020B0502020202020204" pitchFamily="34" charset="0"/>
            </a:endParaRPr>
          </a:p>
        </p:txBody>
      </p:sp>
      <p:sp>
        <p:nvSpPr>
          <p:cNvPr id="5" name="Slide Number Placeholder 4">
            <a:extLst>
              <a:ext uri="{FF2B5EF4-FFF2-40B4-BE49-F238E27FC236}">
                <a16:creationId xmlns:a16="http://schemas.microsoft.com/office/drawing/2014/main" id="{D221F815-84DD-4A72-9F05-E3050B0BC023}"/>
              </a:ext>
            </a:extLst>
          </p:cNvPr>
          <p:cNvSpPr>
            <a:spLocks noGrp="1"/>
          </p:cNvSpPr>
          <p:nvPr>
            <p:ph type="sldNum" sz="quarter" idx="12"/>
          </p:nvPr>
        </p:nvSpPr>
        <p:spPr>
          <a:xfrm>
            <a:off x="804672" y="6223702"/>
            <a:ext cx="570728" cy="314067"/>
          </a:xfrm>
        </p:spPr>
        <p:txBody>
          <a:bodyPr>
            <a:normAutofit/>
          </a:bodyPr>
          <a:lstStyle/>
          <a:p>
            <a:pPr marL="0" marR="0" lvl="0" indent="0" algn="l" defTabSz="914400" rtl="0" eaLnBrk="1" fontAlgn="auto" latinLnBrk="0" hangingPunct="1">
              <a:spcBef>
                <a:spcPts val="0"/>
              </a:spcBef>
              <a:spcAft>
                <a:spcPts val="600"/>
              </a:spcAft>
              <a:buClrTx/>
              <a:buSzTx/>
              <a:buFontTx/>
              <a:buNone/>
              <a:tabLst/>
              <a:defRPr/>
            </a:pPr>
            <a:fld id="{B6DC9BBB-7B2C-3A45-AB32-BBC3CB090498}" type="slidenum">
              <a:rPr kumimoji="0" lang="en-US" sz="1100" b="0" i="0" u="none" strike="noStrike" kern="1200" cap="none" spc="0" normalizeH="0" baseline="0" noProof="0">
                <a:ln>
                  <a:noFill/>
                </a:ln>
                <a:solidFill>
                  <a:srgbClr val="898989"/>
                </a:solidFill>
                <a:effectLst/>
                <a:uLnTx/>
                <a:uFillTx/>
                <a:latin typeface="Calibri" panose="020F0502020204030204"/>
                <a:ea typeface="+mn-ea"/>
                <a:cs typeface="+mn-cs"/>
              </a:rPr>
              <a:pPr marL="0" marR="0" lvl="0" indent="0" algn="l" defTabSz="914400" rtl="0" eaLnBrk="1" fontAlgn="auto" latinLnBrk="0" hangingPunct="1">
                <a:spcBef>
                  <a:spcPts val="0"/>
                </a:spcBef>
                <a:spcAft>
                  <a:spcPts val="600"/>
                </a:spcAft>
                <a:buClrTx/>
                <a:buSzTx/>
                <a:buFontTx/>
                <a:buNone/>
                <a:tabLst/>
                <a:defRPr/>
              </a:pPr>
              <a:t>13</a:t>
            </a:fld>
            <a:endParaRPr kumimoji="0" lang="en-US" sz="1100" b="0" i="0" u="none" strike="noStrike" kern="1200" cap="none" spc="0" normalizeH="0" baseline="0" noProof="0">
              <a:ln>
                <a:noFill/>
              </a:ln>
              <a:solidFill>
                <a:srgbClr val="898989"/>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080314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7931" y="274638"/>
            <a:ext cx="9756141" cy="1325562"/>
          </a:xfrm>
        </p:spPr>
        <p:txBody>
          <a:bodyPr anchor="b">
            <a:normAutofit/>
          </a:bodyPr>
          <a:lstStyle/>
          <a:p>
            <a:r>
              <a:rPr lang="en-ZA" b="1" dirty="0"/>
              <a:t>APPENDICES: Detailed BENEFITS: HUB AND SPOKE COUNTRIES</a:t>
            </a:r>
          </a:p>
        </p:txBody>
      </p:sp>
      <p:sp>
        <p:nvSpPr>
          <p:cNvPr id="5" name="Slide Number Placeholder 4">
            <a:extLst>
              <a:ext uri="{FF2B5EF4-FFF2-40B4-BE49-F238E27FC236}">
                <a16:creationId xmlns:a16="http://schemas.microsoft.com/office/drawing/2014/main" id="{9477024F-B01B-4BAB-84B3-59FB131DADD2}"/>
              </a:ext>
            </a:extLst>
          </p:cNvPr>
          <p:cNvSpPr>
            <a:spLocks noGrp="1"/>
          </p:cNvSpPr>
          <p:nvPr>
            <p:ph type="sldNum" sz="quarter" idx="12"/>
          </p:nvPr>
        </p:nvSpPr>
        <p:spPr>
          <a:xfrm>
            <a:off x="9830772" y="6448427"/>
            <a:ext cx="1143299" cy="180974"/>
          </a:xfrm>
        </p:spPr>
        <p:txBody>
          <a:bodyPr anchor="ctr">
            <a:normAutofit/>
          </a:bodyPr>
          <a:lstStyle/>
          <a:p>
            <a:pPr>
              <a:lnSpc>
                <a:spcPct val="90000"/>
              </a:lnSpc>
              <a:spcAft>
                <a:spcPts val="600"/>
              </a:spcAft>
            </a:pPr>
            <a:fld id="{F36C87F6-986D-49E6-AF40-1B3A1EE8064D}" type="slidenum">
              <a:rPr lang="en-ZA" sz="600" smtClean="0"/>
              <a:pPr>
                <a:lnSpc>
                  <a:spcPct val="90000"/>
                </a:lnSpc>
                <a:spcAft>
                  <a:spcPts val="600"/>
                </a:spcAft>
              </a:pPr>
              <a:t>14</a:t>
            </a:fld>
            <a:endParaRPr lang="en-ZA" sz="600"/>
          </a:p>
        </p:txBody>
      </p:sp>
    </p:spTree>
    <p:extLst>
      <p:ext uri="{BB962C8B-B14F-4D97-AF65-F5344CB8AC3E}">
        <p14:creationId xmlns:p14="http://schemas.microsoft.com/office/powerpoint/2010/main" val="3933845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0B48B-9A10-4C9C-B458-97C711AAFF2F}"/>
              </a:ext>
            </a:extLst>
          </p:cNvPr>
          <p:cNvSpPr>
            <a:spLocks noGrp="1"/>
          </p:cNvSpPr>
          <p:nvPr>
            <p:ph type="title"/>
          </p:nvPr>
        </p:nvSpPr>
        <p:spPr/>
        <p:txBody>
          <a:bodyPr/>
          <a:lstStyle/>
          <a:p>
            <a:r>
              <a:rPr lang="en-ZA" b="1" dirty="0"/>
              <a:t>Status quo of Kenyan auto sector</a:t>
            </a:r>
          </a:p>
        </p:txBody>
      </p:sp>
      <p:sp>
        <p:nvSpPr>
          <p:cNvPr id="4" name="Slide Number Placeholder 3">
            <a:extLst>
              <a:ext uri="{FF2B5EF4-FFF2-40B4-BE49-F238E27FC236}">
                <a16:creationId xmlns:a16="http://schemas.microsoft.com/office/drawing/2014/main" id="{4F6C7355-4E45-4247-8B2E-2BC485D1CEBC}"/>
              </a:ext>
            </a:extLst>
          </p:cNvPr>
          <p:cNvSpPr>
            <a:spLocks noGrp="1"/>
          </p:cNvSpPr>
          <p:nvPr>
            <p:ph type="sldNum" sz="quarter" idx="12"/>
          </p:nvPr>
        </p:nvSpPr>
        <p:spPr/>
        <p:txBody>
          <a:bodyPr/>
          <a:lstStyle/>
          <a:p>
            <a:fld id="{F36C87F6-986D-49E6-AF40-1B3A1EE8064D}" type="slidenum">
              <a:rPr lang="en-ZA" smtClean="0"/>
              <a:t>15</a:t>
            </a:fld>
            <a:endParaRPr lang="en-ZA"/>
          </a:p>
        </p:txBody>
      </p:sp>
      <p:graphicFrame>
        <p:nvGraphicFramePr>
          <p:cNvPr id="6" name="Table 5">
            <a:extLst>
              <a:ext uri="{FF2B5EF4-FFF2-40B4-BE49-F238E27FC236}">
                <a16:creationId xmlns:a16="http://schemas.microsoft.com/office/drawing/2014/main" id="{2F069C5F-2BB1-4B66-A966-29B97934AB66}"/>
              </a:ext>
            </a:extLst>
          </p:cNvPr>
          <p:cNvGraphicFramePr>
            <a:graphicFrameLocks noGrp="1"/>
          </p:cNvGraphicFramePr>
          <p:nvPr>
            <p:extLst>
              <p:ext uri="{D42A27DB-BD31-4B8C-83A1-F6EECF244321}">
                <p14:modId xmlns:p14="http://schemas.microsoft.com/office/powerpoint/2010/main" val="1081466421"/>
              </p:ext>
            </p:extLst>
          </p:nvPr>
        </p:nvGraphicFramePr>
        <p:xfrm>
          <a:off x="240941" y="1746606"/>
          <a:ext cx="5855059" cy="4407616"/>
        </p:xfrm>
        <a:graphic>
          <a:graphicData uri="http://schemas.openxmlformats.org/drawingml/2006/table">
            <a:tbl>
              <a:tblPr firstRow="1" firstCol="1" bandRow="1">
                <a:tableStyleId>{073A0DAA-6AF3-43AB-8588-CEC1D06C72B9}</a:tableStyleId>
              </a:tblPr>
              <a:tblGrid>
                <a:gridCol w="3656184">
                  <a:extLst>
                    <a:ext uri="{9D8B030D-6E8A-4147-A177-3AD203B41FA5}">
                      <a16:colId xmlns:a16="http://schemas.microsoft.com/office/drawing/2014/main" val="20000"/>
                    </a:ext>
                  </a:extLst>
                </a:gridCol>
                <a:gridCol w="2198875">
                  <a:extLst>
                    <a:ext uri="{9D8B030D-6E8A-4147-A177-3AD203B41FA5}">
                      <a16:colId xmlns:a16="http://schemas.microsoft.com/office/drawing/2014/main" val="20001"/>
                    </a:ext>
                  </a:extLst>
                </a:gridCol>
              </a:tblGrid>
              <a:tr h="512668">
                <a:tc>
                  <a:txBody>
                    <a:bodyPr/>
                    <a:lstStyle/>
                    <a:p>
                      <a:pPr algn="ctr">
                        <a:spcAft>
                          <a:spcPts val="0"/>
                        </a:spcAft>
                      </a:pPr>
                      <a:r>
                        <a:rPr lang="en-ZA" sz="1400" dirty="0">
                          <a:effectLst/>
                        </a:rPr>
                        <a:t>Indicator</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1400">
                          <a:effectLst/>
                        </a:rPr>
                        <a:t>Values</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0"/>
                  </a:ext>
                </a:extLst>
              </a:tr>
              <a:tr h="512668">
                <a:tc>
                  <a:txBody>
                    <a:bodyPr/>
                    <a:lstStyle/>
                    <a:p>
                      <a:pPr algn="just">
                        <a:spcAft>
                          <a:spcPts val="0"/>
                        </a:spcAft>
                      </a:pPr>
                      <a:r>
                        <a:rPr lang="en-ZA" sz="1400" dirty="0">
                          <a:effectLst/>
                        </a:rPr>
                        <a:t>Population 2018*</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51 million</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512668">
                <a:tc>
                  <a:txBody>
                    <a:bodyPr/>
                    <a:lstStyle/>
                    <a:p>
                      <a:pPr algn="just">
                        <a:spcAft>
                          <a:spcPts val="0"/>
                        </a:spcAft>
                      </a:pPr>
                      <a:r>
                        <a:rPr lang="en-ZA" sz="1400" dirty="0">
                          <a:effectLst/>
                        </a:rPr>
                        <a:t>GDP per capita PPP 2018 (nominal)*</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1 711</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2"/>
                  </a:ext>
                </a:extLst>
              </a:tr>
              <a:tr h="818940">
                <a:tc>
                  <a:txBody>
                    <a:bodyPr/>
                    <a:lstStyle/>
                    <a:p>
                      <a:pPr algn="just">
                        <a:spcAft>
                          <a:spcPts val="0"/>
                        </a:spcAft>
                      </a:pPr>
                      <a:r>
                        <a:rPr lang="en-ZA" sz="1400" dirty="0">
                          <a:effectLst/>
                        </a:rPr>
                        <a:t>Total number of vehicles in operation (2015) †</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1.381 million</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3"/>
                  </a:ext>
                </a:extLst>
              </a:tr>
              <a:tr h="512668">
                <a:tc>
                  <a:txBody>
                    <a:bodyPr/>
                    <a:lstStyle/>
                    <a:p>
                      <a:pPr algn="just">
                        <a:spcAft>
                          <a:spcPts val="0"/>
                        </a:spcAft>
                      </a:pPr>
                      <a:r>
                        <a:rPr lang="en-ZA" sz="1400">
                          <a:effectLst/>
                        </a:rPr>
                        <a:t>Estimated ratio of people to vehicles</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30 per 1,000</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4"/>
                  </a:ext>
                </a:extLst>
              </a:tr>
              <a:tr h="512668">
                <a:tc>
                  <a:txBody>
                    <a:bodyPr/>
                    <a:lstStyle/>
                    <a:p>
                      <a:pPr algn="just">
                        <a:spcAft>
                          <a:spcPts val="0"/>
                        </a:spcAft>
                      </a:pPr>
                      <a:r>
                        <a:rPr lang="en-ZA" sz="1400" dirty="0">
                          <a:effectLst/>
                        </a:rPr>
                        <a:t>Passenger vehicle production (2018ⁱ)</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6 295</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5"/>
                  </a:ext>
                </a:extLst>
              </a:tr>
              <a:tr h="512668">
                <a:tc>
                  <a:txBody>
                    <a:bodyPr/>
                    <a:lstStyle/>
                    <a:p>
                      <a:pPr algn="just">
                        <a:spcAft>
                          <a:spcPts val="0"/>
                        </a:spcAft>
                      </a:pPr>
                      <a:r>
                        <a:rPr lang="en-ZA" sz="1400" dirty="0">
                          <a:effectLst/>
                        </a:rPr>
                        <a:t>Passenger vehicle sales (2016)</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2 400</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6"/>
                  </a:ext>
                </a:extLst>
              </a:tr>
              <a:tr h="512668">
                <a:tc>
                  <a:txBody>
                    <a:bodyPr/>
                    <a:lstStyle/>
                    <a:p>
                      <a:pPr algn="just">
                        <a:spcAft>
                          <a:spcPts val="0"/>
                        </a:spcAft>
                      </a:pPr>
                      <a:r>
                        <a:rPr lang="en-ZA" sz="1400" dirty="0">
                          <a:effectLst/>
                        </a:rPr>
                        <a:t>Commercial vehicle sales (2016)</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8 200</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7"/>
                  </a:ext>
                </a:extLst>
              </a:tr>
            </a:tbl>
          </a:graphicData>
        </a:graphic>
      </p:graphicFrame>
      <p:graphicFrame>
        <p:nvGraphicFramePr>
          <p:cNvPr id="7" name="Content Placeholder 2">
            <a:extLst>
              <a:ext uri="{FF2B5EF4-FFF2-40B4-BE49-F238E27FC236}">
                <a16:creationId xmlns:a16="http://schemas.microsoft.com/office/drawing/2014/main" id="{EF202AC0-08E2-4335-B48D-43FEAB581920}"/>
              </a:ext>
            </a:extLst>
          </p:cNvPr>
          <p:cNvGraphicFramePr>
            <a:graphicFrameLocks/>
          </p:cNvGraphicFramePr>
          <p:nvPr>
            <p:extLst>
              <p:ext uri="{D42A27DB-BD31-4B8C-83A1-F6EECF244321}">
                <p14:modId xmlns:p14="http://schemas.microsoft.com/office/powerpoint/2010/main" val="4071284896"/>
              </p:ext>
            </p:extLst>
          </p:nvPr>
        </p:nvGraphicFramePr>
        <p:xfrm>
          <a:off x="6462444" y="1746606"/>
          <a:ext cx="5245459" cy="46097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Picture 7">
            <a:extLst>
              <a:ext uri="{FF2B5EF4-FFF2-40B4-BE49-F238E27FC236}">
                <a16:creationId xmlns:a16="http://schemas.microsoft.com/office/drawing/2014/main" id="{CAF07F42-FC28-46AD-BFB9-A7788E86DA3F}"/>
              </a:ext>
            </a:extLst>
          </p:cNvPr>
          <p:cNvPicPr>
            <a:picLocks noChangeAspect="1"/>
          </p:cNvPicPr>
          <p:nvPr/>
        </p:nvPicPr>
        <p:blipFill>
          <a:blip r:embed="rId8"/>
          <a:stretch>
            <a:fillRect/>
          </a:stretch>
        </p:blipFill>
        <p:spPr>
          <a:xfrm>
            <a:off x="10592656" y="78755"/>
            <a:ext cx="1304558" cy="753452"/>
          </a:xfrm>
          <a:prstGeom prst="rect">
            <a:avLst/>
          </a:prstGeom>
        </p:spPr>
      </p:pic>
      <p:sp>
        <p:nvSpPr>
          <p:cNvPr id="9" name="TextBox 8">
            <a:extLst>
              <a:ext uri="{FF2B5EF4-FFF2-40B4-BE49-F238E27FC236}">
                <a16:creationId xmlns:a16="http://schemas.microsoft.com/office/drawing/2014/main" id="{7838575C-AA84-4E4A-BAB5-AC777AA1A5C1}"/>
              </a:ext>
            </a:extLst>
          </p:cNvPr>
          <p:cNvSpPr txBox="1"/>
          <p:nvPr/>
        </p:nvSpPr>
        <p:spPr>
          <a:xfrm>
            <a:off x="240941" y="6375613"/>
            <a:ext cx="10351715" cy="415498"/>
          </a:xfrm>
          <a:prstGeom prst="rect">
            <a:avLst/>
          </a:prstGeom>
          <a:noFill/>
        </p:spPr>
        <p:txBody>
          <a:bodyPr wrap="square">
            <a:spAutoFit/>
          </a:bodyPr>
          <a:lstStyle/>
          <a:p>
            <a:r>
              <a:rPr lang="en-ZA" sz="1050" dirty="0"/>
              <a:t>Source:  *World Bank http://data.worldbank.org/; †OICA http://www.oica.net/category/vehicles-in-use/; ⁱOICA production and sales http://www.oica.net/category/production-statistics/; http://www.oica.net/category/sales-statistics</a:t>
            </a:r>
          </a:p>
        </p:txBody>
      </p:sp>
    </p:spTree>
    <p:extLst>
      <p:ext uri="{BB962C8B-B14F-4D97-AF65-F5344CB8AC3E}">
        <p14:creationId xmlns:p14="http://schemas.microsoft.com/office/powerpoint/2010/main" val="2564397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47601E-2858-4282-8327-42912DFFBC95}"/>
              </a:ext>
            </a:extLst>
          </p:cNvPr>
          <p:cNvSpPr>
            <a:spLocks noGrp="1"/>
          </p:cNvSpPr>
          <p:nvPr>
            <p:ph type="title"/>
          </p:nvPr>
        </p:nvSpPr>
        <p:spPr/>
        <p:txBody>
          <a:bodyPr anchor="ctr"/>
          <a:lstStyle/>
          <a:p>
            <a:r>
              <a:rPr lang="en-ZA" b="1" dirty="0"/>
              <a:t>Kenya demand for new vehicles</a:t>
            </a:r>
          </a:p>
        </p:txBody>
      </p:sp>
      <p:sp>
        <p:nvSpPr>
          <p:cNvPr id="4" name="Slide Number Placeholder 3">
            <a:extLst>
              <a:ext uri="{FF2B5EF4-FFF2-40B4-BE49-F238E27FC236}">
                <a16:creationId xmlns:a16="http://schemas.microsoft.com/office/drawing/2014/main" id="{D41872C1-AD18-4D81-B5AB-E61B97C9DA5C}"/>
              </a:ext>
            </a:extLst>
          </p:cNvPr>
          <p:cNvSpPr>
            <a:spLocks noGrp="1"/>
          </p:cNvSpPr>
          <p:nvPr>
            <p:ph type="sldNum" sz="quarter" idx="12"/>
          </p:nvPr>
        </p:nvSpPr>
        <p:spPr/>
        <p:txBody>
          <a:bodyPr/>
          <a:lstStyle/>
          <a:p>
            <a:fld id="{F36C87F6-986D-49E6-AF40-1B3A1EE8064D}" type="slidenum">
              <a:rPr lang="en-ZA" smtClean="0"/>
              <a:t>16</a:t>
            </a:fld>
            <a:endParaRPr lang="en-ZA"/>
          </a:p>
        </p:txBody>
      </p:sp>
      <p:sp>
        <p:nvSpPr>
          <p:cNvPr id="5" name="TextBox 4">
            <a:extLst>
              <a:ext uri="{FF2B5EF4-FFF2-40B4-BE49-F238E27FC236}">
                <a16:creationId xmlns:a16="http://schemas.microsoft.com/office/drawing/2014/main" id="{D61097DB-0E4D-4B19-BCAD-1CDE60812943}"/>
              </a:ext>
            </a:extLst>
          </p:cNvPr>
          <p:cNvSpPr txBox="1"/>
          <p:nvPr/>
        </p:nvSpPr>
        <p:spPr>
          <a:xfrm>
            <a:off x="9188136" y="2879667"/>
            <a:ext cx="2428569" cy="2800767"/>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mj-lt"/>
                <a:ea typeface="+mn-ea"/>
                <a:cs typeface="+mn-cs"/>
              </a:rPr>
              <a:t>If Kenya were to eliminate pre-owned vehicle imports then we estimate that the demand for new vehicles would be  </a:t>
            </a:r>
            <a:r>
              <a:rPr kumimoji="0" lang="en-ZA" sz="1600" b="1" i="0" u="none" strike="noStrike" kern="1200" cap="none" spc="0" normalizeH="0" baseline="0" noProof="0" dirty="0">
                <a:ln>
                  <a:noFill/>
                </a:ln>
                <a:solidFill>
                  <a:prstClr val="black"/>
                </a:solidFill>
                <a:effectLst/>
                <a:uLnTx/>
                <a:uFillTx/>
                <a:latin typeface="+mj-lt"/>
                <a:ea typeface="+mn-ea"/>
                <a:cs typeface="+mn-cs"/>
              </a:rPr>
              <a:t>80,340 in 2020, increasing to 174,020 units by 2035</a:t>
            </a:r>
            <a:endParaRPr kumimoji="0" lang="en-US" sz="1600" b="1" i="0" u="none" strike="noStrike" kern="1200" cap="none" spc="0" normalizeH="0" baseline="0" noProof="0" dirty="0">
              <a:ln>
                <a:noFill/>
              </a:ln>
              <a:solidFill>
                <a:prstClr val="black"/>
              </a:solidFill>
              <a:effectLst/>
              <a:uLnTx/>
              <a:uFillTx/>
              <a:latin typeface="+mj-lt"/>
              <a:ea typeface="+mn-ea"/>
              <a:cs typeface="+mn-cs"/>
            </a:endParaRPr>
          </a:p>
        </p:txBody>
      </p:sp>
      <p:pic>
        <p:nvPicPr>
          <p:cNvPr id="8" name="Picture 7">
            <a:extLst>
              <a:ext uri="{FF2B5EF4-FFF2-40B4-BE49-F238E27FC236}">
                <a16:creationId xmlns:a16="http://schemas.microsoft.com/office/drawing/2014/main" id="{C7770B48-855C-4970-8C8E-DFCDD1E176F6}"/>
              </a:ext>
            </a:extLst>
          </p:cNvPr>
          <p:cNvPicPr>
            <a:picLocks noChangeAspect="1"/>
          </p:cNvPicPr>
          <p:nvPr/>
        </p:nvPicPr>
        <p:blipFill>
          <a:blip r:embed="rId2"/>
          <a:stretch>
            <a:fillRect/>
          </a:stretch>
        </p:blipFill>
        <p:spPr>
          <a:xfrm>
            <a:off x="10592656" y="78755"/>
            <a:ext cx="1304558" cy="753452"/>
          </a:xfrm>
          <a:prstGeom prst="rect">
            <a:avLst/>
          </a:prstGeom>
        </p:spPr>
      </p:pic>
      <p:sp>
        <p:nvSpPr>
          <p:cNvPr id="11" name="TextBox 10">
            <a:extLst>
              <a:ext uri="{FF2B5EF4-FFF2-40B4-BE49-F238E27FC236}">
                <a16:creationId xmlns:a16="http://schemas.microsoft.com/office/drawing/2014/main" id="{2A65213D-9FF3-4C83-9ED2-BF3166176196}"/>
              </a:ext>
            </a:extLst>
          </p:cNvPr>
          <p:cNvSpPr txBox="1"/>
          <p:nvPr/>
        </p:nvSpPr>
        <p:spPr>
          <a:xfrm>
            <a:off x="256938" y="6354248"/>
            <a:ext cx="8355672" cy="400110"/>
          </a:xfrm>
          <a:prstGeom prst="rect">
            <a:avLst/>
          </a:prstGeom>
          <a:noFill/>
        </p:spPr>
        <p:txBody>
          <a:bodyPr wrap="square">
            <a:spAutoFit/>
          </a:bodyPr>
          <a:lstStyle/>
          <a:p>
            <a:pPr>
              <a:spcAft>
                <a:spcPts val="0"/>
              </a:spcAft>
            </a:pPr>
            <a:r>
              <a:rPr lang="en-ZA" sz="1000" i="1" dirty="0">
                <a:effectLst/>
                <a:latin typeface="+mj-lt"/>
                <a:ea typeface="Calibri" panose="020F0502020204030204" pitchFamily="34" charset="0"/>
                <a:cs typeface="Calibri" panose="020F0502020204030204" pitchFamily="34" charset="0"/>
              </a:rPr>
              <a:t>Notes: </a:t>
            </a:r>
            <a:r>
              <a:rPr lang="en-ZA" sz="1000" dirty="0">
                <a:effectLst/>
                <a:latin typeface="+mj-lt"/>
                <a:ea typeface="Calibri" panose="020F0502020204030204" pitchFamily="34" charset="0"/>
                <a:cs typeface="Calibri" panose="020F0502020204030204" pitchFamily="34" charset="0"/>
              </a:rPr>
              <a:t>Based on the termination of pre-owned vehicle imports and substitution with new vehicles (and demand reduced by 20% for affordability reasons).</a:t>
            </a:r>
            <a:endParaRPr lang="en-ZA" sz="1000" dirty="0">
              <a:effectLst/>
              <a:latin typeface="+mj-lt"/>
              <a:ea typeface="Times New Roman" panose="020206030504050203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85619BC8-090C-4A91-95B2-406F809DCFC1}"/>
              </a:ext>
            </a:extLst>
          </p:cNvPr>
          <p:cNvPicPr>
            <a:picLocks noChangeAspect="1"/>
          </p:cNvPicPr>
          <p:nvPr/>
        </p:nvPicPr>
        <p:blipFill>
          <a:blip r:embed="rId3"/>
          <a:stretch>
            <a:fillRect/>
          </a:stretch>
        </p:blipFill>
        <p:spPr>
          <a:xfrm>
            <a:off x="256938" y="1986537"/>
            <a:ext cx="8654306" cy="4248257"/>
          </a:xfrm>
          <a:prstGeom prst="rect">
            <a:avLst/>
          </a:prstGeom>
        </p:spPr>
      </p:pic>
      <p:sp>
        <p:nvSpPr>
          <p:cNvPr id="14" name="TextBox 13">
            <a:extLst>
              <a:ext uri="{FF2B5EF4-FFF2-40B4-BE49-F238E27FC236}">
                <a16:creationId xmlns:a16="http://schemas.microsoft.com/office/drawing/2014/main" id="{5223DA2E-63E8-446D-B977-7FAE869A5A2E}"/>
              </a:ext>
            </a:extLst>
          </p:cNvPr>
          <p:cNvSpPr txBox="1"/>
          <p:nvPr/>
        </p:nvSpPr>
        <p:spPr>
          <a:xfrm>
            <a:off x="256938" y="1678760"/>
            <a:ext cx="8127874" cy="307777"/>
          </a:xfrm>
          <a:prstGeom prst="rect">
            <a:avLst/>
          </a:prstGeom>
          <a:noFill/>
        </p:spPr>
        <p:txBody>
          <a:bodyPr wrap="square">
            <a:spAutoFit/>
          </a:bodyPr>
          <a:lstStyle/>
          <a:p>
            <a:pPr algn="just">
              <a:spcAft>
                <a:spcPts val="0"/>
              </a:spcAft>
            </a:pPr>
            <a:r>
              <a:rPr lang="en-ZA" sz="1400" b="1"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Kenya adjusted new vehicle demand to 2035 (with no pre-owned vehicle imports)</a:t>
            </a:r>
          </a:p>
        </p:txBody>
      </p:sp>
    </p:spTree>
    <p:extLst>
      <p:ext uri="{BB962C8B-B14F-4D97-AF65-F5344CB8AC3E}">
        <p14:creationId xmlns:p14="http://schemas.microsoft.com/office/powerpoint/2010/main" val="2421945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57C42-8CD1-4E7F-B43A-7134D0DE274D}"/>
              </a:ext>
            </a:extLst>
          </p:cNvPr>
          <p:cNvSpPr>
            <a:spLocks noGrp="1"/>
          </p:cNvSpPr>
          <p:nvPr>
            <p:ph type="title"/>
          </p:nvPr>
        </p:nvSpPr>
        <p:spPr/>
        <p:txBody>
          <a:bodyPr>
            <a:normAutofit/>
          </a:bodyPr>
          <a:lstStyle/>
          <a:p>
            <a:r>
              <a:rPr lang="en-ZA" sz="3200" b="1" dirty="0"/>
              <a:t>Kenya vehicle production: SKD to CKD opportunity</a:t>
            </a:r>
          </a:p>
        </p:txBody>
      </p:sp>
      <p:graphicFrame>
        <p:nvGraphicFramePr>
          <p:cNvPr id="4" name="Content Placeholder 3">
            <a:extLst>
              <a:ext uri="{FF2B5EF4-FFF2-40B4-BE49-F238E27FC236}">
                <a16:creationId xmlns:a16="http://schemas.microsoft.com/office/drawing/2014/main" id="{21F262ED-0A71-42A5-B3E9-617E112EE63C}"/>
              </a:ext>
            </a:extLst>
          </p:cNvPr>
          <p:cNvGraphicFramePr>
            <a:graphicFrameLocks noGrp="1"/>
          </p:cNvGraphicFramePr>
          <p:nvPr>
            <p:ph idx="1"/>
            <p:extLst>
              <p:ext uri="{D42A27DB-BD31-4B8C-83A1-F6EECF244321}">
                <p14:modId xmlns:p14="http://schemas.microsoft.com/office/powerpoint/2010/main" val="554486563"/>
              </p:ext>
            </p:extLst>
          </p:nvPr>
        </p:nvGraphicFramePr>
        <p:xfrm>
          <a:off x="340682" y="2113482"/>
          <a:ext cx="7621790" cy="3481047"/>
        </p:xfrm>
        <a:graphic>
          <a:graphicData uri="http://schemas.openxmlformats.org/drawingml/2006/table">
            <a:tbl>
              <a:tblPr firstRow="1" bandRow="1">
                <a:tableStyleId>{10A1B5D5-9B99-4C35-A422-299274C87663}</a:tableStyleId>
              </a:tblPr>
              <a:tblGrid>
                <a:gridCol w="2587453">
                  <a:extLst>
                    <a:ext uri="{9D8B030D-6E8A-4147-A177-3AD203B41FA5}">
                      <a16:colId xmlns:a16="http://schemas.microsoft.com/office/drawing/2014/main" val="3941059856"/>
                    </a:ext>
                  </a:extLst>
                </a:gridCol>
                <a:gridCol w="1078786">
                  <a:extLst>
                    <a:ext uri="{9D8B030D-6E8A-4147-A177-3AD203B41FA5}">
                      <a16:colId xmlns:a16="http://schemas.microsoft.com/office/drawing/2014/main" val="1852973271"/>
                    </a:ext>
                  </a:extLst>
                </a:gridCol>
                <a:gridCol w="1212351">
                  <a:extLst>
                    <a:ext uri="{9D8B030D-6E8A-4147-A177-3AD203B41FA5}">
                      <a16:colId xmlns:a16="http://schemas.microsoft.com/office/drawing/2014/main" val="335007720"/>
                    </a:ext>
                  </a:extLst>
                </a:gridCol>
                <a:gridCol w="1068512">
                  <a:extLst>
                    <a:ext uri="{9D8B030D-6E8A-4147-A177-3AD203B41FA5}">
                      <a16:colId xmlns:a16="http://schemas.microsoft.com/office/drawing/2014/main" val="3026012067"/>
                    </a:ext>
                  </a:extLst>
                </a:gridCol>
                <a:gridCol w="1674688">
                  <a:extLst>
                    <a:ext uri="{9D8B030D-6E8A-4147-A177-3AD203B41FA5}">
                      <a16:colId xmlns:a16="http://schemas.microsoft.com/office/drawing/2014/main" val="295474777"/>
                    </a:ext>
                  </a:extLst>
                </a:gridCol>
              </a:tblGrid>
              <a:tr h="699487">
                <a:tc>
                  <a:txBody>
                    <a:bodyPr/>
                    <a:lstStyle/>
                    <a:p>
                      <a:pPr marL="0" indent="-914400" algn="ctr">
                        <a:spcAft>
                          <a:spcPts val="0"/>
                        </a:spcAft>
                      </a:pPr>
                      <a:r>
                        <a:rPr lang="en-ZA" sz="1800" b="1" dirty="0">
                          <a:solidFill>
                            <a:srgbClr val="FFFFFF"/>
                          </a:solidFill>
                          <a:effectLst/>
                        </a:rPr>
                        <a:t>Production type</a:t>
                      </a:r>
                      <a:endParaRPr lang="en-ZA" sz="18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ctr">
                        <a:spcAft>
                          <a:spcPts val="0"/>
                        </a:spcAft>
                      </a:pPr>
                      <a:r>
                        <a:rPr lang="en-ZA" sz="1800" b="1">
                          <a:solidFill>
                            <a:srgbClr val="FFFFFF"/>
                          </a:solidFill>
                          <a:effectLst/>
                        </a:rPr>
                        <a:t>Units</a:t>
                      </a:r>
                      <a:endParaRPr lang="en-ZA" sz="18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ctr">
                        <a:spcAft>
                          <a:spcPts val="0"/>
                        </a:spcAft>
                      </a:pPr>
                      <a:r>
                        <a:rPr lang="en-ZA" sz="1800" b="1" dirty="0">
                          <a:solidFill>
                            <a:srgbClr val="FFFFFF"/>
                          </a:solidFill>
                          <a:effectLst/>
                        </a:rPr>
                        <a:t>GVA per unit</a:t>
                      </a:r>
                      <a:endParaRPr lang="en-ZA" sz="18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ctr">
                        <a:spcAft>
                          <a:spcPts val="0"/>
                        </a:spcAft>
                      </a:pPr>
                      <a:r>
                        <a:rPr lang="en-ZA" sz="1800" b="1" dirty="0">
                          <a:solidFill>
                            <a:srgbClr val="FFFFFF"/>
                          </a:solidFill>
                          <a:effectLst/>
                        </a:rPr>
                        <a:t>Total GVA</a:t>
                      </a:r>
                      <a:endParaRPr lang="en-ZA" sz="18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914400" algn="ctr">
                        <a:spcAft>
                          <a:spcPts val="0"/>
                        </a:spcAft>
                      </a:pPr>
                      <a:r>
                        <a:rPr lang="en-ZA" sz="1800" b="1">
                          <a:solidFill>
                            <a:srgbClr val="FFFFFF"/>
                          </a:solidFill>
                          <a:effectLst/>
                        </a:rPr>
                        <a:t>Employment</a:t>
                      </a:r>
                      <a:endParaRPr lang="en-ZA" sz="18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extLst>
                  <a:ext uri="{0D108BD9-81ED-4DB2-BD59-A6C34878D82A}">
                    <a16:rowId xmlns:a16="http://schemas.microsoft.com/office/drawing/2014/main" val="3365246496"/>
                  </a:ext>
                </a:extLst>
              </a:tr>
              <a:tr h="842140">
                <a:tc>
                  <a:txBody>
                    <a:bodyPr/>
                    <a:lstStyle/>
                    <a:p>
                      <a:pPr marL="0" indent="-914400">
                        <a:spcAft>
                          <a:spcPts val="0"/>
                        </a:spcAft>
                      </a:pPr>
                      <a:r>
                        <a:rPr lang="en-ZA" sz="1800">
                          <a:solidFill>
                            <a:srgbClr val="000000"/>
                          </a:solidFill>
                          <a:effectLst/>
                        </a:rPr>
                        <a:t>Semi Knocked Down (SKD): Status quo to 2035*</a:t>
                      </a:r>
                      <a:endParaRPr lang="en-ZA" sz="18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800">
                          <a:solidFill>
                            <a:srgbClr val="000000"/>
                          </a:solidFill>
                          <a:effectLst/>
                        </a:rPr>
                        <a:t>174 020</a:t>
                      </a:r>
                      <a:endParaRPr lang="en-ZA" sz="18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800">
                          <a:solidFill>
                            <a:srgbClr val="000000"/>
                          </a:solidFill>
                          <a:effectLst/>
                        </a:rPr>
                        <a:t>4,00%</a:t>
                      </a:r>
                      <a:endParaRPr lang="en-ZA" sz="18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800" dirty="0">
                          <a:solidFill>
                            <a:srgbClr val="000000"/>
                          </a:solidFill>
                          <a:effectLst/>
                        </a:rPr>
                        <a:t>$67m</a:t>
                      </a:r>
                      <a:endParaRPr lang="en-ZA" sz="18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914400" algn="r">
                        <a:spcAft>
                          <a:spcPts val="0"/>
                        </a:spcAft>
                      </a:pPr>
                      <a:r>
                        <a:rPr lang="en-ZA" sz="1800">
                          <a:solidFill>
                            <a:srgbClr val="000000"/>
                          </a:solidFill>
                          <a:effectLst/>
                        </a:rPr>
                        <a:t>4 478</a:t>
                      </a:r>
                      <a:endParaRPr lang="en-ZA" sz="18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extLst>
                  <a:ext uri="{0D108BD9-81ED-4DB2-BD59-A6C34878D82A}">
                    <a16:rowId xmlns:a16="http://schemas.microsoft.com/office/drawing/2014/main" val="2416712169"/>
                  </a:ext>
                </a:extLst>
              </a:tr>
              <a:tr h="842140">
                <a:tc>
                  <a:txBody>
                    <a:bodyPr/>
                    <a:lstStyle/>
                    <a:p>
                      <a:pPr marL="0" indent="-914400">
                        <a:spcAft>
                          <a:spcPts val="0"/>
                        </a:spcAft>
                      </a:pPr>
                      <a:r>
                        <a:rPr lang="en-ZA" sz="1800" dirty="0">
                          <a:solidFill>
                            <a:srgbClr val="000000"/>
                          </a:solidFill>
                          <a:effectLst/>
                        </a:rPr>
                        <a:t>Completely Knocked Down (CKD): Auto Pact to 2035*</a:t>
                      </a:r>
                      <a:endParaRPr lang="en-ZA" sz="18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800">
                          <a:solidFill>
                            <a:srgbClr val="000000"/>
                          </a:solidFill>
                          <a:effectLst/>
                        </a:rPr>
                        <a:t>200 000</a:t>
                      </a:r>
                      <a:endParaRPr lang="en-ZA" sz="18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800">
                          <a:solidFill>
                            <a:srgbClr val="000000"/>
                          </a:solidFill>
                          <a:effectLst/>
                        </a:rPr>
                        <a:t>31,00%</a:t>
                      </a:r>
                      <a:endParaRPr lang="en-ZA" sz="18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800">
                          <a:solidFill>
                            <a:srgbClr val="000000"/>
                          </a:solidFill>
                          <a:effectLst/>
                        </a:rPr>
                        <a:t>$618m</a:t>
                      </a:r>
                      <a:endParaRPr lang="en-ZA" sz="18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914400" algn="r">
                        <a:spcAft>
                          <a:spcPts val="0"/>
                        </a:spcAft>
                      </a:pPr>
                      <a:r>
                        <a:rPr lang="en-ZA" sz="1800">
                          <a:solidFill>
                            <a:srgbClr val="000000"/>
                          </a:solidFill>
                          <a:effectLst/>
                        </a:rPr>
                        <a:t>15 908</a:t>
                      </a:r>
                      <a:endParaRPr lang="en-ZA" sz="18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extLst>
                  <a:ext uri="{0D108BD9-81ED-4DB2-BD59-A6C34878D82A}">
                    <a16:rowId xmlns:a16="http://schemas.microsoft.com/office/drawing/2014/main" val="3225152485"/>
                  </a:ext>
                </a:extLst>
              </a:tr>
              <a:tr h="699487">
                <a:tc>
                  <a:txBody>
                    <a:bodyPr/>
                    <a:lstStyle/>
                    <a:p>
                      <a:pPr marL="0" indent="-914400">
                        <a:spcAft>
                          <a:spcPts val="0"/>
                        </a:spcAft>
                      </a:pPr>
                      <a:r>
                        <a:rPr lang="en-ZA" sz="1800">
                          <a:solidFill>
                            <a:srgbClr val="000000"/>
                          </a:solidFill>
                          <a:effectLst/>
                        </a:rPr>
                        <a:t>Direct benefit of CKD production to Kenya relative to SKD assembly*</a:t>
                      </a:r>
                      <a:endParaRPr lang="en-ZA" sz="18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800">
                          <a:solidFill>
                            <a:srgbClr val="000000"/>
                          </a:solidFill>
                          <a:effectLst/>
                        </a:rPr>
                        <a:t>25 980</a:t>
                      </a:r>
                      <a:endParaRPr lang="en-ZA" sz="18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800">
                          <a:solidFill>
                            <a:srgbClr val="000000"/>
                          </a:solidFill>
                          <a:effectLst/>
                        </a:rPr>
                        <a:t>27,00%</a:t>
                      </a:r>
                      <a:endParaRPr lang="en-ZA" sz="18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800">
                          <a:solidFill>
                            <a:srgbClr val="000000"/>
                          </a:solidFill>
                          <a:effectLst/>
                        </a:rPr>
                        <a:t>$551m</a:t>
                      </a:r>
                      <a:endParaRPr lang="en-ZA" sz="18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914400" algn="r">
                        <a:spcAft>
                          <a:spcPts val="0"/>
                        </a:spcAft>
                      </a:pPr>
                      <a:r>
                        <a:rPr lang="en-ZA" sz="1800" dirty="0">
                          <a:solidFill>
                            <a:srgbClr val="000000"/>
                          </a:solidFill>
                          <a:effectLst/>
                        </a:rPr>
                        <a:t>6 685</a:t>
                      </a:r>
                      <a:endParaRPr lang="en-ZA" sz="18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extLst>
                  <a:ext uri="{0D108BD9-81ED-4DB2-BD59-A6C34878D82A}">
                    <a16:rowId xmlns:a16="http://schemas.microsoft.com/office/drawing/2014/main" val="1422568224"/>
                  </a:ext>
                </a:extLst>
              </a:tr>
            </a:tbl>
          </a:graphicData>
        </a:graphic>
      </p:graphicFrame>
      <p:sp>
        <p:nvSpPr>
          <p:cNvPr id="6" name="Slide Number Placeholder 5">
            <a:extLst>
              <a:ext uri="{FF2B5EF4-FFF2-40B4-BE49-F238E27FC236}">
                <a16:creationId xmlns:a16="http://schemas.microsoft.com/office/drawing/2014/main" id="{43C33944-D4D6-4CF0-A8D8-80146025456D}"/>
              </a:ext>
            </a:extLst>
          </p:cNvPr>
          <p:cNvSpPr>
            <a:spLocks noGrp="1"/>
          </p:cNvSpPr>
          <p:nvPr>
            <p:ph type="sldNum" sz="quarter" idx="12"/>
          </p:nvPr>
        </p:nvSpPr>
        <p:spPr/>
        <p:txBody>
          <a:bodyPr/>
          <a:lstStyle/>
          <a:p>
            <a:fld id="{B6DC9BBB-7B2C-3A45-AB32-BBC3CB090498}" type="slidenum">
              <a:rPr lang="en-US" smtClean="0"/>
              <a:t>17</a:t>
            </a:fld>
            <a:endParaRPr lang="en-US"/>
          </a:p>
        </p:txBody>
      </p:sp>
      <p:sp>
        <p:nvSpPr>
          <p:cNvPr id="7" name="TextBox 6">
            <a:extLst>
              <a:ext uri="{FF2B5EF4-FFF2-40B4-BE49-F238E27FC236}">
                <a16:creationId xmlns:a16="http://schemas.microsoft.com/office/drawing/2014/main" id="{F389E81C-970A-4B87-87E7-5E5204D69E48}"/>
              </a:ext>
            </a:extLst>
          </p:cNvPr>
          <p:cNvSpPr txBox="1"/>
          <p:nvPr/>
        </p:nvSpPr>
        <p:spPr>
          <a:xfrm>
            <a:off x="340682" y="5710019"/>
            <a:ext cx="1051560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ZA" sz="1800" b="0" i="0" u="none" strike="noStrike" kern="1200" cap="none" spc="0" normalizeH="0" baseline="0" noProof="0" dirty="0">
                <a:ln>
                  <a:noFill/>
                </a:ln>
                <a:solidFill>
                  <a:prstClr val="black"/>
                </a:solidFill>
                <a:effectLst/>
                <a:uLnTx/>
                <a:uFillTx/>
                <a:latin typeface="Calibri" panose="020F0502020204030204"/>
                <a:ea typeface="+mn-ea"/>
                <a:cs typeface="+mn-cs"/>
              </a:rPr>
              <a:t>* Per assembly of US$10,000 vehicle; local market substitution only for SKD; regional market for CKD</a:t>
            </a:r>
          </a:p>
        </p:txBody>
      </p:sp>
      <p:sp>
        <p:nvSpPr>
          <p:cNvPr id="8" name="Content Placeholder 2">
            <a:extLst>
              <a:ext uri="{FF2B5EF4-FFF2-40B4-BE49-F238E27FC236}">
                <a16:creationId xmlns:a16="http://schemas.microsoft.com/office/drawing/2014/main" id="{E5C28276-1C81-47A9-86C3-4F35E80A66D6}"/>
              </a:ext>
            </a:extLst>
          </p:cNvPr>
          <p:cNvSpPr txBox="1">
            <a:spLocks/>
          </p:cNvSpPr>
          <p:nvPr/>
        </p:nvSpPr>
        <p:spPr>
          <a:xfrm>
            <a:off x="8156817" y="2175609"/>
            <a:ext cx="3694501" cy="3349872"/>
          </a:xfrm>
          <a:prstGeom prst="rect">
            <a:avLst/>
          </a:prstGeom>
        </p:spPr>
        <p:style>
          <a:lnRef idx="0">
            <a:schemeClr val="dk1"/>
          </a:lnRef>
          <a:fillRef idx="3">
            <a:schemeClr val="dk1"/>
          </a:fillRef>
          <a:effectRef idx="3">
            <a:schemeClr val="dk1"/>
          </a:effectRef>
          <a:fontRef idx="minor">
            <a:schemeClr val="lt1"/>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ZA" sz="1800" dirty="0">
                <a:solidFill>
                  <a:schemeClr val="bg1"/>
                </a:solidFill>
              </a:rPr>
              <a:t>Kenya has launched a new draft National Automotive Policy </a:t>
            </a:r>
          </a:p>
          <a:p>
            <a:r>
              <a:rPr lang="en-ZA" sz="1800" dirty="0">
                <a:solidFill>
                  <a:schemeClr val="bg1"/>
                </a:solidFill>
              </a:rPr>
              <a:t>The AAAM has made recommendations on priority interventions regarding key policy measures: TRIM, policy on second-hand vehicles, standards and homologations etc. </a:t>
            </a:r>
            <a:endParaRPr lang="en-ZA" sz="1400" dirty="0">
              <a:solidFill>
                <a:schemeClr val="bg1"/>
              </a:solidFill>
            </a:endParaRPr>
          </a:p>
        </p:txBody>
      </p:sp>
      <p:pic>
        <p:nvPicPr>
          <p:cNvPr id="9" name="Picture 8">
            <a:extLst>
              <a:ext uri="{FF2B5EF4-FFF2-40B4-BE49-F238E27FC236}">
                <a16:creationId xmlns:a16="http://schemas.microsoft.com/office/drawing/2014/main" id="{5A1541DC-D459-4D96-B4C2-8D375A7F706C}"/>
              </a:ext>
            </a:extLst>
          </p:cNvPr>
          <p:cNvPicPr>
            <a:picLocks noChangeAspect="1"/>
          </p:cNvPicPr>
          <p:nvPr/>
        </p:nvPicPr>
        <p:blipFill>
          <a:blip r:embed="rId2"/>
          <a:stretch>
            <a:fillRect/>
          </a:stretch>
        </p:blipFill>
        <p:spPr>
          <a:xfrm>
            <a:off x="10592656" y="78755"/>
            <a:ext cx="1304558" cy="753452"/>
          </a:xfrm>
          <a:prstGeom prst="rect">
            <a:avLst/>
          </a:prstGeom>
        </p:spPr>
      </p:pic>
    </p:spTree>
    <p:extLst>
      <p:ext uri="{BB962C8B-B14F-4D97-AF65-F5344CB8AC3E}">
        <p14:creationId xmlns:p14="http://schemas.microsoft.com/office/powerpoint/2010/main" val="1608123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0B48B-9A10-4C9C-B458-97C711AAFF2F}"/>
              </a:ext>
            </a:extLst>
          </p:cNvPr>
          <p:cNvSpPr>
            <a:spLocks noGrp="1"/>
          </p:cNvSpPr>
          <p:nvPr>
            <p:ph type="title"/>
          </p:nvPr>
        </p:nvSpPr>
        <p:spPr/>
        <p:txBody>
          <a:bodyPr/>
          <a:lstStyle/>
          <a:p>
            <a:r>
              <a:rPr lang="en-ZA" b="1" dirty="0"/>
              <a:t>Status quo of Ethiopian auto sector</a:t>
            </a:r>
          </a:p>
        </p:txBody>
      </p:sp>
      <p:sp>
        <p:nvSpPr>
          <p:cNvPr id="4" name="Slide Number Placeholder 3">
            <a:extLst>
              <a:ext uri="{FF2B5EF4-FFF2-40B4-BE49-F238E27FC236}">
                <a16:creationId xmlns:a16="http://schemas.microsoft.com/office/drawing/2014/main" id="{4F6C7355-4E45-4247-8B2E-2BC485D1CEB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36C87F6-986D-49E6-AF40-1B3A1EE8064D}" type="slidenum">
              <a:rPr kumimoji="0" lang="en-ZA" sz="1100" b="0" i="0" u="none" strike="noStrike" kern="1200" cap="none" spc="0" normalizeH="0" baseline="0" noProof="0" smtClean="0">
                <a:ln>
                  <a:noFill/>
                </a:ln>
                <a:solidFill>
                  <a:srgbClr val="545454"/>
                </a:solidFill>
                <a:effectLst/>
                <a:uLnTx/>
                <a:uFillTx/>
                <a:latin typeface="Century Gothic"/>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ZA" sz="1100" b="0" i="0" u="none" strike="noStrike" kern="1200" cap="none" spc="0" normalizeH="0" baseline="0" noProof="0">
              <a:ln>
                <a:noFill/>
              </a:ln>
              <a:solidFill>
                <a:srgbClr val="545454"/>
              </a:solidFill>
              <a:effectLst/>
              <a:uLnTx/>
              <a:uFillTx/>
              <a:latin typeface="Century Gothic"/>
              <a:ea typeface="+mn-ea"/>
              <a:cs typeface="+mn-cs"/>
            </a:endParaRPr>
          </a:p>
        </p:txBody>
      </p:sp>
      <p:graphicFrame>
        <p:nvGraphicFramePr>
          <p:cNvPr id="7" name="Content Placeholder 2">
            <a:extLst>
              <a:ext uri="{FF2B5EF4-FFF2-40B4-BE49-F238E27FC236}">
                <a16:creationId xmlns:a16="http://schemas.microsoft.com/office/drawing/2014/main" id="{EF202AC0-08E2-4335-B48D-43FEAB581920}"/>
              </a:ext>
            </a:extLst>
          </p:cNvPr>
          <p:cNvGraphicFramePr>
            <a:graphicFrameLocks/>
          </p:cNvGraphicFramePr>
          <p:nvPr>
            <p:extLst>
              <p:ext uri="{D42A27DB-BD31-4B8C-83A1-F6EECF244321}">
                <p14:modId xmlns:p14="http://schemas.microsoft.com/office/powerpoint/2010/main" val="592997829"/>
              </p:ext>
            </p:extLst>
          </p:nvPr>
        </p:nvGraphicFramePr>
        <p:xfrm>
          <a:off x="6462444" y="1746606"/>
          <a:ext cx="5245459" cy="4609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0" name="Table 9">
            <a:extLst>
              <a:ext uri="{FF2B5EF4-FFF2-40B4-BE49-F238E27FC236}">
                <a16:creationId xmlns:a16="http://schemas.microsoft.com/office/drawing/2014/main" id="{F0AE2AA4-FA00-41C3-99EC-1423CA86C5CD}"/>
              </a:ext>
            </a:extLst>
          </p:cNvPr>
          <p:cNvGraphicFramePr>
            <a:graphicFrameLocks noGrp="1"/>
          </p:cNvGraphicFramePr>
          <p:nvPr>
            <p:extLst>
              <p:ext uri="{D42A27DB-BD31-4B8C-83A1-F6EECF244321}">
                <p14:modId xmlns:p14="http://schemas.microsoft.com/office/powerpoint/2010/main" val="2443644722"/>
              </p:ext>
            </p:extLst>
          </p:nvPr>
        </p:nvGraphicFramePr>
        <p:xfrm>
          <a:off x="353888" y="1746606"/>
          <a:ext cx="5872251" cy="4500084"/>
        </p:xfrm>
        <a:graphic>
          <a:graphicData uri="http://schemas.openxmlformats.org/drawingml/2006/table">
            <a:tbl>
              <a:tblPr firstRow="1" firstCol="1" bandRow="1">
                <a:tableStyleId>{073A0DAA-6AF3-43AB-8588-CEC1D06C72B9}</a:tableStyleId>
              </a:tblPr>
              <a:tblGrid>
                <a:gridCol w="3666921">
                  <a:extLst>
                    <a:ext uri="{9D8B030D-6E8A-4147-A177-3AD203B41FA5}">
                      <a16:colId xmlns:a16="http://schemas.microsoft.com/office/drawing/2014/main" val="20000"/>
                    </a:ext>
                  </a:extLst>
                </a:gridCol>
                <a:gridCol w="2205330">
                  <a:extLst>
                    <a:ext uri="{9D8B030D-6E8A-4147-A177-3AD203B41FA5}">
                      <a16:colId xmlns:a16="http://schemas.microsoft.com/office/drawing/2014/main" val="20001"/>
                    </a:ext>
                  </a:extLst>
                </a:gridCol>
              </a:tblGrid>
              <a:tr h="61797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spcAft>
                          <a:spcPts val="0"/>
                        </a:spcAft>
                      </a:pPr>
                      <a:r>
                        <a:rPr lang="en-ZA" sz="1400" dirty="0">
                          <a:effectLst/>
                        </a:rPr>
                        <a:t>Indicator</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spcAft>
                          <a:spcPts val="0"/>
                        </a:spcAft>
                      </a:pPr>
                      <a:r>
                        <a:rPr lang="en-ZA" sz="1400">
                          <a:effectLst/>
                        </a:rPr>
                        <a:t>Values</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0"/>
                  </a:ext>
                </a:extLst>
              </a:tr>
              <a:tr h="61797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spcAft>
                          <a:spcPts val="0"/>
                        </a:spcAft>
                      </a:pPr>
                      <a:r>
                        <a:rPr lang="en-ZA" sz="1400" dirty="0">
                          <a:effectLst/>
                        </a:rPr>
                        <a:t>Population 2018*</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r">
                        <a:spcAft>
                          <a:spcPts val="0"/>
                        </a:spcAft>
                      </a:pPr>
                      <a:r>
                        <a:rPr lang="en-ZA" sz="1400">
                          <a:effectLst/>
                        </a:rPr>
                        <a:t>108 million</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65282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spcAft>
                          <a:spcPts val="0"/>
                        </a:spcAft>
                      </a:pPr>
                      <a:r>
                        <a:rPr lang="en-ZA" sz="1400" dirty="0">
                          <a:effectLst/>
                        </a:rPr>
                        <a:t>GDP per capita PPP 2018 (nominal)*</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r">
                        <a:spcAft>
                          <a:spcPts val="0"/>
                        </a:spcAft>
                      </a:pPr>
                      <a:r>
                        <a:rPr lang="en-ZA" sz="1400" dirty="0">
                          <a:effectLst/>
                        </a:rPr>
                        <a:t>772</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2"/>
                  </a:ext>
                </a:extLst>
              </a:tr>
              <a:tr h="65282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spcAft>
                          <a:spcPts val="0"/>
                        </a:spcAft>
                      </a:pPr>
                      <a:r>
                        <a:rPr lang="en-ZA" sz="1400" dirty="0">
                          <a:effectLst/>
                        </a:rPr>
                        <a:t>Total number of vehicles in operation†</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r">
                        <a:spcAft>
                          <a:spcPts val="0"/>
                        </a:spcAft>
                      </a:pPr>
                      <a:r>
                        <a:rPr lang="en-ZA" sz="1400" dirty="0">
                          <a:effectLst/>
                        </a:rPr>
                        <a:t>155 000</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3"/>
                  </a:ext>
                </a:extLst>
              </a:tr>
              <a:tr h="65282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spcAft>
                          <a:spcPts val="0"/>
                        </a:spcAft>
                      </a:pPr>
                      <a:r>
                        <a:rPr lang="en-ZA" sz="1400" dirty="0">
                          <a:effectLst/>
                        </a:rPr>
                        <a:t>Estimated ratio of people to vehicles (per 1,000)</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r">
                        <a:spcAft>
                          <a:spcPts val="0"/>
                        </a:spcAft>
                      </a:pPr>
                      <a:r>
                        <a:rPr lang="en-ZA" sz="1400" dirty="0">
                          <a:effectLst/>
                        </a:rPr>
                        <a:t>2</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4"/>
                  </a:ext>
                </a:extLst>
              </a:tr>
              <a:tr h="65282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spcAft>
                          <a:spcPts val="0"/>
                        </a:spcAft>
                      </a:pPr>
                      <a:r>
                        <a:rPr lang="en-ZA" sz="1400">
                          <a:effectLst/>
                        </a:rPr>
                        <a:t>Passenger vehicle production (2018ⁱ)</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r">
                        <a:spcAft>
                          <a:spcPts val="0"/>
                        </a:spcAft>
                      </a:pPr>
                      <a:r>
                        <a:rPr lang="en-ZA" sz="1400" dirty="0">
                          <a:effectLst/>
                        </a:rPr>
                        <a:t>6 000</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5"/>
                  </a:ext>
                </a:extLst>
              </a:tr>
              <a:tr h="65282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spcAft>
                          <a:spcPts val="0"/>
                        </a:spcAft>
                      </a:pPr>
                      <a:r>
                        <a:rPr lang="en-ZA" sz="1400" dirty="0">
                          <a:effectLst/>
                        </a:rPr>
                        <a:t>Total new vehicle sales (2018)</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r">
                        <a:spcAft>
                          <a:spcPts val="0"/>
                        </a:spcAft>
                      </a:pPr>
                      <a:r>
                        <a:rPr lang="en-ZA" sz="1400" dirty="0">
                          <a:effectLst/>
                        </a:rPr>
                        <a:t>8 030</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6"/>
                  </a:ext>
                </a:extLst>
              </a:tr>
            </a:tbl>
          </a:graphicData>
        </a:graphic>
      </p:graphicFrame>
      <p:pic>
        <p:nvPicPr>
          <p:cNvPr id="11" name="Picture 10">
            <a:extLst>
              <a:ext uri="{FF2B5EF4-FFF2-40B4-BE49-F238E27FC236}">
                <a16:creationId xmlns:a16="http://schemas.microsoft.com/office/drawing/2014/main" id="{C9378209-7FC4-410A-90E7-11FAC00CF2D3}"/>
              </a:ext>
            </a:extLst>
          </p:cNvPr>
          <p:cNvPicPr>
            <a:picLocks noChangeAspect="1"/>
          </p:cNvPicPr>
          <p:nvPr/>
        </p:nvPicPr>
        <p:blipFill>
          <a:blip r:embed="rId7"/>
          <a:stretch>
            <a:fillRect/>
          </a:stretch>
        </p:blipFill>
        <p:spPr>
          <a:xfrm>
            <a:off x="10749673" y="164386"/>
            <a:ext cx="1143299" cy="688369"/>
          </a:xfrm>
          <a:prstGeom prst="rect">
            <a:avLst/>
          </a:prstGeom>
        </p:spPr>
      </p:pic>
      <p:sp>
        <p:nvSpPr>
          <p:cNvPr id="8" name="TextBox 7">
            <a:extLst>
              <a:ext uri="{FF2B5EF4-FFF2-40B4-BE49-F238E27FC236}">
                <a16:creationId xmlns:a16="http://schemas.microsoft.com/office/drawing/2014/main" id="{D65D3CDC-EADD-4F4E-A454-D5C6A9CD1969}"/>
              </a:ext>
            </a:extLst>
          </p:cNvPr>
          <p:cNvSpPr txBox="1"/>
          <p:nvPr/>
        </p:nvSpPr>
        <p:spPr>
          <a:xfrm>
            <a:off x="240941" y="6375613"/>
            <a:ext cx="10351715" cy="415498"/>
          </a:xfrm>
          <a:prstGeom prst="rect">
            <a:avLst/>
          </a:prstGeom>
          <a:noFill/>
        </p:spPr>
        <p:txBody>
          <a:bodyPr wrap="square">
            <a:spAutoFit/>
          </a:bodyPr>
          <a:lstStyle/>
          <a:p>
            <a:r>
              <a:rPr lang="en-ZA" sz="1000" dirty="0"/>
              <a:t>Source:  *World Bank http://data.worldbank.org/; †OICA http://www.oica.net/category/vehicles-in-use/; ⁱOICA production and sales http://www.oica.net/category/production-statistics/; http://www.oica.net/category/sales-statistics</a:t>
            </a:r>
          </a:p>
        </p:txBody>
      </p:sp>
    </p:spTree>
    <p:extLst>
      <p:ext uri="{BB962C8B-B14F-4D97-AF65-F5344CB8AC3E}">
        <p14:creationId xmlns:p14="http://schemas.microsoft.com/office/powerpoint/2010/main" val="716656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47601E-2858-4282-8327-42912DFFBC95}"/>
              </a:ext>
            </a:extLst>
          </p:cNvPr>
          <p:cNvSpPr>
            <a:spLocks noGrp="1"/>
          </p:cNvSpPr>
          <p:nvPr>
            <p:ph type="title"/>
          </p:nvPr>
        </p:nvSpPr>
        <p:spPr/>
        <p:txBody>
          <a:bodyPr anchor="ctr"/>
          <a:lstStyle/>
          <a:p>
            <a:r>
              <a:rPr lang="en-ZA" b="1" dirty="0"/>
              <a:t>Ethiopia demand for new vehicles</a:t>
            </a:r>
          </a:p>
        </p:txBody>
      </p:sp>
      <p:sp>
        <p:nvSpPr>
          <p:cNvPr id="4" name="Slide Number Placeholder 3">
            <a:extLst>
              <a:ext uri="{FF2B5EF4-FFF2-40B4-BE49-F238E27FC236}">
                <a16:creationId xmlns:a16="http://schemas.microsoft.com/office/drawing/2014/main" id="{D41872C1-AD18-4D81-B5AB-E61B97C9DA5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36C87F6-986D-49E6-AF40-1B3A1EE8064D}" type="slidenum">
              <a:rPr kumimoji="0" lang="en-ZA" sz="1100" b="0" i="0" u="none" strike="noStrike" kern="1200" cap="none" spc="0" normalizeH="0" baseline="0" noProof="0" smtClean="0">
                <a:ln>
                  <a:noFill/>
                </a:ln>
                <a:solidFill>
                  <a:srgbClr val="545454"/>
                </a:solidFill>
                <a:effectLst/>
                <a:uLnTx/>
                <a:uFillTx/>
                <a:latin typeface="Century Gothic"/>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ZA" sz="1100" b="0" i="0" u="none" strike="noStrike" kern="1200" cap="none" spc="0" normalizeH="0" baseline="0" noProof="0">
              <a:ln>
                <a:noFill/>
              </a:ln>
              <a:solidFill>
                <a:srgbClr val="545454"/>
              </a:solidFill>
              <a:effectLst/>
              <a:uLnTx/>
              <a:uFillTx/>
              <a:latin typeface="Century Gothic"/>
              <a:ea typeface="+mn-ea"/>
              <a:cs typeface="+mn-cs"/>
            </a:endParaRPr>
          </a:p>
        </p:txBody>
      </p:sp>
      <p:sp>
        <p:nvSpPr>
          <p:cNvPr id="5" name="TextBox 4">
            <a:extLst>
              <a:ext uri="{FF2B5EF4-FFF2-40B4-BE49-F238E27FC236}">
                <a16:creationId xmlns:a16="http://schemas.microsoft.com/office/drawing/2014/main" id="{D61097DB-0E4D-4B19-BCAD-1CDE60812943}"/>
              </a:ext>
            </a:extLst>
          </p:cNvPr>
          <p:cNvSpPr txBox="1"/>
          <p:nvPr/>
        </p:nvSpPr>
        <p:spPr>
          <a:xfrm>
            <a:off x="8877119" y="2439264"/>
            <a:ext cx="2900746" cy="286232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mj-lt"/>
                <a:ea typeface="+mn-ea"/>
                <a:cs typeface="+mn-cs"/>
              </a:rPr>
              <a:t>If </a:t>
            </a:r>
            <a:r>
              <a:rPr lang="en-US" sz="2000" dirty="0">
                <a:solidFill>
                  <a:prstClr val="black"/>
                </a:solidFill>
                <a:latin typeface="+mj-lt"/>
              </a:rPr>
              <a:t>Ethiopia</a:t>
            </a:r>
            <a:r>
              <a:rPr kumimoji="0" lang="en-US" sz="2000" b="0" i="0" u="none" strike="noStrike" kern="1200" cap="none" spc="0" normalizeH="0" baseline="0" noProof="0" dirty="0">
                <a:ln>
                  <a:noFill/>
                </a:ln>
                <a:solidFill>
                  <a:prstClr val="black"/>
                </a:solidFill>
                <a:effectLst/>
                <a:uLnTx/>
                <a:uFillTx/>
                <a:latin typeface="+mj-lt"/>
                <a:ea typeface="+mn-ea"/>
                <a:cs typeface="+mn-cs"/>
              </a:rPr>
              <a:t> were to halt pre-owned vehicle imports,</a:t>
            </a:r>
            <a:r>
              <a:rPr kumimoji="0" lang="en-US" sz="2000" b="0" i="0" u="none" strike="noStrike" kern="1200" cap="none" spc="0" normalizeH="0" noProof="0" dirty="0">
                <a:ln>
                  <a:noFill/>
                </a:ln>
                <a:solidFill>
                  <a:prstClr val="black"/>
                </a:solidFill>
                <a:effectLst/>
                <a:uLnTx/>
                <a:uFillTx/>
                <a:latin typeface="+mj-lt"/>
                <a:ea typeface="+mn-ea"/>
                <a:cs typeface="+mn-cs"/>
              </a:rPr>
              <a:t> </a:t>
            </a:r>
            <a:r>
              <a:rPr kumimoji="0" lang="en-US" sz="2000" b="0" i="0" u="none" strike="noStrike" kern="1200" cap="none" spc="0" normalizeH="0" baseline="0" noProof="0" dirty="0">
                <a:ln>
                  <a:noFill/>
                </a:ln>
                <a:solidFill>
                  <a:prstClr val="black"/>
                </a:solidFill>
                <a:effectLst/>
                <a:uLnTx/>
                <a:uFillTx/>
                <a:latin typeface="+mj-lt"/>
                <a:ea typeface="+mn-ea"/>
                <a:cs typeface="+mn-cs"/>
              </a:rPr>
              <a:t>the demand for new vehicles would </a:t>
            </a:r>
            <a:r>
              <a:rPr lang="en-ZA" sz="2000" dirty="0">
                <a:solidFill>
                  <a:prstClr val="black"/>
                </a:solidFill>
                <a:latin typeface="+mj-lt"/>
              </a:rPr>
              <a:t>be</a:t>
            </a:r>
            <a:r>
              <a:rPr kumimoji="0" lang="en-ZA" sz="2000" b="0" i="0" u="none" strike="noStrike" kern="1200" cap="none" spc="0" normalizeH="0" baseline="0" noProof="0" dirty="0">
                <a:ln>
                  <a:noFill/>
                </a:ln>
                <a:solidFill>
                  <a:prstClr val="black"/>
                </a:solidFill>
                <a:effectLst/>
                <a:uLnTx/>
                <a:uFillTx/>
                <a:latin typeface="+mj-lt"/>
                <a:ea typeface="+mn-ea"/>
                <a:cs typeface="+mn-cs"/>
              </a:rPr>
              <a:t> </a:t>
            </a:r>
            <a:r>
              <a:rPr kumimoji="0" lang="en-ZA" sz="2000" b="1" i="0" u="none" strike="noStrike" kern="1200" cap="none" spc="0" normalizeH="0" baseline="0" noProof="0" dirty="0">
                <a:ln>
                  <a:noFill/>
                </a:ln>
                <a:solidFill>
                  <a:prstClr val="black"/>
                </a:solidFill>
                <a:effectLst/>
                <a:uLnTx/>
                <a:uFillTx/>
                <a:latin typeface="+mj-lt"/>
                <a:ea typeface="+mn-ea"/>
                <a:cs typeface="+mn-cs"/>
              </a:rPr>
              <a:t>30,380 in 2020, increasing to 112,814 units by 2035</a:t>
            </a:r>
            <a:endParaRPr kumimoji="0" lang="en-US" sz="2000" b="1" i="0" u="none" strike="noStrike" kern="1200" cap="none" spc="0" normalizeH="0" baseline="0" noProof="0" dirty="0">
              <a:ln>
                <a:noFill/>
              </a:ln>
              <a:solidFill>
                <a:prstClr val="black"/>
              </a:solidFill>
              <a:effectLst/>
              <a:uLnTx/>
              <a:uFillTx/>
              <a:latin typeface="+mj-lt"/>
              <a:ea typeface="+mn-ea"/>
              <a:cs typeface="+mn-cs"/>
            </a:endParaRPr>
          </a:p>
        </p:txBody>
      </p:sp>
      <p:pic>
        <p:nvPicPr>
          <p:cNvPr id="9" name="Picture 8">
            <a:extLst>
              <a:ext uri="{FF2B5EF4-FFF2-40B4-BE49-F238E27FC236}">
                <a16:creationId xmlns:a16="http://schemas.microsoft.com/office/drawing/2014/main" id="{6C1E6799-F3F5-4053-B99E-B2CB5236964D}"/>
              </a:ext>
            </a:extLst>
          </p:cNvPr>
          <p:cNvPicPr>
            <a:picLocks noChangeAspect="1"/>
          </p:cNvPicPr>
          <p:nvPr/>
        </p:nvPicPr>
        <p:blipFill>
          <a:blip r:embed="rId2"/>
          <a:stretch>
            <a:fillRect/>
          </a:stretch>
        </p:blipFill>
        <p:spPr>
          <a:xfrm>
            <a:off x="10749673" y="164386"/>
            <a:ext cx="1143299" cy="688369"/>
          </a:xfrm>
          <a:prstGeom prst="rect">
            <a:avLst/>
          </a:prstGeom>
        </p:spPr>
      </p:pic>
      <p:sp>
        <p:nvSpPr>
          <p:cNvPr id="8" name="TextBox 7">
            <a:extLst>
              <a:ext uri="{FF2B5EF4-FFF2-40B4-BE49-F238E27FC236}">
                <a16:creationId xmlns:a16="http://schemas.microsoft.com/office/drawing/2014/main" id="{1981F79D-FB99-4F41-8DA0-A48C962D481C}"/>
              </a:ext>
            </a:extLst>
          </p:cNvPr>
          <p:cNvSpPr txBox="1"/>
          <p:nvPr/>
        </p:nvSpPr>
        <p:spPr>
          <a:xfrm>
            <a:off x="171965" y="6449789"/>
            <a:ext cx="8355672" cy="400110"/>
          </a:xfrm>
          <a:prstGeom prst="rect">
            <a:avLst/>
          </a:prstGeom>
          <a:noFill/>
        </p:spPr>
        <p:txBody>
          <a:bodyPr wrap="square">
            <a:spAutoFit/>
          </a:bodyPr>
          <a:lstStyle/>
          <a:p>
            <a:pPr>
              <a:spcAft>
                <a:spcPts val="0"/>
              </a:spcAft>
            </a:pPr>
            <a:r>
              <a:rPr lang="en-ZA" sz="1000" i="1" dirty="0">
                <a:effectLst/>
                <a:latin typeface="+mj-lt"/>
                <a:ea typeface="Calibri" panose="020F0502020204030204" pitchFamily="34" charset="0"/>
                <a:cs typeface="Calibri" panose="020F0502020204030204" pitchFamily="34" charset="0"/>
              </a:rPr>
              <a:t>Notes: </a:t>
            </a:r>
            <a:r>
              <a:rPr lang="en-ZA" sz="1000" dirty="0">
                <a:effectLst/>
                <a:latin typeface="+mj-lt"/>
                <a:ea typeface="Calibri" panose="020F0502020204030204" pitchFamily="34" charset="0"/>
                <a:cs typeface="Calibri" panose="020F0502020204030204" pitchFamily="34" charset="0"/>
              </a:rPr>
              <a:t>Based on the termination of pre-owned vehicle imports and substitution with new vehicles (and demand reduced by 20% for affordability reasons).</a:t>
            </a:r>
            <a:endParaRPr lang="en-ZA" sz="1000" dirty="0">
              <a:effectLst/>
              <a:latin typeface="+mj-lt"/>
              <a:ea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DDB90529-E8B9-4B6D-9049-379C48BE38DF}"/>
              </a:ext>
            </a:extLst>
          </p:cNvPr>
          <p:cNvPicPr>
            <a:picLocks noChangeAspect="1"/>
          </p:cNvPicPr>
          <p:nvPr/>
        </p:nvPicPr>
        <p:blipFill>
          <a:blip r:embed="rId3"/>
          <a:stretch>
            <a:fillRect/>
          </a:stretch>
        </p:blipFill>
        <p:spPr>
          <a:xfrm>
            <a:off x="171965" y="1991804"/>
            <a:ext cx="8705154" cy="4493945"/>
          </a:xfrm>
          <a:prstGeom prst="rect">
            <a:avLst/>
          </a:prstGeom>
        </p:spPr>
      </p:pic>
      <p:sp>
        <p:nvSpPr>
          <p:cNvPr id="11" name="TextBox 10">
            <a:extLst>
              <a:ext uri="{FF2B5EF4-FFF2-40B4-BE49-F238E27FC236}">
                <a16:creationId xmlns:a16="http://schemas.microsoft.com/office/drawing/2014/main" id="{819A895A-2A27-4217-ABF1-F0C5057F2251}"/>
              </a:ext>
            </a:extLst>
          </p:cNvPr>
          <p:cNvSpPr txBox="1"/>
          <p:nvPr/>
        </p:nvSpPr>
        <p:spPr>
          <a:xfrm>
            <a:off x="171965" y="1684027"/>
            <a:ext cx="8127874" cy="307777"/>
          </a:xfrm>
          <a:prstGeom prst="rect">
            <a:avLst/>
          </a:prstGeom>
          <a:noFill/>
        </p:spPr>
        <p:txBody>
          <a:bodyPr wrap="square">
            <a:spAutoFit/>
          </a:bodyPr>
          <a:lstStyle/>
          <a:p>
            <a:pPr algn="just">
              <a:spcAft>
                <a:spcPts val="0"/>
              </a:spcAft>
            </a:pPr>
            <a:r>
              <a:rPr lang="en-ZA" sz="1400" b="1"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Ethiopia adjusted new vehicle demand to 2035 (with no pre-owned vehicle imports)</a:t>
            </a:r>
          </a:p>
        </p:txBody>
      </p:sp>
    </p:spTree>
    <p:extLst>
      <p:ext uri="{BB962C8B-B14F-4D97-AF65-F5344CB8AC3E}">
        <p14:creationId xmlns:p14="http://schemas.microsoft.com/office/powerpoint/2010/main" val="2841703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57C42-8CD1-4E7F-B43A-7134D0DE274D}"/>
              </a:ext>
            </a:extLst>
          </p:cNvPr>
          <p:cNvSpPr>
            <a:spLocks noGrp="1"/>
          </p:cNvSpPr>
          <p:nvPr>
            <p:ph type="title"/>
          </p:nvPr>
        </p:nvSpPr>
        <p:spPr/>
        <p:txBody>
          <a:bodyPr>
            <a:normAutofit/>
          </a:bodyPr>
          <a:lstStyle/>
          <a:p>
            <a:r>
              <a:rPr lang="en-ZA" sz="3200" b="1" dirty="0"/>
              <a:t>Ethiopia vehicle production: SKD to CKD opportunity</a:t>
            </a:r>
          </a:p>
        </p:txBody>
      </p:sp>
      <p:graphicFrame>
        <p:nvGraphicFramePr>
          <p:cNvPr id="4" name="Content Placeholder 3">
            <a:extLst>
              <a:ext uri="{FF2B5EF4-FFF2-40B4-BE49-F238E27FC236}">
                <a16:creationId xmlns:a16="http://schemas.microsoft.com/office/drawing/2014/main" id="{21F262ED-0A71-42A5-B3E9-617E112EE63C}"/>
              </a:ext>
            </a:extLst>
          </p:cNvPr>
          <p:cNvGraphicFramePr>
            <a:graphicFrameLocks noGrp="1"/>
          </p:cNvGraphicFramePr>
          <p:nvPr>
            <p:ph idx="1"/>
            <p:extLst>
              <p:ext uri="{D42A27DB-BD31-4B8C-83A1-F6EECF244321}">
                <p14:modId xmlns:p14="http://schemas.microsoft.com/office/powerpoint/2010/main" val="205342980"/>
              </p:ext>
            </p:extLst>
          </p:nvPr>
        </p:nvGraphicFramePr>
        <p:xfrm>
          <a:off x="340682" y="2113482"/>
          <a:ext cx="7621790" cy="3359127"/>
        </p:xfrm>
        <a:graphic>
          <a:graphicData uri="http://schemas.openxmlformats.org/drawingml/2006/table">
            <a:tbl>
              <a:tblPr firstRow="1" bandRow="1">
                <a:tableStyleId>{93296810-A885-4BE3-A3E7-6D5BEEA58F35}</a:tableStyleId>
              </a:tblPr>
              <a:tblGrid>
                <a:gridCol w="2587453">
                  <a:extLst>
                    <a:ext uri="{9D8B030D-6E8A-4147-A177-3AD203B41FA5}">
                      <a16:colId xmlns:a16="http://schemas.microsoft.com/office/drawing/2014/main" val="3941059856"/>
                    </a:ext>
                  </a:extLst>
                </a:gridCol>
                <a:gridCol w="1078786">
                  <a:extLst>
                    <a:ext uri="{9D8B030D-6E8A-4147-A177-3AD203B41FA5}">
                      <a16:colId xmlns:a16="http://schemas.microsoft.com/office/drawing/2014/main" val="1852973271"/>
                    </a:ext>
                  </a:extLst>
                </a:gridCol>
                <a:gridCol w="1212351">
                  <a:extLst>
                    <a:ext uri="{9D8B030D-6E8A-4147-A177-3AD203B41FA5}">
                      <a16:colId xmlns:a16="http://schemas.microsoft.com/office/drawing/2014/main" val="335007720"/>
                    </a:ext>
                  </a:extLst>
                </a:gridCol>
                <a:gridCol w="1068512">
                  <a:extLst>
                    <a:ext uri="{9D8B030D-6E8A-4147-A177-3AD203B41FA5}">
                      <a16:colId xmlns:a16="http://schemas.microsoft.com/office/drawing/2014/main" val="3026012067"/>
                    </a:ext>
                  </a:extLst>
                </a:gridCol>
                <a:gridCol w="1674688">
                  <a:extLst>
                    <a:ext uri="{9D8B030D-6E8A-4147-A177-3AD203B41FA5}">
                      <a16:colId xmlns:a16="http://schemas.microsoft.com/office/drawing/2014/main" val="295474777"/>
                    </a:ext>
                  </a:extLst>
                </a:gridCol>
              </a:tblGrid>
              <a:tr h="699487">
                <a:tc>
                  <a:txBody>
                    <a:bodyPr/>
                    <a:lstStyle/>
                    <a:p>
                      <a:pPr marL="0" indent="-914400" algn="ctr">
                        <a:spcAft>
                          <a:spcPts val="0"/>
                        </a:spcAft>
                      </a:pPr>
                      <a:r>
                        <a:rPr lang="en-ZA" sz="1600" b="1">
                          <a:solidFill>
                            <a:srgbClr val="FFFFFF"/>
                          </a:solidFill>
                          <a:effectLst/>
                        </a:rPr>
                        <a:t>Production type</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ctr">
                        <a:spcAft>
                          <a:spcPts val="0"/>
                        </a:spcAft>
                      </a:pPr>
                      <a:r>
                        <a:rPr lang="en-ZA" sz="1600" b="1">
                          <a:solidFill>
                            <a:srgbClr val="FFFFFF"/>
                          </a:solidFill>
                          <a:effectLst/>
                        </a:rPr>
                        <a:t>Units</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ctr">
                        <a:spcAft>
                          <a:spcPts val="0"/>
                        </a:spcAft>
                      </a:pPr>
                      <a:r>
                        <a:rPr lang="en-ZA" sz="1600" b="1">
                          <a:solidFill>
                            <a:srgbClr val="FFFFFF"/>
                          </a:solidFill>
                          <a:effectLst/>
                        </a:rPr>
                        <a:t>GVA per unit</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ctr">
                        <a:spcAft>
                          <a:spcPts val="0"/>
                        </a:spcAft>
                      </a:pPr>
                      <a:r>
                        <a:rPr lang="en-ZA" sz="1600" b="1">
                          <a:solidFill>
                            <a:srgbClr val="FFFFFF"/>
                          </a:solidFill>
                          <a:effectLst/>
                        </a:rPr>
                        <a:t>Total GVA</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914400" algn="ctr">
                        <a:spcAft>
                          <a:spcPts val="0"/>
                        </a:spcAft>
                      </a:pPr>
                      <a:r>
                        <a:rPr lang="en-ZA" sz="1600" b="1">
                          <a:solidFill>
                            <a:srgbClr val="FFFFFF"/>
                          </a:solidFill>
                          <a:effectLst/>
                        </a:rPr>
                        <a:t>Employment</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extLst>
                  <a:ext uri="{0D108BD9-81ED-4DB2-BD59-A6C34878D82A}">
                    <a16:rowId xmlns:a16="http://schemas.microsoft.com/office/drawing/2014/main" val="3365246496"/>
                  </a:ext>
                </a:extLst>
              </a:tr>
              <a:tr h="842140">
                <a:tc>
                  <a:txBody>
                    <a:bodyPr/>
                    <a:lstStyle/>
                    <a:p>
                      <a:pPr marL="0" indent="-914400">
                        <a:spcAft>
                          <a:spcPts val="0"/>
                        </a:spcAft>
                      </a:pPr>
                      <a:r>
                        <a:rPr lang="en-ZA" sz="1600" dirty="0">
                          <a:solidFill>
                            <a:srgbClr val="000000"/>
                          </a:solidFill>
                          <a:effectLst/>
                        </a:rPr>
                        <a:t>Semi Knocked Down (SKD): Status quo to 2035*</a:t>
                      </a:r>
                      <a:endParaRPr lang="en-ZA" sz="16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600" dirty="0">
                          <a:solidFill>
                            <a:srgbClr val="000000"/>
                          </a:solidFill>
                          <a:effectLst/>
                        </a:rPr>
                        <a:t>112 854</a:t>
                      </a:r>
                      <a:endParaRPr lang="en-ZA" sz="16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600">
                          <a:solidFill>
                            <a:srgbClr val="000000"/>
                          </a:solidFill>
                          <a:effectLst/>
                        </a:rPr>
                        <a:t>4,00%</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600">
                          <a:solidFill>
                            <a:srgbClr val="000000"/>
                          </a:solidFill>
                          <a:effectLst/>
                        </a:rPr>
                        <a:t>$44m</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914400" algn="r">
                        <a:spcAft>
                          <a:spcPts val="0"/>
                        </a:spcAft>
                      </a:pPr>
                      <a:r>
                        <a:rPr lang="en-ZA" sz="1600">
                          <a:solidFill>
                            <a:srgbClr val="000000"/>
                          </a:solidFill>
                          <a:effectLst/>
                        </a:rPr>
                        <a:t>2 903</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extLst>
                  <a:ext uri="{0D108BD9-81ED-4DB2-BD59-A6C34878D82A}">
                    <a16:rowId xmlns:a16="http://schemas.microsoft.com/office/drawing/2014/main" val="2416712169"/>
                  </a:ext>
                </a:extLst>
              </a:tr>
              <a:tr h="842140">
                <a:tc>
                  <a:txBody>
                    <a:bodyPr/>
                    <a:lstStyle/>
                    <a:p>
                      <a:pPr marL="0" indent="-914400">
                        <a:spcAft>
                          <a:spcPts val="0"/>
                        </a:spcAft>
                      </a:pPr>
                      <a:r>
                        <a:rPr lang="en-ZA" sz="1600">
                          <a:solidFill>
                            <a:srgbClr val="000000"/>
                          </a:solidFill>
                          <a:effectLst/>
                        </a:rPr>
                        <a:t>Completely Knocked Down (CKD): Auto Pact to 2035*</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600">
                          <a:solidFill>
                            <a:srgbClr val="000000"/>
                          </a:solidFill>
                          <a:effectLst/>
                        </a:rPr>
                        <a:t>150 000</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600">
                          <a:solidFill>
                            <a:srgbClr val="000000"/>
                          </a:solidFill>
                          <a:effectLst/>
                        </a:rPr>
                        <a:t>31,00%</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600">
                          <a:solidFill>
                            <a:srgbClr val="000000"/>
                          </a:solidFill>
                          <a:effectLst/>
                        </a:rPr>
                        <a:t>$463m</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914400" algn="r">
                        <a:spcAft>
                          <a:spcPts val="0"/>
                        </a:spcAft>
                      </a:pPr>
                      <a:r>
                        <a:rPr lang="en-ZA" sz="1600">
                          <a:solidFill>
                            <a:srgbClr val="000000"/>
                          </a:solidFill>
                          <a:effectLst/>
                        </a:rPr>
                        <a:t>11 931</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extLst>
                  <a:ext uri="{0D108BD9-81ED-4DB2-BD59-A6C34878D82A}">
                    <a16:rowId xmlns:a16="http://schemas.microsoft.com/office/drawing/2014/main" val="3225152485"/>
                  </a:ext>
                </a:extLst>
              </a:tr>
              <a:tr h="699487">
                <a:tc>
                  <a:txBody>
                    <a:bodyPr/>
                    <a:lstStyle/>
                    <a:p>
                      <a:pPr marL="0" indent="-914400">
                        <a:spcAft>
                          <a:spcPts val="0"/>
                        </a:spcAft>
                      </a:pPr>
                      <a:r>
                        <a:rPr lang="en-ZA" sz="1600">
                          <a:solidFill>
                            <a:srgbClr val="000000"/>
                          </a:solidFill>
                          <a:effectLst/>
                        </a:rPr>
                        <a:t>Direct benefit of CKD production to Ethiopia relative to SKD assembly*</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600">
                          <a:solidFill>
                            <a:srgbClr val="000000"/>
                          </a:solidFill>
                          <a:effectLst/>
                        </a:rPr>
                        <a:t>37 146</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600">
                          <a:solidFill>
                            <a:srgbClr val="000000"/>
                          </a:solidFill>
                          <a:effectLst/>
                        </a:rPr>
                        <a:t>27,00%</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600">
                          <a:solidFill>
                            <a:srgbClr val="000000"/>
                          </a:solidFill>
                          <a:effectLst/>
                        </a:rPr>
                        <a:t>$419m</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914400" algn="r">
                        <a:spcAft>
                          <a:spcPts val="0"/>
                        </a:spcAft>
                      </a:pPr>
                      <a:r>
                        <a:rPr lang="en-ZA" sz="1600" dirty="0">
                          <a:solidFill>
                            <a:srgbClr val="000000"/>
                          </a:solidFill>
                          <a:effectLst/>
                        </a:rPr>
                        <a:t>9 028</a:t>
                      </a:r>
                      <a:endParaRPr lang="en-ZA" sz="16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extLst>
                  <a:ext uri="{0D108BD9-81ED-4DB2-BD59-A6C34878D82A}">
                    <a16:rowId xmlns:a16="http://schemas.microsoft.com/office/drawing/2014/main" val="1422568224"/>
                  </a:ext>
                </a:extLst>
              </a:tr>
            </a:tbl>
          </a:graphicData>
        </a:graphic>
      </p:graphicFrame>
      <p:sp>
        <p:nvSpPr>
          <p:cNvPr id="6" name="Slide Number Placeholder 5">
            <a:extLst>
              <a:ext uri="{FF2B5EF4-FFF2-40B4-BE49-F238E27FC236}">
                <a16:creationId xmlns:a16="http://schemas.microsoft.com/office/drawing/2014/main" id="{43C33944-D4D6-4CF0-A8D8-80146025456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DC9BBB-7B2C-3A45-AB32-BBC3CB090498}" type="slidenum">
              <a:rPr kumimoji="0" lang="en-US" sz="1100" b="0" i="0" u="none" strike="noStrike" kern="1200" cap="none" spc="0" normalizeH="0" baseline="0" noProof="0" smtClean="0">
                <a:ln>
                  <a:noFill/>
                </a:ln>
                <a:solidFill>
                  <a:srgbClr val="545454"/>
                </a:solidFill>
                <a:effectLst/>
                <a:uLnTx/>
                <a:uFillTx/>
                <a:latin typeface="Century Gothic"/>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100" b="0" i="0" u="none" strike="noStrike" kern="1200" cap="none" spc="0" normalizeH="0" baseline="0" noProof="0">
              <a:ln>
                <a:noFill/>
              </a:ln>
              <a:solidFill>
                <a:srgbClr val="545454"/>
              </a:solidFill>
              <a:effectLst/>
              <a:uLnTx/>
              <a:uFillTx/>
              <a:latin typeface="Century Gothic"/>
              <a:ea typeface="+mn-ea"/>
              <a:cs typeface="+mn-cs"/>
            </a:endParaRPr>
          </a:p>
        </p:txBody>
      </p:sp>
      <p:sp>
        <p:nvSpPr>
          <p:cNvPr id="7" name="TextBox 6">
            <a:extLst>
              <a:ext uri="{FF2B5EF4-FFF2-40B4-BE49-F238E27FC236}">
                <a16:creationId xmlns:a16="http://schemas.microsoft.com/office/drawing/2014/main" id="{F389E81C-970A-4B87-87E7-5E5204D69E48}"/>
              </a:ext>
            </a:extLst>
          </p:cNvPr>
          <p:cNvSpPr txBox="1"/>
          <p:nvPr/>
        </p:nvSpPr>
        <p:spPr>
          <a:xfrm>
            <a:off x="340682" y="5710019"/>
            <a:ext cx="1051560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ZA" sz="1800" b="0" i="0" u="none" strike="noStrike" kern="1200" cap="none" spc="0" normalizeH="0" baseline="0" noProof="0" dirty="0">
                <a:ln>
                  <a:noFill/>
                </a:ln>
                <a:solidFill>
                  <a:prstClr val="black"/>
                </a:solidFill>
                <a:effectLst/>
                <a:uLnTx/>
                <a:uFillTx/>
                <a:latin typeface="Calibri" panose="020F0502020204030204"/>
                <a:ea typeface="+mn-ea"/>
                <a:cs typeface="+mn-cs"/>
              </a:rPr>
              <a:t>* Per assembly of US$10,000 vehicle; local market substitution only for SKD; regional market for CKD</a:t>
            </a:r>
          </a:p>
        </p:txBody>
      </p:sp>
      <p:sp>
        <p:nvSpPr>
          <p:cNvPr id="8" name="Content Placeholder 2">
            <a:extLst>
              <a:ext uri="{FF2B5EF4-FFF2-40B4-BE49-F238E27FC236}">
                <a16:creationId xmlns:a16="http://schemas.microsoft.com/office/drawing/2014/main" id="{E5C28276-1C81-47A9-86C3-4F35E80A66D6}"/>
              </a:ext>
            </a:extLst>
          </p:cNvPr>
          <p:cNvSpPr txBox="1">
            <a:spLocks/>
          </p:cNvSpPr>
          <p:nvPr/>
        </p:nvSpPr>
        <p:spPr>
          <a:xfrm>
            <a:off x="8156817" y="2113482"/>
            <a:ext cx="3694501" cy="3349872"/>
          </a:xfrm>
          <a:prstGeom prst="rect">
            <a:avLst/>
          </a:prstGeom>
        </p:spPr>
        <p:style>
          <a:lnRef idx="0">
            <a:schemeClr val="dk1"/>
          </a:lnRef>
          <a:fillRef idx="3">
            <a:schemeClr val="dk1"/>
          </a:fillRef>
          <a:effectRef idx="3">
            <a:schemeClr val="dk1"/>
          </a:effectRef>
          <a:fontRef idx="minor">
            <a:schemeClr val="lt1"/>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ZA" sz="1600" dirty="0">
                <a:solidFill>
                  <a:schemeClr val="bg1"/>
                </a:solidFill>
              </a:rPr>
              <a:t>While GDP growth averaged 9.8% over the period 2009 to 2018, Ethiopia has one of the lowest motorisation rates globally</a:t>
            </a:r>
          </a:p>
          <a:p>
            <a:r>
              <a:rPr lang="en-ZA" sz="1600" dirty="0">
                <a:solidFill>
                  <a:schemeClr val="bg1"/>
                </a:solidFill>
              </a:rPr>
              <a:t>High population growth – high potential demand brought upon by economic growth</a:t>
            </a:r>
          </a:p>
          <a:p>
            <a:r>
              <a:rPr lang="en-ZA" sz="1600" dirty="0">
                <a:solidFill>
                  <a:schemeClr val="bg1"/>
                </a:solidFill>
              </a:rPr>
              <a:t>Pre-owned vehicles dominate sales – a policy dealing with this is critical to managing the  consequences of a negative trade balance</a:t>
            </a:r>
          </a:p>
        </p:txBody>
      </p:sp>
      <p:pic>
        <p:nvPicPr>
          <p:cNvPr id="9" name="Picture 8">
            <a:extLst>
              <a:ext uri="{FF2B5EF4-FFF2-40B4-BE49-F238E27FC236}">
                <a16:creationId xmlns:a16="http://schemas.microsoft.com/office/drawing/2014/main" id="{94D992DF-D882-4F65-AE40-21EF4A4E2650}"/>
              </a:ext>
            </a:extLst>
          </p:cNvPr>
          <p:cNvPicPr>
            <a:picLocks noChangeAspect="1"/>
          </p:cNvPicPr>
          <p:nvPr/>
        </p:nvPicPr>
        <p:blipFill>
          <a:blip r:embed="rId2"/>
          <a:stretch>
            <a:fillRect/>
          </a:stretch>
        </p:blipFill>
        <p:spPr>
          <a:xfrm>
            <a:off x="10749673" y="164386"/>
            <a:ext cx="1143299" cy="688369"/>
          </a:xfrm>
          <a:prstGeom prst="rect">
            <a:avLst/>
          </a:prstGeom>
        </p:spPr>
      </p:pic>
    </p:spTree>
    <p:extLst>
      <p:ext uri="{BB962C8B-B14F-4D97-AF65-F5344CB8AC3E}">
        <p14:creationId xmlns:p14="http://schemas.microsoft.com/office/powerpoint/2010/main" val="12742940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0B48B-9A10-4C9C-B458-97C711AAFF2F}"/>
              </a:ext>
            </a:extLst>
          </p:cNvPr>
          <p:cNvSpPr>
            <a:spLocks noGrp="1"/>
          </p:cNvSpPr>
          <p:nvPr>
            <p:ph type="title"/>
          </p:nvPr>
        </p:nvSpPr>
        <p:spPr/>
        <p:txBody>
          <a:bodyPr/>
          <a:lstStyle/>
          <a:p>
            <a:r>
              <a:rPr lang="en-ZA" b="1" dirty="0"/>
              <a:t>Status quo of Tanzanian auto sector</a:t>
            </a:r>
          </a:p>
        </p:txBody>
      </p:sp>
      <p:sp>
        <p:nvSpPr>
          <p:cNvPr id="4" name="Slide Number Placeholder 3">
            <a:extLst>
              <a:ext uri="{FF2B5EF4-FFF2-40B4-BE49-F238E27FC236}">
                <a16:creationId xmlns:a16="http://schemas.microsoft.com/office/drawing/2014/main" id="{4F6C7355-4E45-4247-8B2E-2BC485D1CEB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36C87F6-986D-49E6-AF40-1B3A1EE8064D}" type="slidenum">
              <a:rPr kumimoji="0" lang="en-ZA" sz="1100" b="0" i="0" u="none" strike="noStrike" kern="1200" cap="none" spc="0" normalizeH="0" baseline="0" noProof="0" smtClean="0">
                <a:ln>
                  <a:noFill/>
                </a:ln>
                <a:solidFill>
                  <a:srgbClr val="545454"/>
                </a:solidFill>
                <a:effectLst/>
                <a:uLnTx/>
                <a:uFillTx/>
                <a:latin typeface="Century Gothic"/>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ZA" sz="1100" b="0" i="0" u="none" strike="noStrike" kern="1200" cap="none" spc="0" normalizeH="0" baseline="0" noProof="0">
              <a:ln>
                <a:noFill/>
              </a:ln>
              <a:solidFill>
                <a:srgbClr val="545454"/>
              </a:solidFill>
              <a:effectLst/>
              <a:uLnTx/>
              <a:uFillTx/>
              <a:latin typeface="Century Gothic"/>
              <a:ea typeface="+mn-ea"/>
              <a:cs typeface="+mn-cs"/>
            </a:endParaRPr>
          </a:p>
        </p:txBody>
      </p:sp>
      <p:graphicFrame>
        <p:nvGraphicFramePr>
          <p:cNvPr id="7" name="Content Placeholder 2">
            <a:extLst>
              <a:ext uri="{FF2B5EF4-FFF2-40B4-BE49-F238E27FC236}">
                <a16:creationId xmlns:a16="http://schemas.microsoft.com/office/drawing/2014/main" id="{EF202AC0-08E2-4335-B48D-43FEAB581920}"/>
              </a:ext>
            </a:extLst>
          </p:cNvPr>
          <p:cNvGraphicFramePr>
            <a:graphicFrameLocks/>
          </p:cNvGraphicFramePr>
          <p:nvPr>
            <p:extLst>
              <p:ext uri="{D42A27DB-BD31-4B8C-83A1-F6EECF244321}">
                <p14:modId xmlns:p14="http://schemas.microsoft.com/office/powerpoint/2010/main" val="1916795540"/>
              </p:ext>
            </p:extLst>
          </p:nvPr>
        </p:nvGraphicFramePr>
        <p:xfrm>
          <a:off x="6462444" y="1746606"/>
          <a:ext cx="5245459" cy="4609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Picture 7">
            <a:extLst>
              <a:ext uri="{FF2B5EF4-FFF2-40B4-BE49-F238E27FC236}">
                <a16:creationId xmlns:a16="http://schemas.microsoft.com/office/drawing/2014/main" id="{14A78218-C801-4A3C-BB6F-D727474C5AA5}"/>
              </a:ext>
            </a:extLst>
          </p:cNvPr>
          <p:cNvPicPr>
            <a:picLocks noChangeAspect="1"/>
          </p:cNvPicPr>
          <p:nvPr/>
        </p:nvPicPr>
        <p:blipFill>
          <a:blip r:embed="rId7"/>
          <a:stretch>
            <a:fillRect/>
          </a:stretch>
        </p:blipFill>
        <p:spPr>
          <a:xfrm>
            <a:off x="10792704" y="137654"/>
            <a:ext cx="1143299" cy="540440"/>
          </a:xfrm>
          <a:prstGeom prst="rect">
            <a:avLst/>
          </a:prstGeom>
        </p:spPr>
      </p:pic>
      <p:graphicFrame>
        <p:nvGraphicFramePr>
          <p:cNvPr id="9" name="Table 8">
            <a:extLst>
              <a:ext uri="{FF2B5EF4-FFF2-40B4-BE49-F238E27FC236}">
                <a16:creationId xmlns:a16="http://schemas.microsoft.com/office/drawing/2014/main" id="{73D366DD-2050-4949-A210-279B58041766}"/>
              </a:ext>
            </a:extLst>
          </p:cNvPr>
          <p:cNvGraphicFramePr>
            <a:graphicFrameLocks noGrp="1"/>
          </p:cNvGraphicFramePr>
          <p:nvPr>
            <p:extLst>
              <p:ext uri="{D42A27DB-BD31-4B8C-83A1-F6EECF244321}">
                <p14:modId xmlns:p14="http://schemas.microsoft.com/office/powerpoint/2010/main" val="756249022"/>
              </p:ext>
            </p:extLst>
          </p:nvPr>
        </p:nvGraphicFramePr>
        <p:xfrm>
          <a:off x="359596" y="1746606"/>
          <a:ext cx="5949764" cy="4609742"/>
        </p:xfrm>
        <a:graphic>
          <a:graphicData uri="http://schemas.openxmlformats.org/drawingml/2006/table">
            <a:tbl>
              <a:tblPr firstRow="1" firstCol="1" bandRow="1">
                <a:tableStyleId>{073A0DAA-6AF3-43AB-8588-CEC1D06C72B9}</a:tableStyleId>
              </a:tblPr>
              <a:tblGrid>
                <a:gridCol w="3715324">
                  <a:extLst>
                    <a:ext uri="{9D8B030D-6E8A-4147-A177-3AD203B41FA5}">
                      <a16:colId xmlns:a16="http://schemas.microsoft.com/office/drawing/2014/main" val="20000"/>
                    </a:ext>
                  </a:extLst>
                </a:gridCol>
                <a:gridCol w="2234440">
                  <a:extLst>
                    <a:ext uri="{9D8B030D-6E8A-4147-A177-3AD203B41FA5}">
                      <a16:colId xmlns:a16="http://schemas.microsoft.com/office/drawing/2014/main" val="20001"/>
                    </a:ext>
                  </a:extLst>
                </a:gridCol>
              </a:tblGrid>
              <a:tr h="498465">
                <a:tc>
                  <a:txBody>
                    <a:bodyPr/>
                    <a:lstStyle/>
                    <a:p>
                      <a:pPr algn="ctr">
                        <a:spcAft>
                          <a:spcPts val="0"/>
                        </a:spcAft>
                      </a:pPr>
                      <a:r>
                        <a:rPr lang="en-ZA" sz="1400" dirty="0">
                          <a:effectLst/>
                        </a:rPr>
                        <a:t>Indicator</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1400">
                          <a:effectLst/>
                        </a:rPr>
                        <a:t>Values</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0"/>
                  </a:ext>
                </a:extLst>
              </a:tr>
              <a:tr h="498465">
                <a:tc>
                  <a:txBody>
                    <a:bodyPr/>
                    <a:lstStyle/>
                    <a:p>
                      <a:pPr algn="just">
                        <a:spcAft>
                          <a:spcPts val="0"/>
                        </a:spcAft>
                      </a:pPr>
                      <a:r>
                        <a:rPr lang="en-ZA" sz="1400" dirty="0">
                          <a:effectLst/>
                        </a:rPr>
                        <a:t>Population 2018</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a:effectLst/>
                        </a:rPr>
                        <a:t>59 million</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526574">
                <a:tc>
                  <a:txBody>
                    <a:bodyPr/>
                    <a:lstStyle/>
                    <a:p>
                      <a:pPr algn="just">
                        <a:spcAft>
                          <a:spcPts val="0"/>
                        </a:spcAft>
                      </a:pPr>
                      <a:r>
                        <a:rPr lang="en-ZA" sz="1400" dirty="0">
                          <a:effectLst/>
                        </a:rPr>
                        <a:t>GDP per capita PPP 2014 (nominal)*</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a:effectLst/>
                        </a:rPr>
                        <a:t>1 051</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2"/>
                  </a:ext>
                </a:extLst>
              </a:tr>
              <a:tr h="526574">
                <a:tc>
                  <a:txBody>
                    <a:bodyPr/>
                    <a:lstStyle/>
                    <a:p>
                      <a:pPr algn="just">
                        <a:spcAft>
                          <a:spcPts val="0"/>
                        </a:spcAft>
                      </a:pPr>
                      <a:r>
                        <a:rPr lang="en-ZA" sz="1400" dirty="0">
                          <a:effectLst/>
                        </a:rPr>
                        <a:t>Total number of vehicles in operation†</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380 000</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3"/>
                  </a:ext>
                </a:extLst>
              </a:tr>
              <a:tr h="979942">
                <a:tc>
                  <a:txBody>
                    <a:bodyPr/>
                    <a:lstStyle/>
                    <a:p>
                      <a:pPr algn="just">
                        <a:spcAft>
                          <a:spcPts val="0"/>
                        </a:spcAft>
                      </a:pPr>
                      <a:r>
                        <a:rPr lang="en-ZA" sz="1400" dirty="0">
                          <a:effectLst/>
                        </a:rPr>
                        <a:t>Estimated ratio of people to vehicles (per 1000 people)</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7 per 1000 </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4"/>
                  </a:ext>
                </a:extLst>
              </a:tr>
              <a:tr h="526574">
                <a:tc>
                  <a:txBody>
                    <a:bodyPr/>
                    <a:lstStyle/>
                    <a:p>
                      <a:pPr algn="just">
                        <a:spcAft>
                          <a:spcPts val="0"/>
                        </a:spcAft>
                      </a:pPr>
                      <a:r>
                        <a:rPr lang="en-ZA" sz="1400">
                          <a:effectLst/>
                        </a:rPr>
                        <a:t>Passenger vehicle production (2015ⁱ)</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5"/>
                  </a:ext>
                </a:extLst>
              </a:tr>
              <a:tr h="526574">
                <a:tc>
                  <a:txBody>
                    <a:bodyPr/>
                    <a:lstStyle/>
                    <a:p>
                      <a:pPr algn="just">
                        <a:spcAft>
                          <a:spcPts val="0"/>
                        </a:spcAft>
                      </a:pPr>
                      <a:r>
                        <a:rPr lang="en-ZA" sz="1400">
                          <a:effectLst/>
                        </a:rPr>
                        <a:t>Passenger vehicle sales (2016)</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latin typeface="Calibri" panose="020F0502020204030204" pitchFamily="34" charset="0"/>
                          <a:ea typeface="Times New Roman" panose="02020603050405020304" pitchFamily="18" charset="0"/>
                          <a:cs typeface="Times New Roman" panose="02020603050405020304" pitchFamily="18" charset="0"/>
                        </a:rPr>
                        <a:t>2 300</a:t>
                      </a:r>
                    </a:p>
                  </a:txBody>
                  <a:tcPr marL="68580" marR="68580" marT="0" marB="0" anchor="ctr"/>
                </a:tc>
                <a:extLst>
                  <a:ext uri="{0D108BD9-81ED-4DB2-BD59-A6C34878D82A}">
                    <a16:rowId xmlns:a16="http://schemas.microsoft.com/office/drawing/2014/main" val="10006"/>
                  </a:ext>
                </a:extLst>
              </a:tr>
              <a:tr h="526574">
                <a:tc>
                  <a:txBody>
                    <a:bodyPr/>
                    <a:lstStyle/>
                    <a:p>
                      <a:pPr algn="just">
                        <a:spcAft>
                          <a:spcPts val="0"/>
                        </a:spcAft>
                      </a:pPr>
                      <a:r>
                        <a:rPr lang="en-ZA" sz="1400" dirty="0">
                          <a:effectLst/>
                        </a:rPr>
                        <a:t>Commercial vehicle sales (2016)</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2 200</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7"/>
                  </a:ext>
                </a:extLst>
              </a:tr>
            </a:tbl>
          </a:graphicData>
        </a:graphic>
      </p:graphicFrame>
      <p:sp>
        <p:nvSpPr>
          <p:cNvPr id="10" name="TextBox 9">
            <a:extLst>
              <a:ext uri="{FF2B5EF4-FFF2-40B4-BE49-F238E27FC236}">
                <a16:creationId xmlns:a16="http://schemas.microsoft.com/office/drawing/2014/main" id="{2E218AA0-B363-46FD-BB06-2CC1774BA12A}"/>
              </a:ext>
            </a:extLst>
          </p:cNvPr>
          <p:cNvSpPr txBox="1"/>
          <p:nvPr/>
        </p:nvSpPr>
        <p:spPr>
          <a:xfrm>
            <a:off x="240941" y="6375613"/>
            <a:ext cx="10351715" cy="415498"/>
          </a:xfrm>
          <a:prstGeom prst="rect">
            <a:avLst/>
          </a:prstGeom>
          <a:noFill/>
        </p:spPr>
        <p:txBody>
          <a:bodyPr wrap="square">
            <a:spAutoFit/>
          </a:bodyPr>
          <a:lstStyle/>
          <a:p>
            <a:r>
              <a:rPr lang="en-ZA" sz="1050" dirty="0"/>
              <a:t>Source:  *World Bank http://data.worldbank.org/; †OICA http://www.oica.net/category/vehicles-in-use/; ⁱOICA production and sales http://www.oica.net/category/production-statistics/; http://www.oica.net/category/sales-statistics</a:t>
            </a:r>
          </a:p>
        </p:txBody>
      </p:sp>
    </p:spTree>
    <p:extLst>
      <p:ext uri="{BB962C8B-B14F-4D97-AF65-F5344CB8AC3E}">
        <p14:creationId xmlns:p14="http://schemas.microsoft.com/office/powerpoint/2010/main" val="18745417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47601E-2858-4282-8327-42912DFFBC95}"/>
              </a:ext>
            </a:extLst>
          </p:cNvPr>
          <p:cNvSpPr>
            <a:spLocks noGrp="1"/>
          </p:cNvSpPr>
          <p:nvPr>
            <p:ph type="title"/>
          </p:nvPr>
        </p:nvSpPr>
        <p:spPr/>
        <p:txBody>
          <a:bodyPr anchor="ctr"/>
          <a:lstStyle/>
          <a:p>
            <a:r>
              <a:rPr lang="en-ZA" b="1" dirty="0"/>
              <a:t>Tanzania demand for new vehicles</a:t>
            </a:r>
          </a:p>
        </p:txBody>
      </p:sp>
      <p:sp>
        <p:nvSpPr>
          <p:cNvPr id="4" name="Slide Number Placeholder 3">
            <a:extLst>
              <a:ext uri="{FF2B5EF4-FFF2-40B4-BE49-F238E27FC236}">
                <a16:creationId xmlns:a16="http://schemas.microsoft.com/office/drawing/2014/main" id="{D41872C1-AD18-4D81-B5AB-E61B97C9DA5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36C87F6-986D-49E6-AF40-1B3A1EE8064D}" type="slidenum">
              <a:rPr kumimoji="0" lang="en-ZA" sz="1100" b="0" i="0" u="none" strike="noStrike" kern="1200" cap="none" spc="0" normalizeH="0" baseline="0" noProof="0" smtClean="0">
                <a:ln>
                  <a:noFill/>
                </a:ln>
                <a:solidFill>
                  <a:srgbClr val="545454"/>
                </a:solidFill>
                <a:effectLst/>
                <a:uLnTx/>
                <a:uFillTx/>
                <a:latin typeface="Century Gothic"/>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ZA" sz="1100" b="0" i="0" u="none" strike="noStrike" kern="1200" cap="none" spc="0" normalizeH="0" baseline="0" noProof="0">
              <a:ln>
                <a:noFill/>
              </a:ln>
              <a:solidFill>
                <a:srgbClr val="545454"/>
              </a:solidFill>
              <a:effectLst/>
              <a:uLnTx/>
              <a:uFillTx/>
              <a:latin typeface="Century Gothic"/>
              <a:ea typeface="+mn-ea"/>
              <a:cs typeface="+mn-cs"/>
            </a:endParaRPr>
          </a:p>
        </p:txBody>
      </p:sp>
      <p:sp>
        <p:nvSpPr>
          <p:cNvPr id="5" name="TextBox 4">
            <a:extLst>
              <a:ext uri="{FF2B5EF4-FFF2-40B4-BE49-F238E27FC236}">
                <a16:creationId xmlns:a16="http://schemas.microsoft.com/office/drawing/2014/main" id="{D61097DB-0E4D-4B19-BCAD-1CDE60812943}"/>
              </a:ext>
            </a:extLst>
          </p:cNvPr>
          <p:cNvSpPr txBox="1"/>
          <p:nvPr/>
        </p:nvSpPr>
        <p:spPr>
          <a:xfrm flipH="1">
            <a:off x="8681607" y="2689495"/>
            <a:ext cx="3318552" cy="286232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mj-lt"/>
                <a:ea typeface="+mn-ea"/>
                <a:cs typeface="+mn-cs"/>
              </a:rPr>
              <a:t>If Tanzania were able to halt pre-owned vehicle imports then we estimate that the demand for new vehicles would </a:t>
            </a:r>
            <a:r>
              <a:rPr kumimoji="0" lang="en-ZA" sz="2000" b="0" i="0" u="none" strike="noStrike" kern="1200" cap="none" spc="0" normalizeH="0" baseline="0" noProof="0" dirty="0">
                <a:ln>
                  <a:noFill/>
                </a:ln>
                <a:solidFill>
                  <a:prstClr val="black"/>
                </a:solidFill>
                <a:effectLst/>
                <a:uLnTx/>
                <a:uFillTx/>
                <a:latin typeface="+mj-lt"/>
                <a:ea typeface="+mn-ea"/>
                <a:cs typeface="+mn-cs"/>
              </a:rPr>
              <a:t>be </a:t>
            </a:r>
            <a:r>
              <a:rPr kumimoji="0" lang="en-ZA" sz="2000" b="1" i="0" u="none" strike="noStrike" kern="1200" cap="none" spc="0" normalizeH="0" baseline="0" noProof="0" dirty="0">
                <a:ln>
                  <a:noFill/>
                </a:ln>
                <a:solidFill>
                  <a:prstClr val="black"/>
                </a:solidFill>
                <a:effectLst/>
                <a:uLnTx/>
                <a:uFillTx/>
                <a:latin typeface="+mj-lt"/>
                <a:ea typeface="+mn-ea"/>
                <a:cs typeface="+mn-cs"/>
              </a:rPr>
              <a:t>32,301 in 2020, increasing to 78,058 units by 2035</a:t>
            </a:r>
            <a:endParaRPr kumimoji="0" lang="en-US" sz="2000" b="1" i="0" u="none" strike="noStrike" kern="1200" cap="none" spc="0" normalizeH="0" baseline="0" noProof="0" dirty="0">
              <a:ln>
                <a:noFill/>
              </a:ln>
              <a:solidFill>
                <a:prstClr val="black"/>
              </a:solidFill>
              <a:effectLst/>
              <a:uLnTx/>
              <a:uFillTx/>
              <a:latin typeface="+mj-lt"/>
              <a:ea typeface="+mn-ea"/>
              <a:cs typeface="+mn-cs"/>
            </a:endParaRPr>
          </a:p>
        </p:txBody>
      </p:sp>
      <p:pic>
        <p:nvPicPr>
          <p:cNvPr id="7" name="Picture 6">
            <a:extLst>
              <a:ext uri="{FF2B5EF4-FFF2-40B4-BE49-F238E27FC236}">
                <a16:creationId xmlns:a16="http://schemas.microsoft.com/office/drawing/2014/main" id="{4032AB92-5205-45F5-B541-17A4E0F8381A}"/>
              </a:ext>
            </a:extLst>
          </p:cNvPr>
          <p:cNvPicPr>
            <a:picLocks noChangeAspect="1"/>
          </p:cNvPicPr>
          <p:nvPr/>
        </p:nvPicPr>
        <p:blipFill>
          <a:blip r:embed="rId2"/>
          <a:stretch>
            <a:fillRect/>
          </a:stretch>
        </p:blipFill>
        <p:spPr>
          <a:xfrm>
            <a:off x="10792704" y="137654"/>
            <a:ext cx="1143299" cy="540440"/>
          </a:xfrm>
          <a:prstGeom prst="rect">
            <a:avLst/>
          </a:prstGeom>
        </p:spPr>
      </p:pic>
      <p:sp>
        <p:nvSpPr>
          <p:cNvPr id="9" name="TextBox 8">
            <a:extLst>
              <a:ext uri="{FF2B5EF4-FFF2-40B4-BE49-F238E27FC236}">
                <a16:creationId xmlns:a16="http://schemas.microsoft.com/office/drawing/2014/main" id="{F4FF2685-63B6-4C7B-8216-D706C46E9DF3}"/>
              </a:ext>
            </a:extLst>
          </p:cNvPr>
          <p:cNvSpPr txBox="1"/>
          <p:nvPr/>
        </p:nvSpPr>
        <p:spPr>
          <a:xfrm>
            <a:off x="440775" y="6502954"/>
            <a:ext cx="8355672" cy="400110"/>
          </a:xfrm>
          <a:prstGeom prst="rect">
            <a:avLst/>
          </a:prstGeom>
          <a:noFill/>
        </p:spPr>
        <p:txBody>
          <a:bodyPr wrap="square">
            <a:spAutoFit/>
          </a:bodyPr>
          <a:lstStyle/>
          <a:p>
            <a:pPr>
              <a:spcAft>
                <a:spcPts val="0"/>
              </a:spcAft>
            </a:pPr>
            <a:r>
              <a:rPr lang="en-ZA" sz="1000" i="1" dirty="0">
                <a:effectLst/>
                <a:latin typeface="+mj-lt"/>
                <a:ea typeface="Calibri" panose="020F0502020204030204" pitchFamily="34" charset="0"/>
                <a:cs typeface="Calibri" panose="020F0502020204030204" pitchFamily="34" charset="0"/>
              </a:rPr>
              <a:t>Notes: </a:t>
            </a:r>
            <a:r>
              <a:rPr lang="en-ZA" sz="1000" dirty="0">
                <a:effectLst/>
                <a:latin typeface="+mj-lt"/>
                <a:ea typeface="Calibri" panose="020F0502020204030204" pitchFamily="34" charset="0"/>
                <a:cs typeface="Calibri" panose="020F0502020204030204" pitchFamily="34" charset="0"/>
              </a:rPr>
              <a:t>Based on the termination of pre-owned vehicle imports and substitution with new vehicles (and demand reduced by 20% for affordability reasons).</a:t>
            </a:r>
            <a:endParaRPr lang="en-ZA" sz="1000" dirty="0">
              <a:effectLst/>
              <a:latin typeface="+mj-lt"/>
              <a:ea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2902673-7448-4088-B808-80D70A1853F6}"/>
              </a:ext>
            </a:extLst>
          </p:cNvPr>
          <p:cNvSpPr txBox="1"/>
          <p:nvPr/>
        </p:nvSpPr>
        <p:spPr>
          <a:xfrm>
            <a:off x="554806" y="1522467"/>
            <a:ext cx="8127874" cy="307777"/>
          </a:xfrm>
          <a:prstGeom prst="rect">
            <a:avLst/>
          </a:prstGeom>
          <a:noFill/>
        </p:spPr>
        <p:txBody>
          <a:bodyPr wrap="square">
            <a:spAutoFit/>
          </a:bodyPr>
          <a:lstStyle/>
          <a:p>
            <a:pPr algn="just">
              <a:spcAft>
                <a:spcPts val="0"/>
              </a:spcAft>
            </a:pPr>
            <a:r>
              <a:rPr lang="en-ZA" sz="1400" b="1"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Tanzania adjusted new vehicle demand to 2035 (with no pre-owned vehicle imports)</a:t>
            </a:r>
          </a:p>
        </p:txBody>
      </p:sp>
      <p:pic>
        <p:nvPicPr>
          <p:cNvPr id="12" name="Picture 11">
            <a:extLst>
              <a:ext uri="{FF2B5EF4-FFF2-40B4-BE49-F238E27FC236}">
                <a16:creationId xmlns:a16="http://schemas.microsoft.com/office/drawing/2014/main" id="{B5B764E1-C31F-46D0-A852-B2F782DC57CB}"/>
              </a:ext>
            </a:extLst>
          </p:cNvPr>
          <p:cNvPicPr>
            <a:picLocks noChangeAspect="1"/>
          </p:cNvPicPr>
          <p:nvPr/>
        </p:nvPicPr>
        <p:blipFill>
          <a:blip r:embed="rId3"/>
          <a:stretch>
            <a:fillRect/>
          </a:stretch>
        </p:blipFill>
        <p:spPr>
          <a:xfrm>
            <a:off x="163639" y="1792885"/>
            <a:ext cx="8355672" cy="4655542"/>
          </a:xfrm>
          <a:prstGeom prst="rect">
            <a:avLst/>
          </a:prstGeom>
        </p:spPr>
      </p:pic>
    </p:spTree>
    <p:extLst>
      <p:ext uri="{BB962C8B-B14F-4D97-AF65-F5344CB8AC3E}">
        <p14:creationId xmlns:p14="http://schemas.microsoft.com/office/powerpoint/2010/main" val="3653557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57C42-8CD1-4E7F-B43A-7134D0DE274D}"/>
              </a:ext>
            </a:extLst>
          </p:cNvPr>
          <p:cNvSpPr>
            <a:spLocks noGrp="1"/>
          </p:cNvSpPr>
          <p:nvPr>
            <p:ph type="title"/>
          </p:nvPr>
        </p:nvSpPr>
        <p:spPr/>
        <p:txBody>
          <a:bodyPr>
            <a:normAutofit/>
          </a:bodyPr>
          <a:lstStyle/>
          <a:p>
            <a:r>
              <a:rPr lang="en-ZA" sz="3200" b="1" dirty="0"/>
              <a:t>Tanzania vehicle production: SKD to CKD opportunity</a:t>
            </a:r>
          </a:p>
        </p:txBody>
      </p:sp>
      <p:graphicFrame>
        <p:nvGraphicFramePr>
          <p:cNvPr id="4" name="Content Placeholder 3">
            <a:extLst>
              <a:ext uri="{FF2B5EF4-FFF2-40B4-BE49-F238E27FC236}">
                <a16:creationId xmlns:a16="http://schemas.microsoft.com/office/drawing/2014/main" id="{21F262ED-0A71-42A5-B3E9-617E112EE63C}"/>
              </a:ext>
            </a:extLst>
          </p:cNvPr>
          <p:cNvGraphicFramePr>
            <a:graphicFrameLocks noGrp="1"/>
          </p:cNvGraphicFramePr>
          <p:nvPr>
            <p:ph idx="1"/>
            <p:extLst>
              <p:ext uri="{D42A27DB-BD31-4B8C-83A1-F6EECF244321}">
                <p14:modId xmlns:p14="http://schemas.microsoft.com/office/powerpoint/2010/main" val="353149948"/>
              </p:ext>
            </p:extLst>
          </p:nvPr>
        </p:nvGraphicFramePr>
        <p:xfrm>
          <a:off x="340682" y="1917622"/>
          <a:ext cx="7390154" cy="3934536"/>
        </p:xfrm>
        <a:graphic>
          <a:graphicData uri="http://schemas.openxmlformats.org/drawingml/2006/table">
            <a:tbl>
              <a:tblPr firstRow="1" bandRow="1">
                <a:tableStyleId>{93296810-A885-4BE3-A3E7-6D5BEEA58F35}</a:tableStyleId>
              </a:tblPr>
              <a:tblGrid>
                <a:gridCol w="2508817">
                  <a:extLst>
                    <a:ext uri="{9D8B030D-6E8A-4147-A177-3AD203B41FA5}">
                      <a16:colId xmlns:a16="http://schemas.microsoft.com/office/drawing/2014/main" val="3941059856"/>
                    </a:ext>
                  </a:extLst>
                </a:gridCol>
                <a:gridCol w="1046000">
                  <a:extLst>
                    <a:ext uri="{9D8B030D-6E8A-4147-A177-3AD203B41FA5}">
                      <a16:colId xmlns:a16="http://schemas.microsoft.com/office/drawing/2014/main" val="1852973271"/>
                    </a:ext>
                  </a:extLst>
                </a:gridCol>
                <a:gridCol w="1175506">
                  <a:extLst>
                    <a:ext uri="{9D8B030D-6E8A-4147-A177-3AD203B41FA5}">
                      <a16:colId xmlns:a16="http://schemas.microsoft.com/office/drawing/2014/main" val="335007720"/>
                    </a:ext>
                  </a:extLst>
                </a:gridCol>
                <a:gridCol w="1036039">
                  <a:extLst>
                    <a:ext uri="{9D8B030D-6E8A-4147-A177-3AD203B41FA5}">
                      <a16:colId xmlns:a16="http://schemas.microsoft.com/office/drawing/2014/main" val="3026012067"/>
                    </a:ext>
                  </a:extLst>
                </a:gridCol>
                <a:gridCol w="1623792">
                  <a:extLst>
                    <a:ext uri="{9D8B030D-6E8A-4147-A177-3AD203B41FA5}">
                      <a16:colId xmlns:a16="http://schemas.microsoft.com/office/drawing/2014/main" val="295474777"/>
                    </a:ext>
                  </a:extLst>
                </a:gridCol>
              </a:tblGrid>
              <a:tr h="892615">
                <a:tc>
                  <a:txBody>
                    <a:bodyPr/>
                    <a:lstStyle/>
                    <a:p>
                      <a:pPr marL="0" indent="-914400" algn="ctr">
                        <a:spcAft>
                          <a:spcPts val="0"/>
                        </a:spcAft>
                      </a:pPr>
                      <a:r>
                        <a:rPr lang="en-ZA" sz="1600" b="1">
                          <a:solidFill>
                            <a:srgbClr val="FFFFFF"/>
                          </a:solidFill>
                          <a:effectLst/>
                        </a:rPr>
                        <a:t>Production type</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ctr">
                        <a:spcAft>
                          <a:spcPts val="0"/>
                        </a:spcAft>
                      </a:pPr>
                      <a:r>
                        <a:rPr lang="en-ZA" sz="1600" b="1">
                          <a:solidFill>
                            <a:srgbClr val="FFFFFF"/>
                          </a:solidFill>
                          <a:effectLst/>
                        </a:rPr>
                        <a:t>Units</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ctr">
                        <a:spcAft>
                          <a:spcPts val="0"/>
                        </a:spcAft>
                      </a:pPr>
                      <a:r>
                        <a:rPr lang="en-ZA" sz="1600" b="1">
                          <a:solidFill>
                            <a:srgbClr val="FFFFFF"/>
                          </a:solidFill>
                          <a:effectLst/>
                        </a:rPr>
                        <a:t>GVA per unit</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ctr">
                        <a:spcAft>
                          <a:spcPts val="0"/>
                        </a:spcAft>
                      </a:pPr>
                      <a:r>
                        <a:rPr lang="en-ZA" sz="1600" b="1">
                          <a:solidFill>
                            <a:srgbClr val="FFFFFF"/>
                          </a:solidFill>
                          <a:effectLst/>
                        </a:rPr>
                        <a:t>Total GVA</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914400" algn="ctr">
                        <a:spcAft>
                          <a:spcPts val="0"/>
                        </a:spcAft>
                      </a:pPr>
                      <a:r>
                        <a:rPr lang="en-ZA" sz="1600" b="1">
                          <a:solidFill>
                            <a:srgbClr val="FFFFFF"/>
                          </a:solidFill>
                          <a:effectLst/>
                        </a:rPr>
                        <a:t>Employment</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extLst>
                  <a:ext uri="{0D108BD9-81ED-4DB2-BD59-A6C34878D82A}">
                    <a16:rowId xmlns:a16="http://schemas.microsoft.com/office/drawing/2014/main" val="3365246496"/>
                  </a:ext>
                </a:extLst>
              </a:tr>
              <a:tr h="1074653">
                <a:tc>
                  <a:txBody>
                    <a:bodyPr/>
                    <a:lstStyle/>
                    <a:p>
                      <a:pPr marL="0" indent="-914400">
                        <a:spcAft>
                          <a:spcPts val="0"/>
                        </a:spcAft>
                      </a:pPr>
                      <a:r>
                        <a:rPr lang="en-ZA" sz="1600">
                          <a:solidFill>
                            <a:srgbClr val="000000"/>
                          </a:solidFill>
                          <a:effectLst/>
                        </a:rPr>
                        <a:t>Semi Knocked Down (SKD): Status quo to 2035*</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600" dirty="0">
                          <a:effectLst/>
                        </a:rPr>
                        <a:t>78 058</a:t>
                      </a:r>
                      <a:endParaRPr lang="en-ZA" sz="16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600">
                          <a:solidFill>
                            <a:srgbClr val="000000"/>
                          </a:solidFill>
                          <a:effectLst/>
                        </a:rPr>
                        <a:t>4,00%</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600">
                          <a:effectLst/>
                        </a:rPr>
                        <a:t>$30m</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914400" algn="r">
                        <a:spcAft>
                          <a:spcPts val="0"/>
                        </a:spcAft>
                      </a:pPr>
                      <a:r>
                        <a:rPr lang="en-ZA" sz="1600" dirty="0">
                          <a:effectLst/>
                        </a:rPr>
                        <a:t>2 009</a:t>
                      </a:r>
                      <a:endParaRPr lang="en-ZA" sz="16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extLst>
                  <a:ext uri="{0D108BD9-81ED-4DB2-BD59-A6C34878D82A}">
                    <a16:rowId xmlns:a16="http://schemas.microsoft.com/office/drawing/2014/main" val="2416712169"/>
                  </a:ext>
                </a:extLst>
              </a:tr>
              <a:tr h="1074653">
                <a:tc>
                  <a:txBody>
                    <a:bodyPr/>
                    <a:lstStyle/>
                    <a:p>
                      <a:pPr marL="0" indent="-914400">
                        <a:spcAft>
                          <a:spcPts val="0"/>
                        </a:spcAft>
                      </a:pPr>
                      <a:r>
                        <a:rPr lang="en-ZA" sz="1600">
                          <a:solidFill>
                            <a:srgbClr val="000000"/>
                          </a:solidFill>
                          <a:effectLst/>
                        </a:rPr>
                        <a:t>Completely Knocked Down (CKD): Auto Pact to 2035*</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600">
                          <a:effectLst/>
                        </a:rPr>
                        <a:t>100 000</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600" dirty="0">
                          <a:solidFill>
                            <a:srgbClr val="000000"/>
                          </a:solidFill>
                          <a:effectLst/>
                        </a:rPr>
                        <a:t>31,00%</a:t>
                      </a:r>
                      <a:endParaRPr lang="en-ZA" sz="16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600">
                          <a:effectLst/>
                        </a:rPr>
                        <a:t>$309m</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914400" algn="r">
                        <a:spcAft>
                          <a:spcPts val="0"/>
                        </a:spcAft>
                      </a:pPr>
                      <a:r>
                        <a:rPr lang="en-ZA" sz="1600">
                          <a:effectLst/>
                        </a:rPr>
                        <a:t>7 954</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extLst>
                  <a:ext uri="{0D108BD9-81ED-4DB2-BD59-A6C34878D82A}">
                    <a16:rowId xmlns:a16="http://schemas.microsoft.com/office/drawing/2014/main" val="3225152485"/>
                  </a:ext>
                </a:extLst>
              </a:tr>
              <a:tr h="892615">
                <a:tc>
                  <a:txBody>
                    <a:bodyPr/>
                    <a:lstStyle/>
                    <a:p>
                      <a:pPr marL="0" indent="-914400">
                        <a:spcAft>
                          <a:spcPts val="0"/>
                        </a:spcAft>
                      </a:pPr>
                      <a:r>
                        <a:rPr lang="en-ZA" sz="1600">
                          <a:solidFill>
                            <a:srgbClr val="000000"/>
                          </a:solidFill>
                          <a:effectLst/>
                        </a:rPr>
                        <a:t>Direct benefit of CKD production to Tanzania*</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600">
                          <a:effectLst/>
                        </a:rPr>
                        <a:t>21 942</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600">
                          <a:solidFill>
                            <a:srgbClr val="000000"/>
                          </a:solidFill>
                          <a:effectLst/>
                        </a:rPr>
                        <a:t>27,00%</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14605" algn="r">
                        <a:spcAft>
                          <a:spcPts val="0"/>
                        </a:spcAft>
                      </a:pPr>
                      <a:r>
                        <a:rPr lang="en-ZA" sz="1600">
                          <a:effectLst/>
                        </a:rPr>
                        <a:t>$279m</a:t>
                      </a:r>
                      <a:endParaRPr lang="en-ZA" sz="16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tc>
                  <a:txBody>
                    <a:bodyPr/>
                    <a:lstStyle/>
                    <a:p>
                      <a:pPr marL="0" indent="-914400" algn="r">
                        <a:spcAft>
                          <a:spcPts val="0"/>
                        </a:spcAft>
                      </a:pPr>
                      <a:r>
                        <a:rPr lang="en-ZA" sz="1600" dirty="0">
                          <a:effectLst/>
                        </a:rPr>
                        <a:t>5 945</a:t>
                      </a:r>
                      <a:endParaRPr lang="en-ZA" sz="16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tc>
                <a:extLst>
                  <a:ext uri="{0D108BD9-81ED-4DB2-BD59-A6C34878D82A}">
                    <a16:rowId xmlns:a16="http://schemas.microsoft.com/office/drawing/2014/main" val="1422568224"/>
                  </a:ext>
                </a:extLst>
              </a:tr>
            </a:tbl>
          </a:graphicData>
        </a:graphic>
      </p:graphicFrame>
      <p:sp>
        <p:nvSpPr>
          <p:cNvPr id="6" name="Slide Number Placeholder 5">
            <a:extLst>
              <a:ext uri="{FF2B5EF4-FFF2-40B4-BE49-F238E27FC236}">
                <a16:creationId xmlns:a16="http://schemas.microsoft.com/office/drawing/2014/main" id="{43C33944-D4D6-4CF0-A8D8-80146025456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DC9BBB-7B2C-3A45-AB32-BBC3CB090498}" type="slidenum">
              <a:rPr kumimoji="0" lang="en-US" sz="1100" b="0" i="0" u="none" strike="noStrike" kern="1200" cap="none" spc="0" normalizeH="0" baseline="0" noProof="0" smtClean="0">
                <a:ln>
                  <a:noFill/>
                </a:ln>
                <a:solidFill>
                  <a:srgbClr val="545454"/>
                </a:solidFill>
                <a:effectLst/>
                <a:uLnTx/>
                <a:uFillTx/>
                <a:latin typeface="Century Gothic"/>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100" b="0" i="0" u="none" strike="noStrike" kern="1200" cap="none" spc="0" normalizeH="0" baseline="0" noProof="0">
              <a:ln>
                <a:noFill/>
              </a:ln>
              <a:solidFill>
                <a:srgbClr val="545454"/>
              </a:solidFill>
              <a:effectLst/>
              <a:uLnTx/>
              <a:uFillTx/>
              <a:latin typeface="Century Gothic"/>
              <a:ea typeface="+mn-ea"/>
              <a:cs typeface="+mn-cs"/>
            </a:endParaRPr>
          </a:p>
        </p:txBody>
      </p:sp>
      <p:sp>
        <p:nvSpPr>
          <p:cNvPr id="7" name="TextBox 6">
            <a:extLst>
              <a:ext uri="{FF2B5EF4-FFF2-40B4-BE49-F238E27FC236}">
                <a16:creationId xmlns:a16="http://schemas.microsoft.com/office/drawing/2014/main" id="{F389E81C-970A-4B87-87E7-5E5204D69E48}"/>
              </a:ext>
            </a:extLst>
          </p:cNvPr>
          <p:cNvSpPr txBox="1"/>
          <p:nvPr/>
        </p:nvSpPr>
        <p:spPr>
          <a:xfrm>
            <a:off x="277104" y="6169582"/>
            <a:ext cx="1051560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ZA" sz="1800" b="0" i="0" u="none" strike="noStrike" kern="1200" cap="none" spc="0" normalizeH="0" baseline="0" noProof="0" dirty="0">
                <a:ln>
                  <a:noFill/>
                </a:ln>
                <a:solidFill>
                  <a:prstClr val="black"/>
                </a:solidFill>
                <a:effectLst/>
                <a:uLnTx/>
                <a:uFillTx/>
                <a:latin typeface="Calibri" panose="020F0502020204030204"/>
                <a:ea typeface="+mn-ea"/>
                <a:cs typeface="+mn-cs"/>
              </a:rPr>
              <a:t>* Per assembly of US$10,000 vehicle; local market substitution only for SKD; regional market for CKD</a:t>
            </a:r>
          </a:p>
        </p:txBody>
      </p:sp>
      <p:sp>
        <p:nvSpPr>
          <p:cNvPr id="8" name="Content Placeholder 2">
            <a:extLst>
              <a:ext uri="{FF2B5EF4-FFF2-40B4-BE49-F238E27FC236}">
                <a16:creationId xmlns:a16="http://schemas.microsoft.com/office/drawing/2014/main" id="{E5C28276-1C81-47A9-86C3-4F35E80A66D6}"/>
              </a:ext>
            </a:extLst>
          </p:cNvPr>
          <p:cNvSpPr txBox="1">
            <a:spLocks/>
          </p:cNvSpPr>
          <p:nvPr/>
        </p:nvSpPr>
        <p:spPr>
          <a:xfrm>
            <a:off x="7880465" y="1917623"/>
            <a:ext cx="4188245" cy="3934538"/>
          </a:xfrm>
          <a:prstGeom prst="rect">
            <a:avLst/>
          </a:prstGeom>
        </p:spPr>
        <p:style>
          <a:lnRef idx="0">
            <a:schemeClr val="dk1"/>
          </a:lnRef>
          <a:fillRef idx="3">
            <a:schemeClr val="dk1"/>
          </a:fillRef>
          <a:effectRef idx="3">
            <a:schemeClr val="dk1"/>
          </a:effectRef>
          <a:fontRef idx="minor">
            <a:schemeClr val="lt1"/>
          </a:fontRef>
        </p:style>
        <p:txBody>
          <a:bodyPr vert="horz" lIns="91440" tIns="45720" rIns="91440" bIns="45720" rtlCol="0" anchor="ct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ZA" sz="1600" b="0" i="0" u="none" strike="noStrike" kern="1200" cap="none" spc="0" normalizeH="0" baseline="0" noProof="0" dirty="0">
                <a:ln>
                  <a:noFill/>
                </a:ln>
                <a:solidFill>
                  <a:prstClr val="white"/>
                </a:solidFill>
                <a:effectLst/>
                <a:uLnTx/>
                <a:uFillTx/>
                <a:latin typeface="Century Gothic"/>
                <a:ea typeface="+mn-ea"/>
                <a:cs typeface="+mn-cs"/>
              </a:rPr>
              <a:t>Tanzania’s </a:t>
            </a:r>
            <a:r>
              <a:rPr lang="en-ZA" sz="1600" dirty="0">
                <a:solidFill>
                  <a:prstClr val="white"/>
                </a:solidFill>
                <a:latin typeface="Century Gothic"/>
              </a:rPr>
              <a:t>a</a:t>
            </a:r>
            <a:r>
              <a:rPr kumimoji="0" lang="en-ZA" sz="1600" b="0" i="0" u="none" strike="noStrike" kern="1200" cap="none" spc="0" normalizeH="0" baseline="0" noProof="0" dirty="0" err="1">
                <a:ln>
                  <a:noFill/>
                </a:ln>
                <a:solidFill>
                  <a:prstClr val="white"/>
                </a:solidFill>
                <a:effectLst/>
                <a:uLnTx/>
                <a:uFillTx/>
                <a:latin typeface="Century Gothic"/>
                <a:ea typeface="+mn-ea"/>
                <a:cs typeface="+mn-cs"/>
              </a:rPr>
              <a:t>uto</a:t>
            </a:r>
            <a:r>
              <a:rPr kumimoji="0" lang="en-ZA" sz="1600" b="0" i="0" u="none" strike="noStrike" kern="1200" cap="none" spc="0" normalizeH="0" baseline="0" noProof="0" dirty="0">
                <a:ln>
                  <a:noFill/>
                </a:ln>
                <a:solidFill>
                  <a:prstClr val="white"/>
                </a:solidFill>
                <a:effectLst/>
                <a:uLnTx/>
                <a:uFillTx/>
                <a:latin typeface="Century Gothic"/>
                <a:ea typeface="+mn-ea"/>
                <a:cs typeface="+mn-cs"/>
              </a:rPr>
              <a:t> market is dominated by pre-owned vehicle imports and will face severe trade balance constraints without a policy intervention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ZA" sz="1600" b="0" i="0" u="none" strike="noStrike" kern="1200" cap="none" spc="0" normalizeH="0" baseline="0" noProof="0" dirty="0">
                <a:ln>
                  <a:noFill/>
                </a:ln>
                <a:solidFill>
                  <a:prstClr val="white"/>
                </a:solidFill>
                <a:effectLst/>
                <a:uLnTx/>
                <a:uFillTx/>
                <a:latin typeface="Century Gothic"/>
                <a:ea typeface="+mn-ea"/>
                <a:cs typeface="+mn-cs"/>
              </a:rPr>
              <a:t>Based on the domestic demand of 78,058 units in 2035, and the broader EAC demand of 445,176 units, the potential for Tanzanian vehicle production is 100,000 units/year by 2035</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ZA" sz="1600" b="0" i="0" u="none" strike="noStrike" kern="1200" cap="none" spc="0" normalizeH="0" baseline="0" noProof="0" dirty="0">
                <a:ln>
                  <a:noFill/>
                </a:ln>
                <a:solidFill>
                  <a:prstClr val="white"/>
                </a:solidFill>
                <a:effectLst/>
                <a:uLnTx/>
                <a:uFillTx/>
                <a:latin typeface="Century Gothic"/>
                <a:ea typeface="+mn-ea"/>
                <a:cs typeface="+mn-cs"/>
              </a:rPr>
              <a:t>Assuming CKD production with 31% (76% of 40% GVA per unit of production) local GVA, the production of 100,000 vehicles in Tanzania would translate into total annual GVA of $309 million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ZA" sz="1600" b="0" i="0" u="none" strike="noStrike" kern="1200" cap="none" spc="0" normalizeH="0" baseline="0" noProof="0" dirty="0">
                <a:ln>
                  <a:noFill/>
                </a:ln>
                <a:solidFill>
                  <a:prstClr val="white"/>
                </a:solidFill>
                <a:effectLst/>
                <a:uLnTx/>
                <a:uFillTx/>
                <a:latin typeface="Century Gothic"/>
                <a:ea typeface="+mn-ea"/>
                <a:cs typeface="+mn-cs"/>
              </a:rPr>
              <a:t>The benefits would translate into 7,954 high quality jobs by 2035. </a:t>
            </a:r>
          </a:p>
        </p:txBody>
      </p:sp>
      <p:pic>
        <p:nvPicPr>
          <p:cNvPr id="10" name="Picture 9">
            <a:extLst>
              <a:ext uri="{FF2B5EF4-FFF2-40B4-BE49-F238E27FC236}">
                <a16:creationId xmlns:a16="http://schemas.microsoft.com/office/drawing/2014/main" id="{2A83E710-00B6-4B89-BABD-50F42464697C}"/>
              </a:ext>
            </a:extLst>
          </p:cNvPr>
          <p:cNvPicPr>
            <a:picLocks noChangeAspect="1"/>
          </p:cNvPicPr>
          <p:nvPr/>
        </p:nvPicPr>
        <p:blipFill>
          <a:blip r:embed="rId2"/>
          <a:stretch>
            <a:fillRect/>
          </a:stretch>
        </p:blipFill>
        <p:spPr>
          <a:xfrm>
            <a:off x="10792704" y="137654"/>
            <a:ext cx="1143299" cy="540440"/>
          </a:xfrm>
          <a:prstGeom prst="rect">
            <a:avLst/>
          </a:prstGeom>
        </p:spPr>
      </p:pic>
    </p:spTree>
    <p:extLst>
      <p:ext uri="{BB962C8B-B14F-4D97-AF65-F5344CB8AC3E}">
        <p14:creationId xmlns:p14="http://schemas.microsoft.com/office/powerpoint/2010/main" val="1068438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D25739F-EA99-4675-B079-FCC01E323925}"/>
              </a:ext>
            </a:extLst>
          </p:cNvPr>
          <p:cNvSpPr/>
          <p:nvPr/>
        </p:nvSpPr>
        <p:spPr>
          <a:xfrm>
            <a:off x="7674105" y="2105695"/>
            <a:ext cx="4356933" cy="3231076"/>
          </a:xfrm>
          <a:prstGeom prst="rect">
            <a:avLst/>
          </a:prstGeom>
        </p:spPr>
        <p:style>
          <a:lnRef idx="0">
            <a:schemeClr val="dk1"/>
          </a:lnRef>
          <a:fillRef idx="3">
            <a:schemeClr val="dk1"/>
          </a:fillRef>
          <a:effectRef idx="3">
            <a:schemeClr val="dk1"/>
          </a:effectRef>
          <a:fontRef idx="minor">
            <a:schemeClr val="lt1"/>
          </a:fontRef>
        </p:style>
        <p:txBody>
          <a:bodyPr rtlCol="0" anchor="t"/>
          <a:lstStyle/>
          <a:p>
            <a:pPr algn="ctr"/>
            <a:r>
              <a:rPr lang="en-ZA" sz="2400" b="1" dirty="0"/>
              <a:t>Spoke economy production</a:t>
            </a:r>
          </a:p>
          <a:p>
            <a:pPr marL="182563" lvl="0" indent="-182563">
              <a:lnSpc>
                <a:spcPct val="115000"/>
              </a:lnSpc>
              <a:spcBef>
                <a:spcPts val="600"/>
              </a:spcBef>
              <a:spcAft>
                <a:spcPts val="600"/>
              </a:spcAft>
              <a:buFont typeface="Symbol" panose="05050102010706020507" pitchFamily="18" charset="2"/>
              <a:buChar char=""/>
              <a:tabLst>
                <a:tab pos="457200" algn="l"/>
              </a:tabLst>
            </a:pPr>
            <a:r>
              <a:rPr lang="en-ZA" sz="1600" dirty="0">
                <a:effectLst/>
                <a:latin typeface="Calibri" panose="020F0502020204030204" pitchFamily="34" charset="0"/>
                <a:ea typeface="Calibri" panose="020F0502020204030204" pitchFamily="34" charset="0"/>
                <a:cs typeface="Times New Roman" panose="02020603050405020304" pitchFamily="18" charset="0"/>
              </a:rPr>
              <a:t>Burundi exported c$90k worth of miscellaneous P&amp;A in 2018 (HS 8708)</a:t>
            </a:r>
          </a:p>
          <a:p>
            <a:pPr marL="182563" lvl="0" indent="-182563">
              <a:lnSpc>
                <a:spcPct val="115000"/>
              </a:lnSpc>
              <a:spcBef>
                <a:spcPts val="600"/>
              </a:spcBef>
              <a:spcAft>
                <a:spcPts val="600"/>
              </a:spcAft>
              <a:buFont typeface="Symbol" panose="05050102010706020507" pitchFamily="18" charset="2"/>
              <a:buChar char=""/>
              <a:tabLst>
                <a:tab pos="457200" algn="l"/>
              </a:tabLst>
            </a:pPr>
            <a:r>
              <a:rPr lang="en-ZA" sz="1600" dirty="0">
                <a:effectLst/>
                <a:latin typeface="Calibri" panose="020F0502020204030204" pitchFamily="34" charset="0"/>
                <a:ea typeface="Calibri" panose="020F0502020204030204" pitchFamily="34" charset="0"/>
                <a:cs typeface="Times New Roman" panose="02020603050405020304" pitchFamily="18" charset="0"/>
              </a:rPr>
              <a:t>Uganda exported around $1m worth of vehicle parts and accessories (HS 8708) in 2018</a:t>
            </a:r>
          </a:p>
          <a:p>
            <a:pPr marL="182563" lvl="0" indent="-182563">
              <a:lnSpc>
                <a:spcPct val="115000"/>
              </a:lnSpc>
              <a:spcBef>
                <a:spcPts val="600"/>
              </a:spcBef>
              <a:spcAft>
                <a:spcPts val="600"/>
              </a:spcAft>
              <a:buFont typeface="Symbol" panose="05050102010706020507" pitchFamily="18" charset="2"/>
              <a:buChar char=""/>
              <a:tabLst>
                <a:tab pos="457200" algn="l"/>
              </a:tabLst>
            </a:pPr>
            <a:r>
              <a:rPr lang="en-ZA" sz="1600" dirty="0">
                <a:effectLst/>
                <a:latin typeface="Calibri" panose="020F0502020204030204" pitchFamily="34" charset="0"/>
                <a:ea typeface="Calibri" panose="020F0502020204030204" pitchFamily="34" charset="0"/>
                <a:cs typeface="Times New Roman" panose="02020603050405020304" pitchFamily="18" charset="0"/>
              </a:rPr>
              <a:t>No component trade data for Rwanda from 2017 but 2016 data suggests that Rwanda potentially may have some capabilities in miscellaneous P&amp;A and in some tyre production</a:t>
            </a:r>
            <a:r>
              <a:rPr lang="en-ZA" sz="1600" b="1" dirty="0"/>
              <a:t> </a:t>
            </a:r>
          </a:p>
        </p:txBody>
      </p:sp>
      <p:sp>
        <p:nvSpPr>
          <p:cNvPr id="2" name="Title 1"/>
          <p:cNvSpPr>
            <a:spLocks noGrp="1"/>
          </p:cNvSpPr>
          <p:nvPr>
            <p:ph type="title"/>
          </p:nvPr>
        </p:nvSpPr>
        <p:spPr/>
        <p:txBody>
          <a:bodyPr anchor="ctr">
            <a:normAutofit/>
          </a:bodyPr>
          <a:lstStyle/>
          <a:p>
            <a:r>
              <a:rPr lang="en-ZA" sz="3200" b="1" dirty="0"/>
              <a:t>African Auto Pact benefits to the EAC spoke economies</a:t>
            </a:r>
          </a:p>
        </p:txBody>
      </p:sp>
      <p:sp>
        <p:nvSpPr>
          <p:cNvPr id="4" name="Slide Number Placeholder 3">
            <a:extLst>
              <a:ext uri="{FF2B5EF4-FFF2-40B4-BE49-F238E27FC236}">
                <a16:creationId xmlns:a16="http://schemas.microsoft.com/office/drawing/2014/main" id="{9C547B40-52C6-44DB-B751-978569849612}"/>
              </a:ext>
            </a:extLst>
          </p:cNvPr>
          <p:cNvSpPr>
            <a:spLocks noGrp="1"/>
          </p:cNvSpPr>
          <p:nvPr>
            <p:ph type="sldNum" sz="quarter" idx="12"/>
          </p:nvPr>
        </p:nvSpPr>
        <p:spPr/>
        <p:txBody>
          <a:bodyPr/>
          <a:lstStyle/>
          <a:p>
            <a:fld id="{41ECEC6C-53F2-48AC-AFD2-8B67A0BD75DB}" type="slidenum">
              <a:rPr lang="en-ZA" smtClean="0"/>
              <a:t>24</a:t>
            </a:fld>
            <a:endParaRPr lang="en-ZA" dirty="0"/>
          </a:p>
        </p:txBody>
      </p:sp>
      <p:sp>
        <p:nvSpPr>
          <p:cNvPr id="7" name="Content Placeholder 2"/>
          <p:cNvSpPr txBox="1">
            <a:spLocks/>
          </p:cNvSpPr>
          <p:nvPr/>
        </p:nvSpPr>
        <p:spPr>
          <a:xfrm>
            <a:off x="34314" y="5471501"/>
            <a:ext cx="7463663" cy="1386499"/>
          </a:xfrm>
          <a:prstGeom prst="rect">
            <a:avLst/>
          </a:prstGeom>
          <a:no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ZA" sz="1600" dirty="0"/>
              <a:t>Spoke economies vehicle consumption is relatively small (combined 24% of total EAC sales) and follows the same dynamic</a:t>
            </a:r>
          </a:p>
          <a:p>
            <a:r>
              <a:rPr lang="en-ZA" sz="1600" dirty="0"/>
              <a:t>Spoke economies would employ 9,227 people in component manufacturing operations (for the vehicle assemblers) and 1,845 in aftermarket- related component  activities.</a:t>
            </a:r>
          </a:p>
          <a:p>
            <a:endParaRPr lang="en-ZA" sz="1600" dirty="0"/>
          </a:p>
          <a:p>
            <a:endParaRPr lang="en-ZA" sz="1600" dirty="0"/>
          </a:p>
          <a:p>
            <a:endParaRPr lang="en-ZA" sz="1600" dirty="0"/>
          </a:p>
        </p:txBody>
      </p:sp>
      <p:graphicFrame>
        <p:nvGraphicFramePr>
          <p:cNvPr id="5" name="Table 4"/>
          <p:cNvGraphicFramePr>
            <a:graphicFrameLocks noGrp="1"/>
          </p:cNvGraphicFramePr>
          <p:nvPr>
            <p:extLst>
              <p:ext uri="{D42A27DB-BD31-4B8C-83A1-F6EECF244321}">
                <p14:modId xmlns:p14="http://schemas.microsoft.com/office/powerpoint/2010/main" val="1257843477"/>
              </p:ext>
            </p:extLst>
          </p:nvPr>
        </p:nvGraphicFramePr>
        <p:xfrm>
          <a:off x="46474" y="2105695"/>
          <a:ext cx="7463664" cy="3231075"/>
        </p:xfrm>
        <a:graphic>
          <a:graphicData uri="http://schemas.openxmlformats.org/drawingml/2006/table">
            <a:tbl>
              <a:tblPr firstRow="1" firstCol="1">
                <a:tableStyleId>{93296810-A885-4BE3-A3E7-6D5BEEA58F35}</a:tableStyleId>
              </a:tblPr>
              <a:tblGrid>
                <a:gridCol w="1243944">
                  <a:extLst>
                    <a:ext uri="{9D8B030D-6E8A-4147-A177-3AD203B41FA5}">
                      <a16:colId xmlns:a16="http://schemas.microsoft.com/office/drawing/2014/main" val="20000"/>
                    </a:ext>
                  </a:extLst>
                </a:gridCol>
                <a:gridCol w="1243944">
                  <a:extLst>
                    <a:ext uri="{9D8B030D-6E8A-4147-A177-3AD203B41FA5}">
                      <a16:colId xmlns:a16="http://schemas.microsoft.com/office/drawing/2014/main" val="20001"/>
                    </a:ext>
                  </a:extLst>
                </a:gridCol>
                <a:gridCol w="1089987">
                  <a:extLst>
                    <a:ext uri="{9D8B030D-6E8A-4147-A177-3AD203B41FA5}">
                      <a16:colId xmlns:a16="http://schemas.microsoft.com/office/drawing/2014/main" val="20002"/>
                    </a:ext>
                  </a:extLst>
                </a:gridCol>
                <a:gridCol w="1397901">
                  <a:extLst>
                    <a:ext uri="{9D8B030D-6E8A-4147-A177-3AD203B41FA5}">
                      <a16:colId xmlns:a16="http://schemas.microsoft.com/office/drawing/2014/main" val="20003"/>
                    </a:ext>
                  </a:extLst>
                </a:gridCol>
                <a:gridCol w="1243944">
                  <a:extLst>
                    <a:ext uri="{9D8B030D-6E8A-4147-A177-3AD203B41FA5}">
                      <a16:colId xmlns:a16="http://schemas.microsoft.com/office/drawing/2014/main" val="20004"/>
                    </a:ext>
                  </a:extLst>
                </a:gridCol>
                <a:gridCol w="1243944">
                  <a:extLst>
                    <a:ext uri="{9D8B030D-6E8A-4147-A177-3AD203B41FA5}">
                      <a16:colId xmlns:a16="http://schemas.microsoft.com/office/drawing/2014/main" val="20005"/>
                    </a:ext>
                  </a:extLst>
                </a:gridCol>
              </a:tblGrid>
              <a:tr h="1436035">
                <a:tc>
                  <a:txBody>
                    <a:bodyPr/>
                    <a:lstStyle/>
                    <a:p>
                      <a:pPr>
                        <a:spcAft>
                          <a:spcPts val="0"/>
                        </a:spcAft>
                      </a:pPr>
                      <a:r>
                        <a:rPr lang="en-ZA" sz="1400" dirty="0">
                          <a:effectLst/>
                        </a:rPr>
                        <a:t> </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1400" dirty="0">
                          <a:effectLst/>
                        </a:rPr>
                        <a:t>Adjusted</a:t>
                      </a:r>
                    </a:p>
                    <a:p>
                      <a:pPr algn="ctr">
                        <a:spcAft>
                          <a:spcPts val="0"/>
                        </a:spcAft>
                      </a:pPr>
                      <a:r>
                        <a:rPr lang="en-ZA" sz="1400" dirty="0">
                          <a:effectLst/>
                        </a:rPr>
                        <a:t>annual units of demand</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1400" dirty="0">
                          <a:effectLst/>
                        </a:rPr>
                        <a:t>GVA</a:t>
                      </a:r>
                    </a:p>
                    <a:p>
                      <a:pPr algn="ctr">
                        <a:spcAft>
                          <a:spcPts val="0"/>
                        </a:spcAft>
                      </a:pPr>
                      <a:r>
                        <a:rPr lang="en-ZA" sz="1400" dirty="0">
                          <a:effectLst/>
                        </a:rPr>
                        <a:t>($millions)</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1400" dirty="0">
                          <a:effectLst/>
                        </a:rPr>
                        <a:t>Employment at component manufacturers</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1400" dirty="0">
                          <a:effectLst/>
                        </a:rPr>
                        <a:t>Aftermarket Component Employment spill over</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spcAft>
                          <a:spcPts val="0"/>
                        </a:spcAft>
                      </a:pPr>
                      <a:r>
                        <a:rPr lang="en-ZA" sz="1400" dirty="0">
                          <a:effectLst/>
                        </a:rPr>
                        <a:t>Total Industry Employment estimate</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0"/>
                  </a:ext>
                </a:extLst>
              </a:tr>
              <a:tr h="359008">
                <a:tc>
                  <a:txBody>
                    <a:bodyPr/>
                    <a:lstStyle/>
                    <a:p>
                      <a:pPr>
                        <a:spcAft>
                          <a:spcPts val="0"/>
                        </a:spcAft>
                      </a:pPr>
                      <a:r>
                        <a:rPr lang="en-ZA" sz="1400" dirty="0">
                          <a:effectLst/>
                        </a:rPr>
                        <a:t>Burundi</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2 938</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53</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a:effectLst/>
                        </a:rPr>
                        <a:t>1 216</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a:effectLst/>
                        </a:rPr>
                        <a:t>243</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a:effectLst/>
                        </a:rPr>
                        <a:t>1 459</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359008">
                <a:tc>
                  <a:txBody>
                    <a:bodyPr/>
                    <a:lstStyle/>
                    <a:p>
                      <a:pPr>
                        <a:spcAft>
                          <a:spcPts val="0"/>
                        </a:spcAft>
                      </a:pPr>
                      <a:r>
                        <a:rPr lang="en-ZA" sz="1400">
                          <a:effectLst/>
                        </a:rPr>
                        <a:t>Rwanda</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a:effectLst/>
                        </a:rPr>
                        <a:t>4 818</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31</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a:effectLst/>
                        </a:rPr>
                        <a:t>705</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a:effectLst/>
                        </a:rPr>
                        <a:t>141</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a:effectLst/>
                        </a:rPr>
                        <a:t>846</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2"/>
                  </a:ext>
                </a:extLst>
              </a:tr>
              <a:tr h="359008">
                <a:tc>
                  <a:txBody>
                    <a:bodyPr/>
                    <a:lstStyle/>
                    <a:p>
                      <a:pPr>
                        <a:spcAft>
                          <a:spcPts val="0"/>
                        </a:spcAft>
                      </a:pPr>
                      <a:r>
                        <a:rPr lang="en-ZA" sz="1400">
                          <a:effectLst/>
                        </a:rPr>
                        <a:t>South Sudan</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1 648</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a:effectLst/>
                        </a:rPr>
                        <a:t>84</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1 903</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381</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a:effectLst/>
                        </a:rPr>
                        <a:t>2 283</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3"/>
                  </a:ext>
                </a:extLst>
              </a:tr>
              <a:tr h="359008">
                <a:tc>
                  <a:txBody>
                    <a:bodyPr/>
                    <a:lstStyle/>
                    <a:p>
                      <a:pPr>
                        <a:spcAft>
                          <a:spcPts val="0"/>
                        </a:spcAft>
                      </a:pPr>
                      <a:r>
                        <a:rPr lang="en-ZA" sz="1400">
                          <a:effectLst/>
                        </a:rPr>
                        <a:t>Uganda</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a:effectLst/>
                        </a:rPr>
                        <a:t>70 879</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a:effectLst/>
                        </a:rPr>
                        <a:t>238</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a:effectLst/>
                        </a:rPr>
                        <a:t>5 403</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1 081</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6 484</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4"/>
                  </a:ext>
                </a:extLst>
              </a:tr>
              <a:tr h="359008">
                <a:tc>
                  <a:txBody>
                    <a:bodyPr/>
                    <a:lstStyle/>
                    <a:p>
                      <a:pPr>
                        <a:spcAft>
                          <a:spcPts val="0"/>
                        </a:spcAft>
                      </a:pPr>
                      <a:r>
                        <a:rPr lang="en-ZA" sz="1400" dirty="0">
                          <a:effectLst/>
                        </a:rPr>
                        <a:t>Total</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a:effectLst/>
                        </a:rPr>
                        <a:t>80 284</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a:effectLst/>
                        </a:rPr>
                        <a:t>406</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a:effectLst/>
                        </a:rPr>
                        <a:t>9 227</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a:effectLst/>
                        </a:rPr>
                        <a:t>1 845</a:t>
                      </a:r>
                      <a:endParaRPr lang="en-ZA"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en-ZA" sz="1400" dirty="0">
                          <a:effectLst/>
                        </a:rPr>
                        <a:t>11 072</a:t>
                      </a:r>
                      <a:endParaRPr lang="en-ZA"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5"/>
                  </a:ext>
                </a:extLst>
              </a:tr>
            </a:tbl>
          </a:graphicData>
        </a:graphic>
      </p:graphicFrame>
      <p:sp>
        <p:nvSpPr>
          <p:cNvPr id="11" name="TextBox 10">
            <a:extLst>
              <a:ext uri="{FF2B5EF4-FFF2-40B4-BE49-F238E27FC236}">
                <a16:creationId xmlns:a16="http://schemas.microsoft.com/office/drawing/2014/main" id="{ADD9D816-66FE-4FBE-89E1-A41D8169B260}"/>
              </a:ext>
            </a:extLst>
          </p:cNvPr>
          <p:cNvSpPr txBox="1"/>
          <p:nvPr/>
        </p:nvSpPr>
        <p:spPr>
          <a:xfrm>
            <a:off x="305764" y="1705585"/>
            <a:ext cx="6097712" cy="400110"/>
          </a:xfrm>
          <a:prstGeom prst="rect">
            <a:avLst/>
          </a:prstGeom>
          <a:noFill/>
        </p:spPr>
        <p:txBody>
          <a:bodyPr wrap="square">
            <a:spAutoFit/>
          </a:bodyPr>
          <a:lstStyle/>
          <a:p>
            <a:r>
              <a:rPr lang="en-ZA" sz="2000" b="1" dirty="0">
                <a:solidFill>
                  <a:schemeClr val="tx1">
                    <a:lumMod val="50000"/>
                  </a:schemeClr>
                </a:solidFill>
                <a:latin typeface="Calibri" panose="020F0502020204030204" pitchFamily="34" charset="0"/>
                <a:cs typeface="Calibri" panose="020F0502020204030204" pitchFamily="34" charset="0"/>
              </a:rPr>
              <a:t>Direct benefit to spoke </a:t>
            </a:r>
            <a:r>
              <a:rPr lang="en-ZA" sz="2000" b="1" dirty="0">
                <a:solidFill>
                  <a:schemeClr val="tx2"/>
                </a:solidFill>
                <a:latin typeface="Calibri" panose="020F0502020204030204" pitchFamily="34" charset="0"/>
                <a:cs typeface="Calibri" panose="020F0502020204030204" pitchFamily="34" charset="0"/>
              </a:rPr>
              <a:t>economies in 2035</a:t>
            </a:r>
          </a:p>
        </p:txBody>
      </p:sp>
    </p:spTree>
    <p:extLst>
      <p:ext uri="{BB962C8B-B14F-4D97-AF65-F5344CB8AC3E}">
        <p14:creationId xmlns:p14="http://schemas.microsoft.com/office/powerpoint/2010/main" val="2364120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122" y="274638"/>
            <a:ext cx="11295755" cy="1325562"/>
          </a:xfrm>
        </p:spPr>
        <p:txBody>
          <a:bodyPr anchor="t">
            <a:normAutofit/>
          </a:bodyPr>
          <a:lstStyle/>
          <a:p>
            <a:r>
              <a:rPr lang="en-ZA" sz="3200" b="1" dirty="0"/>
              <a:t>African Auto Pact Benefits: motorcycle and yellow metals opportunities </a:t>
            </a:r>
          </a:p>
        </p:txBody>
      </p:sp>
      <p:sp>
        <p:nvSpPr>
          <p:cNvPr id="4" name="Slide Number Placeholder 3">
            <a:extLst>
              <a:ext uri="{FF2B5EF4-FFF2-40B4-BE49-F238E27FC236}">
                <a16:creationId xmlns:a16="http://schemas.microsoft.com/office/drawing/2014/main" id="{98BB82A9-D31B-499E-8563-3EEBF148287B}"/>
              </a:ext>
            </a:extLst>
          </p:cNvPr>
          <p:cNvSpPr>
            <a:spLocks noGrp="1"/>
          </p:cNvSpPr>
          <p:nvPr>
            <p:ph type="sldNum" sz="quarter" idx="12"/>
          </p:nvPr>
        </p:nvSpPr>
        <p:spPr/>
        <p:txBody>
          <a:bodyPr/>
          <a:lstStyle/>
          <a:p>
            <a:fld id="{41ECEC6C-53F2-48AC-AFD2-8B67A0BD75DB}" type="slidenum">
              <a:rPr lang="en-ZA" smtClean="0"/>
              <a:t>25</a:t>
            </a:fld>
            <a:endParaRPr lang="en-ZA"/>
          </a:p>
        </p:txBody>
      </p:sp>
      <p:sp>
        <p:nvSpPr>
          <p:cNvPr id="10" name="TextBox 9">
            <a:extLst>
              <a:ext uri="{FF2B5EF4-FFF2-40B4-BE49-F238E27FC236}">
                <a16:creationId xmlns:a16="http://schemas.microsoft.com/office/drawing/2014/main" id="{0B33C258-1F48-4582-9C88-F73114A7C54F}"/>
              </a:ext>
            </a:extLst>
          </p:cNvPr>
          <p:cNvSpPr txBox="1"/>
          <p:nvPr/>
        </p:nvSpPr>
        <p:spPr>
          <a:xfrm>
            <a:off x="448122" y="1365666"/>
            <a:ext cx="5089649" cy="523220"/>
          </a:xfrm>
          <a:prstGeom prst="rect">
            <a:avLst/>
          </a:prstGeom>
          <a:noFill/>
        </p:spPr>
        <p:txBody>
          <a:bodyPr wrap="square">
            <a:spAutoFit/>
          </a:bodyPr>
          <a:lstStyle/>
          <a:p>
            <a:r>
              <a:rPr lang="en-ZA" sz="1400" b="1" dirty="0"/>
              <a:t>EAC and Ethiopian trade balance of motorcycles by country, units (2018)</a:t>
            </a:r>
          </a:p>
        </p:txBody>
      </p:sp>
      <p:sp>
        <p:nvSpPr>
          <p:cNvPr id="13" name="TextBox 12">
            <a:extLst>
              <a:ext uri="{FF2B5EF4-FFF2-40B4-BE49-F238E27FC236}">
                <a16:creationId xmlns:a16="http://schemas.microsoft.com/office/drawing/2014/main" id="{E11799CD-17B7-4418-BEFF-F3823FA9D3D4}"/>
              </a:ext>
            </a:extLst>
          </p:cNvPr>
          <p:cNvSpPr txBox="1"/>
          <p:nvPr/>
        </p:nvSpPr>
        <p:spPr>
          <a:xfrm>
            <a:off x="6307580" y="1365666"/>
            <a:ext cx="5744006" cy="523220"/>
          </a:xfrm>
          <a:prstGeom prst="rect">
            <a:avLst/>
          </a:prstGeom>
          <a:noFill/>
        </p:spPr>
        <p:txBody>
          <a:bodyPr wrap="square">
            <a:spAutoFit/>
          </a:bodyPr>
          <a:lstStyle/>
          <a:p>
            <a:r>
              <a:rPr lang="en-ZA" sz="1400" b="1" dirty="0"/>
              <a:t>EAC and Ethiopian exports and imports of agriculture, mining, and construction equipment by country, units (2018)</a:t>
            </a:r>
          </a:p>
        </p:txBody>
      </p:sp>
      <p:sp>
        <p:nvSpPr>
          <p:cNvPr id="15" name="TextBox 14">
            <a:extLst>
              <a:ext uri="{FF2B5EF4-FFF2-40B4-BE49-F238E27FC236}">
                <a16:creationId xmlns:a16="http://schemas.microsoft.com/office/drawing/2014/main" id="{AC32B926-044A-426E-ADDB-03943D236D48}"/>
              </a:ext>
            </a:extLst>
          </p:cNvPr>
          <p:cNvSpPr txBox="1"/>
          <p:nvPr/>
        </p:nvSpPr>
        <p:spPr>
          <a:xfrm>
            <a:off x="6314397" y="5548472"/>
            <a:ext cx="5737190" cy="923330"/>
          </a:xfrm>
          <a:prstGeom prst="rect">
            <a:avLst/>
          </a:prstGeom>
          <a:noFill/>
        </p:spPr>
        <p:txBody>
          <a:bodyPr wrap="square">
            <a:spAutoFit/>
          </a:bodyPr>
          <a:lstStyle/>
          <a:p>
            <a:r>
              <a:rPr lang="en-ZA" dirty="0"/>
              <a:t>There is agriculture, mining, and construction equipment manufacturing in Ethiopia, most likely through </a:t>
            </a:r>
            <a:r>
              <a:rPr lang="en-ZA" dirty="0" err="1"/>
              <a:t>Bishoftu</a:t>
            </a:r>
            <a:r>
              <a:rPr lang="en-ZA" dirty="0"/>
              <a:t> Automotive Industry (BAI) </a:t>
            </a:r>
          </a:p>
        </p:txBody>
      </p:sp>
      <p:sp>
        <p:nvSpPr>
          <p:cNvPr id="17" name="TextBox 16">
            <a:extLst>
              <a:ext uri="{FF2B5EF4-FFF2-40B4-BE49-F238E27FC236}">
                <a16:creationId xmlns:a16="http://schemas.microsoft.com/office/drawing/2014/main" id="{055765D5-AE72-4BC1-A909-7F31D12940EF}"/>
              </a:ext>
            </a:extLst>
          </p:cNvPr>
          <p:cNvSpPr txBox="1"/>
          <p:nvPr/>
        </p:nvSpPr>
        <p:spPr>
          <a:xfrm>
            <a:off x="278204" y="5627375"/>
            <a:ext cx="5694695" cy="646331"/>
          </a:xfrm>
          <a:prstGeom prst="rect">
            <a:avLst/>
          </a:prstGeom>
          <a:noFill/>
        </p:spPr>
        <p:txBody>
          <a:bodyPr wrap="square">
            <a:spAutoFit/>
          </a:bodyPr>
          <a:lstStyle/>
          <a:p>
            <a:r>
              <a:rPr lang="en-ZA" dirty="0"/>
              <a:t>Uganda exported c21k motorcycles in 2018,  with SKD assembly through Simba </a:t>
            </a:r>
            <a:r>
              <a:rPr lang="en-ZA" dirty="0" err="1"/>
              <a:t>Automotives</a:t>
            </a:r>
            <a:endParaRPr lang="en-ZA" dirty="0"/>
          </a:p>
        </p:txBody>
      </p:sp>
      <p:pic>
        <p:nvPicPr>
          <p:cNvPr id="3" name="Picture 2">
            <a:extLst>
              <a:ext uri="{FF2B5EF4-FFF2-40B4-BE49-F238E27FC236}">
                <a16:creationId xmlns:a16="http://schemas.microsoft.com/office/drawing/2014/main" id="{64158DC4-5045-4D64-A456-0DF2EEDC15F0}"/>
              </a:ext>
            </a:extLst>
          </p:cNvPr>
          <p:cNvPicPr>
            <a:picLocks noChangeAspect="1"/>
          </p:cNvPicPr>
          <p:nvPr/>
        </p:nvPicPr>
        <p:blipFill>
          <a:blip r:embed="rId2"/>
          <a:stretch>
            <a:fillRect/>
          </a:stretch>
        </p:blipFill>
        <p:spPr>
          <a:xfrm>
            <a:off x="352828" y="1921168"/>
            <a:ext cx="5620071" cy="3673925"/>
          </a:xfrm>
          <a:prstGeom prst="rect">
            <a:avLst/>
          </a:prstGeom>
        </p:spPr>
      </p:pic>
      <p:pic>
        <p:nvPicPr>
          <p:cNvPr id="6" name="Picture 5">
            <a:extLst>
              <a:ext uri="{FF2B5EF4-FFF2-40B4-BE49-F238E27FC236}">
                <a16:creationId xmlns:a16="http://schemas.microsoft.com/office/drawing/2014/main" id="{C78AA710-9BB1-4490-B039-77E6C64CD772}"/>
              </a:ext>
            </a:extLst>
          </p:cNvPr>
          <p:cNvPicPr>
            <a:picLocks noChangeAspect="1"/>
          </p:cNvPicPr>
          <p:nvPr/>
        </p:nvPicPr>
        <p:blipFill>
          <a:blip r:embed="rId3"/>
          <a:stretch>
            <a:fillRect/>
          </a:stretch>
        </p:blipFill>
        <p:spPr>
          <a:xfrm>
            <a:off x="6294431" y="1921168"/>
            <a:ext cx="5757155" cy="3627304"/>
          </a:xfrm>
          <a:prstGeom prst="rect">
            <a:avLst/>
          </a:prstGeom>
        </p:spPr>
      </p:pic>
    </p:spTree>
    <p:extLst>
      <p:ext uri="{BB962C8B-B14F-4D97-AF65-F5344CB8AC3E}">
        <p14:creationId xmlns:p14="http://schemas.microsoft.com/office/powerpoint/2010/main" val="1386627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sz="3200" b="1" dirty="0"/>
              <a:t>BACK-UP SLIDE 1: EAC-Ethiopia Trade  Agreements</a:t>
            </a:r>
          </a:p>
        </p:txBody>
      </p:sp>
      <p:sp>
        <p:nvSpPr>
          <p:cNvPr id="6" name="Text Placeholder 5">
            <a:extLst>
              <a:ext uri="{FF2B5EF4-FFF2-40B4-BE49-F238E27FC236}">
                <a16:creationId xmlns:a16="http://schemas.microsoft.com/office/drawing/2014/main" id="{485696E1-E3A6-490E-BA36-91378C561A3B}"/>
              </a:ext>
            </a:extLst>
          </p:cNvPr>
          <p:cNvSpPr>
            <a:spLocks noGrp="1"/>
          </p:cNvSpPr>
          <p:nvPr>
            <p:ph type="body" idx="1"/>
          </p:nvPr>
        </p:nvSpPr>
        <p:spPr/>
        <p:txBody>
          <a:bodyPr/>
          <a:lstStyle/>
          <a:p>
            <a:r>
              <a:rPr lang="en-ZA" dirty="0"/>
              <a:t>EAC</a:t>
            </a:r>
          </a:p>
        </p:txBody>
      </p:sp>
      <p:sp>
        <p:nvSpPr>
          <p:cNvPr id="3" name="Content Placeholder 2"/>
          <p:cNvSpPr>
            <a:spLocks noGrp="1"/>
          </p:cNvSpPr>
          <p:nvPr>
            <p:ph sz="half" idx="2"/>
          </p:nvPr>
        </p:nvSpPr>
        <p:spPr/>
        <p:txBody>
          <a:bodyPr>
            <a:normAutofit lnSpcReduction="10000"/>
          </a:bodyPr>
          <a:lstStyle/>
          <a:p>
            <a:pPr marL="285750" indent="-285750"/>
            <a:r>
              <a:rPr lang="en-ZA" sz="1800" dirty="0"/>
              <a:t>The current EAC Common External Tariff (CET) is based on three bands: 25% for finished goods, 10% for intermediate goods and 0% for raw materials and capital goods</a:t>
            </a:r>
          </a:p>
          <a:p>
            <a:pPr marL="285750" indent="-285750"/>
            <a:r>
              <a:rPr lang="en-ZA" sz="1800" dirty="0"/>
              <a:t>The EAC CET is currently under review, with members considering higher rates of external protection and an increase in the number of tariff bands </a:t>
            </a:r>
          </a:p>
          <a:p>
            <a:pPr marL="285750" indent="-285750"/>
            <a:r>
              <a:rPr lang="en-ZA" sz="1800" dirty="0"/>
              <a:t>Opportunity: including automotive products in the higher band of the revised EAC CET (to 30% or 35%)</a:t>
            </a:r>
          </a:p>
        </p:txBody>
      </p:sp>
      <p:sp>
        <p:nvSpPr>
          <p:cNvPr id="7" name="Text Placeholder 6">
            <a:extLst>
              <a:ext uri="{FF2B5EF4-FFF2-40B4-BE49-F238E27FC236}">
                <a16:creationId xmlns:a16="http://schemas.microsoft.com/office/drawing/2014/main" id="{585824E8-F924-4AF0-9E85-447857095C40}"/>
              </a:ext>
            </a:extLst>
          </p:cNvPr>
          <p:cNvSpPr>
            <a:spLocks noGrp="1"/>
          </p:cNvSpPr>
          <p:nvPr>
            <p:ph type="body" sz="quarter" idx="3"/>
          </p:nvPr>
        </p:nvSpPr>
        <p:spPr/>
        <p:txBody>
          <a:bodyPr/>
          <a:lstStyle/>
          <a:p>
            <a:r>
              <a:rPr lang="en-ZA" dirty="0"/>
              <a:t>Ethiopia</a:t>
            </a:r>
          </a:p>
        </p:txBody>
      </p:sp>
      <p:sp>
        <p:nvSpPr>
          <p:cNvPr id="9" name="Content Placeholder 8">
            <a:extLst>
              <a:ext uri="{FF2B5EF4-FFF2-40B4-BE49-F238E27FC236}">
                <a16:creationId xmlns:a16="http://schemas.microsoft.com/office/drawing/2014/main" id="{D548C0AC-9147-4B10-9E53-574EE3E96DF4}"/>
              </a:ext>
            </a:extLst>
          </p:cNvPr>
          <p:cNvSpPr>
            <a:spLocks noGrp="1"/>
          </p:cNvSpPr>
          <p:nvPr>
            <p:ph sz="quarter" idx="4"/>
          </p:nvPr>
        </p:nvSpPr>
        <p:spPr/>
        <p:txBody>
          <a:bodyPr>
            <a:normAutofit/>
          </a:bodyPr>
          <a:lstStyle/>
          <a:p>
            <a:pPr marL="285750" indent="-285750">
              <a:lnSpc>
                <a:spcPct val="100000"/>
              </a:lnSpc>
            </a:pPr>
            <a:r>
              <a:rPr lang="en-ZA" sz="1800" dirty="0"/>
              <a:t>Ethiopia's accession to the World Trade Organization (WTO)</a:t>
            </a:r>
          </a:p>
          <a:p>
            <a:pPr marL="285750" indent="-285750">
              <a:lnSpc>
                <a:spcPct val="100000"/>
              </a:lnSpc>
            </a:pPr>
            <a:r>
              <a:rPr lang="en-ZA" sz="1800" dirty="0"/>
              <a:t>Ethiopia is also a signatory to the Common Market for Eastern and Southern Africa (COMESA), the Intergovernmental Authority on Development (IGAD), the European Union (EU) Economic Partnership Agreement (EPA) </a:t>
            </a:r>
          </a:p>
        </p:txBody>
      </p:sp>
      <p:sp>
        <p:nvSpPr>
          <p:cNvPr id="4" name="Slide Number Placeholder 3">
            <a:extLst>
              <a:ext uri="{FF2B5EF4-FFF2-40B4-BE49-F238E27FC236}">
                <a16:creationId xmlns:a16="http://schemas.microsoft.com/office/drawing/2014/main" id="{24ACB64F-9ACA-4FB4-9B6E-C95D94836E61}"/>
              </a:ext>
            </a:extLst>
          </p:cNvPr>
          <p:cNvSpPr>
            <a:spLocks noGrp="1"/>
          </p:cNvSpPr>
          <p:nvPr>
            <p:ph type="sldNum" sz="quarter" idx="12"/>
          </p:nvPr>
        </p:nvSpPr>
        <p:spPr/>
        <p:txBody>
          <a:bodyPr/>
          <a:lstStyle/>
          <a:p>
            <a:fld id="{41ECEC6C-53F2-48AC-AFD2-8B67A0BD75DB}" type="slidenum">
              <a:rPr lang="en-ZA" smtClean="0"/>
              <a:t>26</a:t>
            </a:fld>
            <a:endParaRPr lang="en-ZA"/>
          </a:p>
        </p:txBody>
      </p:sp>
    </p:spTree>
    <p:extLst>
      <p:ext uri="{BB962C8B-B14F-4D97-AF65-F5344CB8AC3E}">
        <p14:creationId xmlns:p14="http://schemas.microsoft.com/office/powerpoint/2010/main" val="12728675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7930" y="65090"/>
            <a:ext cx="9756141" cy="1325562"/>
          </a:xfrm>
        </p:spPr>
        <p:txBody>
          <a:bodyPr>
            <a:normAutofit/>
          </a:bodyPr>
          <a:lstStyle/>
          <a:p>
            <a:r>
              <a:rPr lang="en-ZA" sz="3200" b="1" dirty="0"/>
              <a:t>BACK-UP SLIDE 2: Overview of current assembly capacity in Kenya</a:t>
            </a:r>
          </a:p>
        </p:txBody>
      </p:sp>
      <p:sp>
        <p:nvSpPr>
          <p:cNvPr id="4" name="Slide Number Placeholder 3">
            <a:extLst>
              <a:ext uri="{FF2B5EF4-FFF2-40B4-BE49-F238E27FC236}">
                <a16:creationId xmlns:a16="http://schemas.microsoft.com/office/drawing/2014/main" id="{8993C579-310A-45B1-993A-675130269505}"/>
              </a:ext>
            </a:extLst>
          </p:cNvPr>
          <p:cNvSpPr>
            <a:spLocks noGrp="1"/>
          </p:cNvSpPr>
          <p:nvPr>
            <p:ph type="sldNum" sz="quarter" idx="12"/>
          </p:nvPr>
        </p:nvSpPr>
        <p:spPr/>
        <p:txBody>
          <a:bodyPr/>
          <a:lstStyle/>
          <a:p>
            <a:fld id="{41ECEC6C-53F2-48AC-AFD2-8B67A0BD75DB}" type="slidenum">
              <a:rPr lang="en-ZA" smtClean="0"/>
              <a:t>27</a:t>
            </a:fld>
            <a:endParaRPr lang="en-ZA"/>
          </a:p>
        </p:txBody>
      </p:sp>
      <p:graphicFrame>
        <p:nvGraphicFramePr>
          <p:cNvPr id="5" name="Table 4">
            <a:extLst>
              <a:ext uri="{FF2B5EF4-FFF2-40B4-BE49-F238E27FC236}">
                <a16:creationId xmlns:a16="http://schemas.microsoft.com/office/drawing/2014/main" id="{970DF9E3-4F24-4BB7-B6B3-6FF2EEF254E7}"/>
              </a:ext>
            </a:extLst>
          </p:cNvPr>
          <p:cNvGraphicFramePr>
            <a:graphicFrameLocks noGrp="1"/>
          </p:cNvGraphicFramePr>
          <p:nvPr>
            <p:extLst>
              <p:ext uri="{D42A27DB-BD31-4B8C-83A1-F6EECF244321}">
                <p14:modId xmlns:p14="http://schemas.microsoft.com/office/powerpoint/2010/main" val="2274950782"/>
              </p:ext>
            </p:extLst>
          </p:nvPr>
        </p:nvGraphicFramePr>
        <p:xfrm>
          <a:off x="553308" y="1629101"/>
          <a:ext cx="7409164" cy="4581831"/>
        </p:xfrm>
        <a:graphic>
          <a:graphicData uri="http://schemas.openxmlformats.org/drawingml/2006/table">
            <a:tbl>
              <a:tblPr firstRow="1" firstCol="1">
                <a:tableStyleId>{073A0DAA-6AF3-43AB-8588-CEC1D06C72B9}</a:tableStyleId>
              </a:tblPr>
              <a:tblGrid>
                <a:gridCol w="2272085">
                  <a:extLst>
                    <a:ext uri="{9D8B030D-6E8A-4147-A177-3AD203B41FA5}">
                      <a16:colId xmlns:a16="http://schemas.microsoft.com/office/drawing/2014/main" val="1720482188"/>
                    </a:ext>
                  </a:extLst>
                </a:gridCol>
                <a:gridCol w="1432497">
                  <a:extLst>
                    <a:ext uri="{9D8B030D-6E8A-4147-A177-3AD203B41FA5}">
                      <a16:colId xmlns:a16="http://schemas.microsoft.com/office/drawing/2014/main" val="2065946309"/>
                    </a:ext>
                  </a:extLst>
                </a:gridCol>
                <a:gridCol w="2266200">
                  <a:extLst>
                    <a:ext uri="{9D8B030D-6E8A-4147-A177-3AD203B41FA5}">
                      <a16:colId xmlns:a16="http://schemas.microsoft.com/office/drawing/2014/main" val="2984169655"/>
                    </a:ext>
                  </a:extLst>
                </a:gridCol>
                <a:gridCol w="1438382">
                  <a:extLst>
                    <a:ext uri="{9D8B030D-6E8A-4147-A177-3AD203B41FA5}">
                      <a16:colId xmlns:a16="http://schemas.microsoft.com/office/drawing/2014/main" val="3785122908"/>
                    </a:ext>
                  </a:extLst>
                </a:gridCol>
              </a:tblGrid>
              <a:tr h="0">
                <a:tc>
                  <a:txBody>
                    <a:bodyPr/>
                    <a:lstStyle/>
                    <a:p>
                      <a:pPr marL="20320" indent="-914400">
                        <a:spcAft>
                          <a:spcPts val="0"/>
                        </a:spcAft>
                      </a:pPr>
                      <a:r>
                        <a:rPr lang="en-ZA" sz="1400" dirty="0">
                          <a:effectLst/>
                        </a:rPr>
                        <a:t>Assembly plant</a:t>
                      </a:r>
                      <a:endParaRPr lang="en-ZA" sz="1400" dirty="0">
                        <a:effectLst/>
                        <a:latin typeface="Calibri" panose="020F0502020204030204" pitchFamily="34" charset="0"/>
                        <a:ea typeface="Calibri" panose="020F0502020204030204" pitchFamily="34" charset="0"/>
                        <a:cs typeface="Calibri" panose="020F0502020204030204" pitchFamily="34" charset="0"/>
                      </a:endParaRPr>
                    </a:p>
                  </a:txBody>
                  <a:tcPr marL="14220" marR="14220" marT="0" marB="0"/>
                </a:tc>
                <a:tc gridSpan="2">
                  <a:txBody>
                    <a:bodyPr/>
                    <a:lstStyle/>
                    <a:p>
                      <a:pPr marL="20320" indent="-914400">
                        <a:spcAft>
                          <a:spcPts val="0"/>
                        </a:spcAft>
                      </a:pPr>
                      <a:r>
                        <a:rPr lang="en-ZA" sz="1400" dirty="0">
                          <a:effectLst/>
                        </a:rPr>
                        <a:t>Brands and franchise holder</a:t>
                      </a:r>
                      <a:endParaRPr lang="en-ZA" sz="1400" dirty="0">
                        <a:effectLst/>
                        <a:latin typeface="Calibri" panose="020F0502020204030204" pitchFamily="34" charset="0"/>
                        <a:ea typeface="Calibri" panose="020F0502020204030204" pitchFamily="34" charset="0"/>
                        <a:cs typeface="Calibri" panose="020F0502020204030204" pitchFamily="34" charset="0"/>
                      </a:endParaRPr>
                    </a:p>
                  </a:txBody>
                  <a:tcPr marL="14220" marR="14220" marT="0" marB="0"/>
                </a:tc>
                <a:tc hMerge="1">
                  <a:txBody>
                    <a:bodyPr/>
                    <a:lstStyle/>
                    <a:p>
                      <a:endParaRPr lang="en-ZA"/>
                    </a:p>
                  </a:txBody>
                  <a:tcPr/>
                </a:tc>
                <a:tc>
                  <a:txBody>
                    <a:bodyPr/>
                    <a:lstStyle/>
                    <a:p>
                      <a:pPr marL="0" lvl="0" indent="-914400">
                        <a:spcAft>
                          <a:spcPts val="0"/>
                        </a:spcAft>
                      </a:pPr>
                      <a:r>
                        <a:rPr lang="en-ZA" sz="1400" dirty="0">
                          <a:effectLst/>
                        </a:rPr>
                        <a:t>Capacity utilization</a:t>
                      </a:r>
                      <a:endParaRPr lang="en-ZA" sz="1400" dirty="0">
                        <a:effectLst/>
                        <a:latin typeface="Calibri" panose="020F0502020204030204" pitchFamily="34" charset="0"/>
                        <a:ea typeface="Calibri" panose="020F0502020204030204" pitchFamily="34" charset="0"/>
                        <a:cs typeface="Calibri" panose="020F0502020204030204" pitchFamily="34" charset="0"/>
                      </a:endParaRPr>
                    </a:p>
                  </a:txBody>
                  <a:tcPr marL="14220" marR="14220" marT="0" marB="0"/>
                </a:tc>
                <a:extLst>
                  <a:ext uri="{0D108BD9-81ED-4DB2-BD59-A6C34878D82A}">
                    <a16:rowId xmlns:a16="http://schemas.microsoft.com/office/drawing/2014/main" val="2469682952"/>
                  </a:ext>
                </a:extLst>
              </a:tr>
              <a:tr h="142201">
                <a:tc>
                  <a:txBody>
                    <a:bodyPr/>
                    <a:lstStyle/>
                    <a:p>
                      <a:pPr marL="20320" indent="-914400">
                        <a:spcAft>
                          <a:spcPts val="0"/>
                        </a:spcAft>
                      </a:pPr>
                      <a:r>
                        <a:rPr lang="en-ZA" sz="1400">
                          <a:effectLst/>
                        </a:rPr>
                        <a:t>Isuzu East Africa Limited</a:t>
                      </a:r>
                    </a:p>
                    <a:p>
                      <a:pPr marL="20320" indent="-914400">
                        <a:spcAft>
                          <a:spcPts val="0"/>
                        </a:spcAft>
                      </a:pPr>
                      <a:r>
                        <a:rPr lang="en-ZA" sz="1400">
                          <a:effectLst/>
                        </a:rPr>
                        <a:t>Nairobi</a:t>
                      </a:r>
                      <a:endParaRPr lang="en-ZA" sz="1400">
                        <a:effectLst/>
                        <a:latin typeface="Calibri" panose="020F0502020204030204" pitchFamily="34" charset="0"/>
                        <a:ea typeface="Calibri" panose="020F0502020204030204" pitchFamily="34" charset="0"/>
                        <a:cs typeface="Calibri" panose="020F0502020204030204" pitchFamily="34" charset="0"/>
                      </a:endParaRPr>
                    </a:p>
                  </a:txBody>
                  <a:tcPr marL="14220" marR="14220" marT="0" marB="0"/>
                </a:tc>
                <a:tc gridSpan="2">
                  <a:txBody>
                    <a:bodyPr/>
                    <a:lstStyle/>
                    <a:p>
                      <a:pPr marL="20320" indent="-914400">
                        <a:spcAft>
                          <a:spcPts val="0"/>
                        </a:spcAft>
                      </a:pPr>
                      <a:r>
                        <a:rPr lang="en-ZA" sz="1400">
                          <a:effectLst/>
                        </a:rPr>
                        <a:t>ISUZU EA–Isuzu</a:t>
                      </a:r>
                      <a:endParaRPr lang="en-ZA" sz="1400">
                        <a:effectLst/>
                        <a:latin typeface="Calibri" panose="020F0502020204030204" pitchFamily="34" charset="0"/>
                        <a:ea typeface="Calibri" panose="020F0502020204030204" pitchFamily="34" charset="0"/>
                        <a:cs typeface="Calibri" panose="020F0502020204030204" pitchFamily="34" charset="0"/>
                      </a:endParaRPr>
                    </a:p>
                  </a:txBody>
                  <a:tcPr marL="14220" marR="14220" marT="0" marB="0"/>
                </a:tc>
                <a:tc hMerge="1">
                  <a:txBody>
                    <a:bodyPr/>
                    <a:lstStyle/>
                    <a:p>
                      <a:endParaRPr lang="en-ZA"/>
                    </a:p>
                  </a:txBody>
                  <a:tcPr/>
                </a:tc>
                <a:tc>
                  <a:txBody>
                    <a:bodyPr/>
                    <a:lstStyle/>
                    <a:p>
                      <a:pPr marL="1417320" indent="-914400" algn="r">
                        <a:spcAft>
                          <a:spcPts val="0"/>
                        </a:spcAft>
                      </a:pPr>
                      <a:r>
                        <a:rPr lang="en-ZA" sz="1400">
                          <a:effectLst/>
                        </a:rPr>
                        <a:t>23%</a:t>
                      </a:r>
                      <a:endParaRPr lang="en-ZA" sz="1400">
                        <a:effectLst/>
                        <a:latin typeface="Calibri" panose="020F0502020204030204" pitchFamily="34" charset="0"/>
                        <a:ea typeface="Calibri" panose="020F0502020204030204" pitchFamily="34" charset="0"/>
                        <a:cs typeface="Calibri" panose="020F0502020204030204" pitchFamily="34" charset="0"/>
                      </a:endParaRPr>
                    </a:p>
                  </a:txBody>
                  <a:tcPr marL="14220" marR="14220" marT="0" marB="0"/>
                </a:tc>
                <a:extLst>
                  <a:ext uri="{0D108BD9-81ED-4DB2-BD59-A6C34878D82A}">
                    <a16:rowId xmlns:a16="http://schemas.microsoft.com/office/drawing/2014/main" val="1091301686"/>
                  </a:ext>
                </a:extLst>
              </a:tr>
              <a:tr h="1279805">
                <a:tc>
                  <a:txBody>
                    <a:bodyPr/>
                    <a:lstStyle/>
                    <a:p>
                      <a:pPr marL="20320" indent="-914400">
                        <a:spcAft>
                          <a:spcPts val="0"/>
                        </a:spcAft>
                      </a:pPr>
                      <a:r>
                        <a:rPr lang="en-ZA" sz="1400">
                          <a:effectLst/>
                        </a:rPr>
                        <a:t>Associated Vehicle Assemblers</a:t>
                      </a:r>
                    </a:p>
                    <a:p>
                      <a:pPr marL="20320" indent="-914400">
                        <a:spcAft>
                          <a:spcPts val="0"/>
                        </a:spcAft>
                      </a:pPr>
                      <a:r>
                        <a:rPr lang="en-ZA" sz="1400">
                          <a:effectLst/>
                        </a:rPr>
                        <a:t>Mombasa</a:t>
                      </a:r>
                      <a:endParaRPr lang="en-ZA" sz="1400">
                        <a:effectLst/>
                        <a:latin typeface="Calibri" panose="020F0502020204030204" pitchFamily="34" charset="0"/>
                        <a:ea typeface="Calibri" panose="020F0502020204030204" pitchFamily="34" charset="0"/>
                        <a:cs typeface="Calibri" panose="020F0502020204030204" pitchFamily="34" charset="0"/>
                      </a:endParaRPr>
                    </a:p>
                  </a:txBody>
                  <a:tcPr marL="14220" marR="14220" marT="0" marB="0"/>
                </a:tc>
                <a:tc gridSpan="2">
                  <a:txBody>
                    <a:bodyPr/>
                    <a:lstStyle/>
                    <a:p>
                      <a:pPr marL="20320" indent="-914400">
                        <a:spcAft>
                          <a:spcPts val="0"/>
                        </a:spcAft>
                      </a:pPr>
                      <a:r>
                        <a:rPr lang="en-ZA" sz="1400" dirty="0">
                          <a:effectLst/>
                        </a:rPr>
                        <a:t>SIMBA CORP– Mitsubishi, FUSO</a:t>
                      </a:r>
                    </a:p>
                    <a:p>
                      <a:pPr marL="20320" indent="-914400">
                        <a:spcAft>
                          <a:spcPts val="0"/>
                        </a:spcAft>
                      </a:pPr>
                      <a:r>
                        <a:rPr lang="en-ZA" sz="1400" dirty="0">
                          <a:effectLst/>
                        </a:rPr>
                        <a:t>TATA – Tata</a:t>
                      </a:r>
                    </a:p>
                    <a:p>
                      <a:pPr marL="20320" indent="-914400">
                        <a:spcAft>
                          <a:spcPts val="0"/>
                        </a:spcAft>
                      </a:pPr>
                      <a:r>
                        <a:rPr lang="en-ZA" sz="1400" dirty="0">
                          <a:effectLst/>
                        </a:rPr>
                        <a:t>Toyota East Africa – Toyota, Hino</a:t>
                      </a:r>
                    </a:p>
                    <a:p>
                      <a:pPr marL="20320" indent="-914400">
                        <a:spcAft>
                          <a:spcPts val="0"/>
                        </a:spcAft>
                      </a:pPr>
                      <a:r>
                        <a:rPr lang="en-ZA" sz="1400" dirty="0">
                          <a:effectLst/>
                        </a:rPr>
                        <a:t>Kenya Grange – Scania</a:t>
                      </a:r>
                    </a:p>
                    <a:p>
                      <a:pPr marL="20320" indent="-914400">
                        <a:spcAft>
                          <a:spcPts val="0"/>
                        </a:spcAft>
                      </a:pPr>
                      <a:r>
                        <a:rPr lang="en-ZA" sz="1400" dirty="0" err="1">
                          <a:effectLst/>
                        </a:rPr>
                        <a:t>Foton</a:t>
                      </a:r>
                      <a:r>
                        <a:rPr lang="en-ZA" sz="1400" dirty="0">
                          <a:effectLst/>
                        </a:rPr>
                        <a:t> – </a:t>
                      </a:r>
                      <a:r>
                        <a:rPr lang="en-ZA" sz="1400" dirty="0" err="1">
                          <a:effectLst/>
                        </a:rPr>
                        <a:t>Foton</a:t>
                      </a:r>
                      <a:r>
                        <a:rPr lang="en-ZA" sz="1400" dirty="0">
                          <a:effectLst/>
                        </a:rPr>
                        <a:t>, </a:t>
                      </a:r>
                      <a:r>
                        <a:rPr lang="en-ZA" sz="1400" dirty="0" err="1">
                          <a:effectLst/>
                        </a:rPr>
                        <a:t>Aumark</a:t>
                      </a:r>
                      <a:endParaRPr lang="en-ZA" sz="1400" dirty="0">
                        <a:effectLst/>
                      </a:endParaRPr>
                    </a:p>
                    <a:p>
                      <a:pPr marL="20320" indent="-914400">
                        <a:spcAft>
                          <a:spcPts val="0"/>
                        </a:spcAft>
                      </a:pPr>
                      <a:r>
                        <a:rPr lang="en-ZA" sz="1400" dirty="0">
                          <a:effectLst/>
                        </a:rPr>
                        <a:t>Volvo – Volvo</a:t>
                      </a:r>
                    </a:p>
                    <a:p>
                      <a:pPr marL="20320" indent="-914400">
                        <a:spcAft>
                          <a:spcPts val="0"/>
                        </a:spcAft>
                      </a:pPr>
                      <a:r>
                        <a:rPr lang="en-ZA" sz="1400" dirty="0">
                          <a:effectLst/>
                        </a:rPr>
                        <a:t>Daewoo</a:t>
                      </a:r>
                      <a:endParaRPr lang="en-ZA" sz="1400" dirty="0">
                        <a:effectLst/>
                        <a:latin typeface="Calibri" panose="020F0502020204030204" pitchFamily="34" charset="0"/>
                        <a:ea typeface="Calibri" panose="020F0502020204030204" pitchFamily="34" charset="0"/>
                        <a:cs typeface="Calibri" panose="020F0502020204030204" pitchFamily="34" charset="0"/>
                      </a:endParaRPr>
                    </a:p>
                  </a:txBody>
                  <a:tcPr marL="14220" marR="14220" marT="0" marB="0"/>
                </a:tc>
                <a:tc hMerge="1">
                  <a:txBody>
                    <a:bodyPr/>
                    <a:lstStyle/>
                    <a:p>
                      <a:endParaRPr lang="en-ZA"/>
                    </a:p>
                  </a:txBody>
                  <a:tcPr/>
                </a:tc>
                <a:tc>
                  <a:txBody>
                    <a:bodyPr/>
                    <a:lstStyle/>
                    <a:p>
                      <a:pPr marL="1417320" indent="-267335" algn="r">
                        <a:spcAft>
                          <a:spcPts val="0"/>
                        </a:spcAft>
                      </a:pPr>
                      <a:r>
                        <a:rPr lang="en-ZA" sz="1400" dirty="0">
                          <a:effectLst/>
                        </a:rPr>
                        <a:t>35%</a:t>
                      </a:r>
                      <a:endParaRPr lang="en-ZA" sz="1400" dirty="0">
                        <a:effectLst/>
                        <a:latin typeface="Calibri" panose="020F0502020204030204" pitchFamily="34" charset="0"/>
                        <a:ea typeface="Calibri" panose="020F0502020204030204" pitchFamily="34" charset="0"/>
                        <a:cs typeface="Calibri" panose="020F0502020204030204" pitchFamily="34" charset="0"/>
                      </a:endParaRPr>
                    </a:p>
                  </a:txBody>
                  <a:tcPr marL="14220" marR="14220" marT="0" marB="0"/>
                </a:tc>
                <a:extLst>
                  <a:ext uri="{0D108BD9-81ED-4DB2-BD59-A6C34878D82A}">
                    <a16:rowId xmlns:a16="http://schemas.microsoft.com/office/drawing/2014/main" val="329370945"/>
                  </a:ext>
                </a:extLst>
              </a:tr>
              <a:tr h="2021511">
                <a:tc>
                  <a:txBody>
                    <a:bodyPr/>
                    <a:lstStyle/>
                    <a:p>
                      <a:pPr marL="20320" indent="-914400">
                        <a:spcAft>
                          <a:spcPts val="0"/>
                        </a:spcAft>
                      </a:pPr>
                      <a:r>
                        <a:rPr lang="en-ZA" sz="1400">
                          <a:effectLst/>
                        </a:rPr>
                        <a:t>Kenya Vehicle Manufacturers (KVM) Thika</a:t>
                      </a:r>
                      <a:endParaRPr lang="en-ZA" sz="1400">
                        <a:effectLst/>
                        <a:latin typeface="Calibri" panose="020F0502020204030204" pitchFamily="34" charset="0"/>
                        <a:ea typeface="Calibri" panose="020F0502020204030204" pitchFamily="34" charset="0"/>
                        <a:cs typeface="Calibri" panose="020F0502020204030204" pitchFamily="34" charset="0"/>
                      </a:endParaRPr>
                    </a:p>
                  </a:txBody>
                  <a:tcPr marL="14220" marR="14220" marT="0" marB="0"/>
                </a:tc>
                <a:tc gridSpan="2">
                  <a:txBody>
                    <a:bodyPr/>
                    <a:lstStyle/>
                    <a:p>
                      <a:pPr marL="20320" indent="-914400">
                        <a:spcAft>
                          <a:spcPts val="0"/>
                        </a:spcAft>
                      </a:pPr>
                      <a:r>
                        <a:rPr lang="en-ZA" sz="1400" dirty="0">
                          <a:effectLst/>
                        </a:rPr>
                        <a:t>COOPER MOTORS CORPORATION - Nissan Diesel, Eicher, MAN</a:t>
                      </a:r>
                    </a:p>
                    <a:p>
                      <a:pPr marL="20320" indent="-914400">
                        <a:spcAft>
                          <a:spcPts val="0"/>
                        </a:spcAft>
                      </a:pPr>
                      <a:r>
                        <a:rPr lang="en-ZA" sz="1400" dirty="0">
                          <a:effectLst/>
                        </a:rPr>
                        <a:t>Crown Motors – Nissan</a:t>
                      </a:r>
                    </a:p>
                    <a:p>
                      <a:pPr marL="20320" indent="-914400">
                        <a:spcAft>
                          <a:spcPts val="0"/>
                        </a:spcAft>
                      </a:pPr>
                      <a:r>
                        <a:rPr lang="en-ZA" sz="1400" dirty="0">
                          <a:effectLst/>
                        </a:rPr>
                        <a:t>Peugeot (PSA Group) – Peugeot</a:t>
                      </a:r>
                    </a:p>
                    <a:p>
                      <a:pPr marL="20320" indent="-914400">
                        <a:spcAft>
                          <a:spcPts val="0"/>
                        </a:spcAft>
                      </a:pPr>
                      <a:r>
                        <a:rPr lang="en-ZA" sz="1400" dirty="0">
                          <a:effectLst/>
                        </a:rPr>
                        <a:t>Volkswagen – Volkswagen</a:t>
                      </a:r>
                    </a:p>
                    <a:p>
                      <a:pPr marL="20320" indent="-914400">
                        <a:spcAft>
                          <a:spcPts val="0"/>
                        </a:spcAft>
                      </a:pPr>
                      <a:r>
                        <a:rPr lang="en-ZA" sz="1400" dirty="0">
                          <a:effectLst/>
                        </a:rPr>
                        <a:t>Bus Body Building - 33-seater bodies for Hyundai, Eicher, Isuzu, Mitsubishi; 51-seater bodies for UD, TATA, Hino; 62-seater bodies for Scania, MAN, Ashok Leyland</a:t>
                      </a:r>
                      <a:endParaRPr lang="en-ZA" sz="1400" dirty="0">
                        <a:effectLst/>
                        <a:latin typeface="Calibri" panose="020F0502020204030204" pitchFamily="34" charset="0"/>
                        <a:ea typeface="Calibri" panose="020F0502020204030204" pitchFamily="34" charset="0"/>
                        <a:cs typeface="Calibri" panose="020F0502020204030204" pitchFamily="34" charset="0"/>
                      </a:endParaRPr>
                    </a:p>
                  </a:txBody>
                  <a:tcPr marL="14220" marR="14220" marT="0" marB="0"/>
                </a:tc>
                <a:tc hMerge="1">
                  <a:txBody>
                    <a:bodyPr/>
                    <a:lstStyle/>
                    <a:p>
                      <a:endParaRPr lang="en-ZA"/>
                    </a:p>
                  </a:txBody>
                  <a:tcPr/>
                </a:tc>
                <a:tc>
                  <a:txBody>
                    <a:bodyPr/>
                    <a:lstStyle/>
                    <a:p>
                      <a:pPr marL="1417320" indent="-914400" algn="r">
                        <a:spcAft>
                          <a:spcPts val="0"/>
                        </a:spcAft>
                      </a:pPr>
                      <a:r>
                        <a:rPr lang="en-ZA" sz="1400" dirty="0">
                          <a:effectLst/>
                        </a:rPr>
                        <a:t>2%</a:t>
                      </a:r>
                      <a:endParaRPr lang="en-ZA" sz="1400" dirty="0">
                        <a:effectLst/>
                        <a:latin typeface="Calibri" panose="020F0502020204030204" pitchFamily="34" charset="0"/>
                        <a:ea typeface="Calibri" panose="020F0502020204030204" pitchFamily="34" charset="0"/>
                        <a:cs typeface="Calibri" panose="020F0502020204030204" pitchFamily="34" charset="0"/>
                      </a:endParaRPr>
                    </a:p>
                  </a:txBody>
                  <a:tcPr marL="14220" marR="14220" marT="0" marB="0"/>
                </a:tc>
                <a:extLst>
                  <a:ext uri="{0D108BD9-81ED-4DB2-BD59-A6C34878D82A}">
                    <a16:rowId xmlns:a16="http://schemas.microsoft.com/office/drawing/2014/main" val="1549782472"/>
                  </a:ext>
                </a:extLst>
              </a:tr>
              <a:tr h="28440">
                <a:tc gridSpan="2">
                  <a:txBody>
                    <a:bodyPr/>
                    <a:lstStyle/>
                    <a:p>
                      <a:pPr marL="1417320" indent="-914400">
                        <a:spcAft>
                          <a:spcPts val="0"/>
                        </a:spcAft>
                      </a:pPr>
                      <a:r>
                        <a:rPr lang="en-ZA" sz="1400">
                          <a:effectLst/>
                        </a:rPr>
                        <a:t>National Average Utilization</a:t>
                      </a:r>
                      <a:endParaRPr lang="en-ZA" sz="1400">
                        <a:effectLst/>
                        <a:latin typeface="Calibri" panose="020F0502020204030204" pitchFamily="34" charset="0"/>
                        <a:ea typeface="Calibri" panose="020F0502020204030204" pitchFamily="34" charset="0"/>
                        <a:cs typeface="Calibri" panose="020F0502020204030204" pitchFamily="34" charset="0"/>
                      </a:endParaRPr>
                    </a:p>
                  </a:txBody>
                  <a:tcPr marL="14220" marR="14220" marT="0" marB="0"/>
                </a:tc>
                <a:tc hMerge="1">
                  <a:txBody>
                    <a:bodyPr/>
                    <a:lstStyle/>
                    <a:p>
                      <a:endParaRPr lang="en-ZA"/>
                    </a:p>
                  </a:txBody>
                  <a:tcPr/>
                </a:tc>
                <a:tc gridSpan="2">
                  <a:txBody>
                    <a:bodyPr/>
                    <a:lstStyle/>
                    <a:p>
                      <a:pPr marL="1417320" indent="-914400" algn="r">
                        <a:spcAft>
                          <a:spcPts val="0"/>
                        </a:spcAft>
                      </a:pPr>
                      <a:r>
                        <a:rPr lang="en-ZA" sz="1400" dirty="0">
                          <a:effectLst/>
                        </a:rPr>
                        <a:t>20%</a:t>
                      </a:r>
                      <a:endParaRPr lang="en-ZA" sz="1400" dirty="0">
                        <a:effectLst/>
                        <a:latin typeface="Calibri" panose="020F0502020204030204" pitchFamily="34" charset="0"/>
                        <a:ea typeface="Calibri" panose="020F0502020204030204" pitchFamily="34" charset="0"/>
                        <a:cs typeface="Calibri" panose="020F0502020204030204" pitchFamily="34" charset="0"/>
                      </a:endParaRPr>
                    </a:p>
                  </a:txBody>
                  <a:tcPr marL="14220" marR="14220" marT="0" marB="0"/>
                </a:tc>
                <a:tc hMerge="1">
                  <a:txBody>
                    <a:bodyPr/>
                    <a:lstStyle/>
                    <a:p>
                      <a:endParaRPr lang="en-ZA"/>
                    </a:p>
                  </a:txBody>
                  <a:tcPr/>
                </a:tc>
                <a:extLst>
                  <a:ext uri="{0D108BD9-81ED-4DB2-BD59-A6C34878D82A}">
                    <a16:rowId xmlns:a16="http://schemas.microsoft.com/office/drawing/2014/main" val="478014257"/>
                  </a:ext>
                </a:extLst>
              </a:tr>
            </a:tbl>
          </a:graphicData>
        </a:graphic>
      </p:graphicFrame>
      <p:sp>
        <p:nvSpPr>
          <p:cNvPr id="10" name="TextBox 9">
            <a:extLst>
              <a:ext uri="{FF2B5EF4-FFF2-40B4-BE49-F238E27FC236}">
                <a16:creationId xmlns:a16="http://schemas.microsoft.com/office/drawing/2014/main" id="{655C1343-5282-47D7-857D-462A997464BC}"/>
              </a:ext>
            </a:extLst>
          </p:cNvPr>
          <p:cNvSpPr txBox="1"/>
          <p:nvPr/>
        </p:nvSpPr>
        <p:spPr>
          <a:xfrm>
            <a:off x="8079971" y="1657382"/>
            <a:ext cx="3914824" cy="4524315"/>
          </a:xfrm>
          <a:prstGeom prst="rect">
            <a:avLst/>
          </a:prstGeom>
          <a:noFill/>
        </p:spPr>
        <p:txBody>
          <a:bodyPr wrap="square">
            <a:spAutoFit/>
          </a:bodyPr>
          <a:lstStyle/>
          <a:p>
            <a:pPr marL="182563" indent="-182563">
              <a:buFont typeface="Arial" panose="020B0604020202020204" pitchFamily="34" charset="0"/>
              <a:buChar char="•"/>
            </a:pPr>
            <a:r>
              <a:rPr lang="en-ZA" dirty="0"/>
              <a:t>Kenya has three local assemblers: The Isuzu plant in Nairobi, the Associated Vehicle Assemblers (AVA) plant in Mombasa and the Kenya Vehicle Manufacturers (KVM) plant in Thika</a:t>
            </a:r>
          </a:p>
          <a:p>
            <a:pPr marL="182563" indent="-182563">
              <a:buFont typeface="Arial" panose="020B0604020202020204" pitchFamily="34" charset="0"/>
              <a:buChar char="•"/>
            </a:pPr>
            <a:r>
              <a:rPr lang="en-ZA" dirty="0"/>
              <a:t>These assemblers collectively produce around 6,000 cars per annum, but they are operating significantly below installed capacity </a:t>
            </a:r>
          </a:p>
          <a:p>
            <a:pPr marL="182563" indent="-182563">
              <a:buFont typeface="Arial" panose="020B0604020202020204" pitchFamily="34" charset="0"/>
              <a:buChar char="•"/>
            </a:pPr>
            <a:r>
              <a:rPr lang="en-ZA" dirty="0"/>
              <a:t>The national average capacity utilisation of auto manufacturing plants is only 20%</a:t>
            </a:r>
          </a:p>
        </p:txBody>
      </p:sp>
      <p:sp>
        <p:nvSpPr>
          <p:cNvPr id="7" name="TextBox 6">
            <a:extLst>
              <a:ext uri="{FF2B5EF4-FFF2-40B4-BE49-F238E27FC236}">
                <a16:creationId xmlns:a16="http://schemas.microsoft.com/office/drawing/2014/main" id="{E8156202-5DE3-45BB-B190-5C3561007A56}"/>
              </a:ext>
            </a:extLst>
          </p:cNvPr>
          <p:cNvSpPr txBox="1"/>
          <p:nvPr/>
        </p:nvSpPr>
        <p:spPr>
          <a:xfrm>
            <a:off x="553308" y="6279997"/>
            <a:ext cx="6097712" cy="258917"/>
          </a:xfrm>
          <a:prstGeom prst="rect">
            <a:avLst/>
          </a:prstGeom>
          <a:noFill/>
        </p:spPr>
        <p:txBody>
          <a:bodyPr wrap="square">
            <a:spAutoFit/>
          </a:bodyPr>
          <a:lstStyle/>
          <a:p>
            <a:pPr algn="just">
              <a:lnSpc>
                <a:spcPct val="115000"/>
              </a:lnSpc>
              <a:spcBef>
                <a:spcPts val="1000"/>
              </a:spcBef>
              <a:spcAft>
                <a:spcPts val="1000"/>
              </a:spcAft>
            </a:pPr>
            <a:r>
              <a:rPr lang="en-ZA" sz="1000" i="1" dirty="0">
                <a:effectLst/>
                <a:latin typeface="Calibri" panose="020F0502020204030204" pitchFamily="34" charset="0"/>
                <a:ea typeface="Calibri" panose="020F0502020204030204" pitchFamily="34" charset="0"/>
                <a:cs typeface="Times New Roman" panose="02020603050405020304" pitchFamily="18" charset="0"/>
              </a:rPr>
              <a:t>Source:</a:t>
            </a:r>
            <a:r>
              <a:rPr lang="en-ZA" sz="1000" dirty="0">
                <a:effectLst/>
                <a:latin typeface="Calibri" panose="020F0502020204030204" pitchFamily="34" charset="0"/>
                <a:ea typeface="Calibri" panose="020F0502020204030204" pitchFamily="34" charset="0"/>
                <a:cs typeface="Times New Roman" panose="02020603050405020304" pitchFamily="18" charset="0"/>
              </a:rPr>
              <a:t> Kenya National automotive Policy (2019)</a:t>
            </a:r>
          </a:p>
        </p:txBody>
      </p:sp>
    </p:spTree>
    <p:extLst>
      <p:ext uri="{BB962C8B-B14F-4D97-AF65-F5344CB8AC3E}">
        <p14:creationId xmlns:p14="http://schemas.microsoft.com/office/powerpoint/2010/main" val="402996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347" y="274638"/>
            <a:ext cx="10719725" cy="1325562"/>
          </a:xfrm>
        </p:spPr>
        <p:txBody>
          <a:bodyPr>
            <a:normAutofit/>
          </a:bodyPr>
          <a:lstStyle/>
          <a:p>
            <a:r>
              <a:rPr lang="en-ZA" sz="3200" b="1" dirty="0"/>
              <a:t>Back-up slide 3: Overview of current assembly capacity in Ethiopia</a:t>
            </a:r>
          </a:p>
        </p:txBody>
      </p:sp>
      <p:sp>
        <p:nvSpPr>
          <p:cNvPr id="4" name="Slide Number Placeholder 3">
            <a:extLst>
              <a:ext uri="{FF2B5EF4-FFF2-40B4-BE49-F238E27FC236}">
                <a16:creationId xmlns:a16="http://schemas.microsoft.com/office/drawing/2014/main" id="{8993C579-310A-45B1-993A-675130269505}"/>
              </a:ext>
            </a:extLst>
          </p:cNvPr>
          <p:cNvSpPr>
            <a:spLocks noGrp="1"/>
          </p:cNvSpPr>
          <p:nvPr>
            <p:ph type="sldNum" sz="quarter" idx="12"/>
          </p:nvPr>
        </p:nvSpPr>
        <p:spPr/>
        <p:txBody>
          <a:bodyPr/>
          <a:lstStyle/>
          <a:p>
            <a:fld id="{41ECEC6C-53F2-48AC-AFD2-8B67A0BD75DB}" type="slidenum">
              <a:rPr lang="en-ZA" smtClean="0"/>
              <a:t>28</a:t>
            </a:fld>
            <a:endParaRPr lang="en-ZA"/>
          </a:p>
        </p:txBody>
      </p:sp>
      <p:sp>
        <p:nvSpPr>
          <p:cNvPr id="10" name="TextBox 9">
            <a:extLst>
              <a:ext uri="{FF2B5EF4-FFF2-40B4-BE49-F238E27FC236}">
                <a16:creationId xmlns:a16="http://schemas.microsoft.com/office/drawing/2014/main" id="{655C1343-5282-47D7-857D-462A997464BC}"/>
              </a:ext>
            </a:extLst>
          </p:cNvPr>
          <p:cNvSpPr txBox="1"/>
          <p:nvPr/>
        </p:nvSpPr>
        <p:spPr>
          <a:xfrm>
            <a:off x="7808360" y="1987160"/>
            <a:ext cx="4383640" cy="4247317"/>
          </a:xfrm>
          <a:prstGeom prst="rect">
            <a:avLst/>
          </a:prstGeom>
          <a:noFill/>
        </p:spPr>
        <p:txBody>
          <a:bodyPr wrap="square">
            <a:spAutoFit/>
          </a:bodyPr>
          <a:lstStyle/>
          <a:p>
            <a:pPr marL="285750" indent="-285750">
              <a:buFont typeface="Arial" panose="020B0604020202020204" pitchFamily="34" charset="0"/>
              <a:buChar char="•"/>
            </a:pPr>
            <a:r>
              <a:rPr lang="en-ZA" sz="1800" dirty="0">
                <a:effectLst/>
                <a:latin typeface="+mj-lt"/>
                <a:ea typeface="Times New Roman" panose="02020603050405020304" pitchFamily="18" charset="0"/>
                <a:cs typeface="Times New Roman" panose="02020603050405020304" pitchFamily="18" charset="0"/>
              </a:rPr>
              <a:t>It is estimated that Ethiopia produced around 6,000 passenger vehicles in 2018</a:t>
            </a:r>
          </a:p>
          <a:p>
            <a:pPr marL="285750" indent="-285750">
              <a:buFont typeface="Arial" panose="020B0604020202020204" pitchFamily="34" charset="0"/>
              <a:buChar char="•"/>
            </a:pPr>
            <a:r>
              <a:rPr lang="en-ZA" sz="1800" dirty="0" err="1">
                <a:effectLst/>
                <a:latin typeface="+mj-lt"/>
                <a:ea typeface="Times New Roman" panose="02020603050405020304" pitchFamily="18" charset="0"/>
                <a:cs typeface="Times New Roman" panose="02020603050405020304" pitchFamily="18" charset="0"/>
              </a:rPr>
              <a:t>Bishoftu</a:t>
            </a:r>
            <a:r>
              <a:rPr lang="en-ZA" sz="1800" dirty="0">
                <a:effectLst/>
                <a:latin typeface="+mj-lt"/>
                <a:ea typeface="Times New Roman" panose="02020603050405020304" pitchFamily="18" charset="0"/>
                <a:cs typeface="Times New Roman" panose="02020603050405020304" pitchFamily="18" charset="0"/>
              </a:rPr>
              <a:t> Automotive Industry (BAI) is the largest automotive manufacturer in Ethiopia&gt;&gt; BAI manufacturers and assembles heavy armament, tanks, and military vehicles</a:t>
            </a:r>
          </a:p>
          <a:p>
            <a:pPr marL="285750" indent="-285750">
              <a:buFont typeface="Arial" panose="020B0604020202020204" pitchFamily="34" charset="0"/>
              <a:buChar char="•"/>
            </a:pPr>
            <a:r>
              <a:rPr lang="en-ZA" sz="1800" dirty="0">
                <a:effectLst/>
                <a:latin typeface="+mj-lt"/>
                <a:ea typeface="Calibri" panose="020F0502020204030204" pitchFamily="34" charset="0"/>
                <a:cs typeface="Times New Roman" panose="02020603050405020304" pitchFamily="18" charset="0"/>
              </a:rPr>
              <a:t>Several private sector players perceive BAI to be difficult to compete against as state supported assemblers’ benefit from government projects (Deloitte, 2018)</a:t>
            </a:r>
          </a:p>
        </p:txBody>
      </p:sp>
      <p:graphicFrame>
        <p:nvGraphicFramePr>
          <p:cNvPr id="3" name="Table 2">
            <a:extLst>
              <a:ext uri="{FF2B5EF4-FFF2-40B4-BE49-F238E27FC236}">
                <a16:creationId xmlns:a16="http://schemas.microsoft.com/office/drawing/2014/main" id="{F8568D98-0725-4FD7-8540-B64BFDEFDD99}"/>
              </a:ext>
            </a:extLst>
          </p:cNvPr>
          <p:cNvGraphicFramePr>
            <a:graphicFrameLocks noGrp="1"/>
          </p:cNvGraphicFramePr>
          <p:nvPr>
            <p:extLst>
              <p:ext uri="{D42A27DB-BD31-4B8C-83A1-F6EECF244321}">
                <p14:modId xmlns:p14="http://schemas.microsoft.com/office/powerpoint/2010/main" val="3186459380"/>
              </p:ext>
            </p:extLst>
          </p:nvPr>
        </p:nvGraphicFramePr>
        <p:xfrm>
          <a:off x="118277" y="1987160"/>
          <a:ext cx="7690083" cy="4286515"/>
        </p:xfrm>
        <a:graphic>
          <a:graphicData uri="http://schemas.openxmlformats.org/drawingml/2006/table">
            <a:tbl>
              <a:tblPr firstRow="1" firstCol="1">
                <a:tableStyleId>{073A0DAA-6AF3-43AB-8588-CEC1D06C72B9}</a:tableStyleId>
              </a:tblPr>
              <a:tblGrid>
                <a:gridCol w="2856097">
                  <a:extLst>
                    <a:ext uri="{9D8B030D-6E8A-4147-A177-3AD203B41FA5}">
                      <a16:colId xmlns:a16="http://schemas.microsoft.com/office/drawing/2014/main" val="1120391860"/>
                    </a:ext>
                  </a:extLst>
                </a:gridCol>
                <a:gridCol w="1358068">
                  <a:extLst>
                    <a:ext uri="{9D8B030D-6E8A-4147-A177-3AD203B41FA5}">
                      <a16:colId xmlns:a16="http://schemas.microsoft.com/office/drawing/2014/main" val="1062271644"/>
                    </a:ext>
                  </a:extLst>
                </a:gridCol>
                <a:gridCol w="865903">
                  <a:extLst>
                    <a:ext uri="{9D8B030D-6E8A-4147-A177-3AD203B41FA5}">
                      <a16:colId xmlns:a16="http://schemas.microsoft.com/office/drawing/2014/main" val="1634720639"/>
                    </a:ext>
                  </a:extLst>
                </a:gridCol>
                <a:gridCol w="1347303">
                  <a:extLst>
                    <a:ext uri="{9D8B030D-6E8A-4147-A177-3AD203B41FA5}">
                      <a16:colId xmlns:a16="http://schemas.microsoft.com/office/drawing/2014/main" val="2997490133"/>
                    </a:ext>
                  </a:extLst>
                </a:gridCol>
                <a:gridCol w="1262712">
                  <a:extLst>
                    <a:ext uri="{9D8B030D-6E8A-4147-A177-3AD203B41FA5}">
                      <a16:colId xmlns:a16="http://schemas.microsoft.com/office/drawing/2014/main" val="33873062"/>
                    </a:ext>
                  </a:extLst>
                </a:gridCol>
              </a:tblGrid>
              <a:tr h="254401">
                <a:tc>
                  <a:txBody>
                    <a:bodyPr/>
                    <a:lstStyle/>
                    <a:p>
                      <a:pPr algn="l">
                        <a:lnSpc>
                          <a:spcPct val="115000"/>
                        </a:lnSpc>
                        <a:spcBef>
                          <a:spcPts val="1000"/>
                        </a:spcBef>
                        <a:spcAft>
                          <a:spcPts val="0"/>
                        </a:spcAft>
                      </a:pPr>
                      <a:r>
                        <a:rPr lang="en-ZA" sz="1200">
                          <a:effectLst/>
                        </a:rPr>
                        <a:t>Assembler</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Bef>
                          <a:spcPts val="1000"/>
                        </a:spcBef>
                        <a:spcAft>
                          <a:spcPts val="0"/>
                        </a:spcAft>
                      </a:pPr>
                      <a:r>
                        <a:rPr lang="en-ZA" sz="1200">
                          <a:effectLst/>
                        </a:rPr>
                        <a:t>Location</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Bef>
                          <a:spcPts val="1000"/>
                        </a:spcBef>
                        <a:spcAft>
                          <a:spcPts val="0"/>
                        </a:spcAft>
                      </a:pPr>
                      <a:r>
                        <a:rPr lang="en-ZA" sz="1200">
                          <a:effectLst/>
                        </a:rPr>
                        <a:t>Annual capacity</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Bef>
                          <a:spcPts val="1000"/>
                        </a:spcBef>
                        <a:spcAft>
                          <a:spcPts val="0"/>
                        </a:spcAft>
                      </a:pPr>
                      <a:r>
                        <a:rPr lang="en-ZA" sz="1200">
                          <a:effectLst/>
                        </a:rPr>
                        <a:t>Brands</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Bef>
                          <a:spcPts val="1000"/>
                        </a:spcBef>
                        <a:spcAft>
                          <a:spcPts val="0"/>
                        </a:spcAft>
                      </a:pPr>
                      <a:r>
                        <a:rPr lang="en-ZA" sz="1200">
                          <a:effectLst/>
                        </a:rPr>
                        <a:t>Type of vehicle</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156690239"/>
                  </a:ext>
                </a:extLst>
              </a:tr>
              <a:tr h="527005">
                <a:tc>
                  <a:txBody>
                    <a:bodyPr/>
                    <a:lstStyle/>
                    <a:p>
                      <a:pPr algn="just">
                        <a:lnSpc>
                          <a:spcPct val="115000"/>
                        </a:lnSpc>
                        <a:spcBef>
                          <a:spcPts val="1000"/>
                        </a:spcBef>
                        <a:spcAft>
                          <a:spcPts val="0"/>
                        </a:spcAft>
                      </a:pPr>
                      <a:r>
                        <a:rPr lang="en-ZA" sz="1200">
                          <a:effectLst/>
                        </a:rPr>
                        <a:t>Bishoftu Automotive Industry (BAI) </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a:effectLst/>
                        </a:rPr>
                        <a:t>Bishoftu</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a:effectLst/>
                        </a:rPr>
                        <a:t>4 000</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a:effectLst/>
                        </a:rPr>
                        <a:t>Bishoftu, FAW</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a:effectLst/>
                        </a:rPr>
                        <a:t>Passenger vehicles, LCV, HCV</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753991339"/>
                  </a:ext>
                </a:extLst>
              </a:tr>
              <a:tr h="382698">
                <a:tc>
                  <a:txBody>
                    <a:bodyPr/>
                    <a:lstStyle/>
                    <a:p>
                      <a:pPr algn="just">
                        <a:lnSpc>
                          <a:spcPct val="115000"/>
                        </a:lnSpc>
                        <a:spcBef>
                          <a:spcPts val="1000"/>
                        </a:spcBef>
                        <a:spcAft>
                          <a:spcPts val="0"/>
                        </a:spcAft>
                      </a:pPr>
                      <a:r>
                        <a:rPr lang="en-ZA" sz="1200">
                          <a:effectLst/>
                        </a:rPr>
                        <a:t>Betret International </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a:effectLst/>
                        </a:rPr>
                        <a:t>Adama</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a:effectLst/>
                        </a:rPr>
                        <a:t>1 200 </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dirty="0">
                          <a:effectLst/>
                        </a:rPr>
                        <a:t>BYD Auto</a:t>
                      </a:r>
                      <a:endParaRPr lang="en-ZA"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a:effectLst/>
                        </a:rPr>
                        <a:t>Passenger vehicles</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91499714"/>
                  </a:ext>
                </a:extLst>
              </a:tr>
              <a:tr h="382698">
                <a:tc>
                  <a:txBody>
                    <a:bodyPr/>
                    <a:lstStyle/>
                    <a:p>
                      <a:pPr algn="just">
                        <a:lnSpc>
                          <a:spcPct val="115000"/>
                        </a:lnSpc>
                        <a:spcBef>
                          <a:spcPts val="1000"/>
                        </a:spcBef>
                        <a:spcAft>
                          <a:spcPts val="0"/>
                        </a:spcAft>
                      </a:pPr>
                      <a:r>
                        <a:rPr lang="en-ZA" sz="1200">
                          <a:effectLst/>
                        </a:rPr>
                        <a:t>Yang Fan Dukem </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a:effectLst/>
                        </a:rPr>
                        <a:t>Eastern Industry Zone </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a:effectLst/>
                        </a:rPr>
                        <a:t>1 000 </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a:effectLst/>
                        </a:rPr>
                        <a:t>Lifan</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a:effectLst/>
                        </a:rPr>
                        <a:t>Passenger vehicles</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857219475"/>
                  </a:ext>
                </a:extLst>
              </a:tr>
              <a:tr h="527005">
                <a:tc>
                  <a:txBody>
                    <a:bodyPr/>
                    <a:lstStyle/>
                    <a:p>
                      <a:pPr algn="just">
                        <a:lnSpc>
                          <a:spcPct val="115000"/>
                        </a:lnSpc>
                        <a:spcBef>
                          <a:spcPts val="1000"/>
                        </a:spcBef>
                        <a:spcAft>
                          <a:spcPts val="0"/>
                        </a:spcAft>
                      </a:pPr>
                      <a:r>
                        <a:rPr lang="en-ZA" sz="1200" dirty="0" err="1">
                          <a:effectLst/>
                        </a:rPr>
                        <a:t>Mesfin</a:t>
                      </a:r>
                      <a:r>
                        <a:rPr lang="en-ZA" sz="1200" dirty="0">
                          <a:effectLst/>
                        </a:rPr>
                        <a:t> </a:t>
                      </a:r>
                      <a:endParaRPr lang="en-ZA"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dirty="0">
                          <a:effectLst/>
                        </a:rPr>
                        <a:t>Industrial Engineering Mekelle </a:t>
                      </a:r>
                      <a:endParaRPr lang="en-ZA"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dirty="0">
                          <a:effectLst/>
                        </a:rPr>
                        <a:t>1 000 </a:t>
                      </a:r>
                      <a:endParaRPr lang="en-ZA"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a:effectLst/>
                        </a:rPr>
                        <a:t>Geely Passenger vehicles license</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dirty="0">
                          <a:effectLst/>
                        </a:rPr>
                        <a:t>Passenger vehicles </a:t>
                      </a:r>
                      <a:endParaRPr lang="en-ZA"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974659951"/>
                  </a:ext>
                </a:extLst>
              </a:tr>
              <a:tr h="382698">
                <a:tc>
                  <a:txBody>
                    <a:bodyPr/>
                    <a:lstStyle/>
                    <a:p>
                      <a:pPr algn="just">
                        <a:lnSpc>
                          <a:spcPct val="115000"/>
                        </a:lnSpc>
                        <a:spcBef>
                          <a:spcPts val="1000"/>
                        </a:spcBef>
                        <a:spcAft>
                          <a:spcPts val="0"/>
                        </a:spcAft>
                      </a:pPr>
                      <a:r>
                        <a:rPr lang="en-ZA" sz="1200">
                          <a:effectLst/>
                        </a:rPr>
                        <a:t>Automotive Manufacturing Company of Ethiopia (AMCE) </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a:effectLst/>
                        </a:rPr>
                        <a:t>Addis Ababa </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a:effectLst/>
                        </a:rPr>
                        <a:t>600 </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a:effectLst/>
                        </a:rPr>
                        <a:t>IVECO</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dirty="0">
                          <a:effectLst/>
                        </a:rPr>
                        <a:t>HCV</a:t>
                      </a:r>
                      <a:endParaRPr lang="en-ZA"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013419043"/>
                  </a:ext>
                </a:extLst>
              </a:tr>
              <a:tr h="290587">
                <a:tc>
                  <a:txBody>
                    <a:bodyPr/>
                    <a:lstStyle/>
                    <a:p>
                      <a:pPr algn="just">
                        <a:lnSpc>
                          <a:spcPct val="115000"/>
                        </a:lnSpc>
                        <a:spcBef>
                          <a:spcPts val="1000"/>
                        </a:spcBef>
                        <a:spcAft>
                          <a:spcPts val="0"/>
                        </a:spcAft>
                      </a:pPr>
                      <a:r>
                        <a:rPr lang="en-ZA" sz="1200">
                          <a:effectLst/>
                        </a:rPr>
                        <a:t>Belayab Engineering </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a:effectLst/>
                        </a:rPr>
                        <a:t>Adama </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a:effectLst/>
                        </a:rPr>
                        <a:t>500 </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a:effectLst/>
                        </a:rPr>
                        <a:t>FAW </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a:effectLst/>
                        </a:rPr>
                        <a:t>HCV</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173820958"/>
                  </a:ext>
                </a:extLst>
              </a:tr>
              <a:tr h="527005">
                <a:tc>
                  <a:txBody>
                    <a:bodyPr/>
                    <a:lstStyle/>
                    <a:p>
                      <a:pPr algn="just">
                        <a:lnSpc>
                          <a:spcPct val="115000"/>
                        </a:lnSpc>
                        <a:spcBef>
                          <a:spcPts val="1000"/>
                        </a:spcBef>
                        <a:spcAft>
                          <a:spcPts val="0"/>
                        </a:spcAft>
                      </a:pPr>
                      <a:r>
                        <a:rPr lang="en-ZA" sz="1200" dirty="0" err="1">
                          <a:effectLst/>
                        </a:rPr>
                        <a:t>Nigma</a:t>
                      </a:r>
                      <a:r>
                        <a:rPr lang="en-ZA" sz="1200" dirty="0">
                          <a:effectLst/>
                        </a:rPr>
                        <a:t> Motors and ZAZ </a:t>
                      </a:r>
                      <a:endParaRPr lang="en-ZA"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dirty="0" err="1">
                          <a:effectLst/>
                        </a:rPr>
                        <a:t>Gulele</a:t>
                      </a:r>
                      <a:endParaRPr lang="en-ZA"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a:effectLst/>
                        </a:rPr>
                        <a:t>300 </a:t>
                      </a:r>
                      <a:endParaRPr lang="en-ZA"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dirty="0" err="1">
                          <a:effectLst/>
                        </a:rPr>
                        <a:t>Nigma</a:t>
                      </a:r>
                      <a:r>
                        <a:rPr lang="en-ZA" sz="1200" dirty="0">
                          <a:effectLst/>
                        </a:rPr>
                        <a:t> (produce Daewoo, Chevrolet under license)</a:t>
                      </a:r>
                      <a:endParaRPr lang="en-ZA"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Bef>
                          <a:spcPts val="1000"/>
                        </a:spcBef>
                        <a:spcAft>
                          <a:spcPts val="0"/>
                        </a:spcAft>
                      </a:pPr>
                      <a:r>
                        <a:rPr lang="en-ZA" sz="1200" dirty="0">
                          <a:effectLst/>
                        </a:rPr>
                        <a:t>Passenger vehicles</a:t>
                      </a:r>
                      <a:endParaRPr lang="en-ZA"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899504458"/>
                  </a:ext>
                </a:extLst>
              </a:tr>
            </a:tbl>
          </a:graphicData>
        </a:graphic>
      </p:graphicFrame>
      <p:sp>
        <p:nvSpPr>
          <p:cNvPr id="7" name="TextBox 6">
            <a:extLst>
              <a:ext uri="{FF2B5EF4-FFF2-40B4-BE49-F238E27FC236}">
                <a16:creationId xmlns:a16="http://schemas.microsoft.com/office/drawing/2014/main" id="{E6FE6CF8-90F3-474C-A191-C669C3441BED}"/>
              </a:ext>
            </a:extLst>
          </p:cNvPr>
          <p:cNvSpPr txBox="1"/>
          <p:nvPr/>
        </p:nvSpPr>
        <p:spPr>
          <a:xfrm>
            <a:off x="254347" y="6305900"/>
            <a:ext cx="6097712" cy="258917"/>
          </a:xfrm>
          <a:prstGeom prst="rect">
            <a:avLst/>
          </a:prstGeom>
          <a:noFill/>
        </p:spPr>
        <p:txBody>
          <a:bodyPr wrap="square">
            <a:spAutoFit/>
          </a:bodyPr>
          <a:lstStyle/>
          <a:p>
            <a:pPr algn="just">
              <a:lnSpc>
                <a:spcPct val="115000"/>
              </a:lnSpc>
              <a:spcBef>
                <a:spcPts val="1000"/>
              </a:spcBef>
              <a:spcAft>
                <a:spcPts val="1000"/>
              </a:spcAft>
            </a:pPr>
            <a:r>
              <a:rPr lang="en-ZA" sz="1000" i="1" dirty="0">
                <a:effectLst/>
                <a:latin typeface="Calibri" panose="020F0502020204030204" pitchFamily="34" charset="0"/>
                <a:ea typeface="Calibri" panose="020F0502020204030204" pitchFamily="34" charset="0"/>
                <a:cs typeface="Times New Roman" panose="02020603050405020304" pitchFamily="18" charset="0"/>
              </a:rPr>
              <a:t>Source: </a:t>
            </a:r>
            <a:r>
              <a:rPr lang="en-ZA" sz="1000" dirty="0">
                <a:effectLst/>
                <a:latin typeface="Calibri" panose="020F0502020204030204" pitchFamily="34" charset="0"/>
                <a:ea typeface="Calibri" panose="020F0502020204030204" pitchFamily="34" charset="0"/>
                <a:cs typeface="Times New Roman" panose="02020603050405020304" pitchFamily="18" charset="0"/>
              </a:rPr>
              <a:t>Deloitte (2018)</a:t>
            </a:r>
          </a:p>
        </p:txBody>
      </p:sp>
    </p:spTree>
    <p:extLst>
      <p:ext uri="{BB962C8B-B14F-4D97-AF65-F5344CB8AC3E}">
        <p14:creationId xmlns:p14="http://schemas.microsoft.com/office/powerpoint/2010/main" val="2634849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AC5E8-2EBA-45C3-B335-A97A95877567}"/>
              </a:ext>
            </a:extLst>
          </p:cNvPr>
          <p:cNvSpPr>
            <a:spLocks noGrp="1"/>
          </p:cNvSpPr>
          <p:nvPr>
            <p:ph type="title"/>
          </p:nvPr>
        </p:nvSpPr>
        <p:spPr/>
        <p:txBody>
          <a:bodyPr anchor="ctr">
            <a:normAutofit/>
          </a:bodyPr>
          <a:lstStyle/>
          <a:p>
            <a:r>
              <a:rPr lang="en-ZA" sz="3600" b="1" dirty="0" err="1"/>
              <a:t>BACK-Up</a:t>
            </a:r>
            <a:r>
              <a:rPr lang="en-ZA" sz="3600" b="1" dirty="0"/>
              <a:t> SLIDE 4: Other Markets in the EAC</a:t>
            </a:r>
          </a:p>
        </p:txBody>
      </p:sp>
      <p:sp>
        <p:nvSpPr>
          <p:cNvPr id="11" name="Text Placeholder 10">
            <a:extLst>
              <a:ext uri="{FF2B5EF4-FFF2-40B4-BE49-F238E27FC236}">
                <a16:creationId xmlns:a16="http://schemas.microsoft.com/office/drawing/2014/main" id="{48BBA439-8EDA-48F3-80B5-7BF042A60D27}"/>
              </a:ext>
            </a:extLst>
          </p:cNvPr>
          <p:cNvSpPr>
            <a:spLocks noGrp="1"/>
          </p:cNvSpPr>
          <p:nvPr>
            <p:ph type="body" idx="1"/>
          </p:nvPr>
        </p:nvSpPr>
        <p:spPr>
          <a:xfrm>
            <a:off x="1300909" y="1903271"/>
            <a:ext cx="4627409" cy="763730"/>
          </a:xfrm>
        </p:spPr>
        <p:txBody>
          <a:bodyPr/>
          <a:lstStyle/>
          <a:p>
            <a:r>
              <a:rPr lang="en-ZA" dirty="0"/>
              <a:t>Tanzania</a:t>
            </a:r>
          </a:p>
        </p:txBody>
      </p:sp>
      <p:sp>
        <p:nvSpPr>
          <p:cNvPr id="12" name="Content Placeholder 11">
            <a:extLst>
              <a:ext uri="{FF2B5EF4-FFF2-40B4-BE49-F238E27FC236}">
                <a16:creationId xmlns:a16="http://schemas.microsoft.com/office/drawing/2014/main" id="{DCB492DA-CE9A-4A09-BD44-49F0FD3DD979}"/>
              </a:ext>
            </a:extLst>
          </p:cNvPr>
          <p:cNvSpPr>
            <a:spLocks noGrp="1"/>
          </p:cNvSpPr>
          <p:nvPr>
            <p:ph sz="half" idx="2"/>
          </p:nvPr>
        </p:nvSpPr>
        <p:spPr>
          <a:xfrm>
            <a:off x="1217931" y="2743201"/>
            <a:ext cx="4710387" cy="3705226"/>
          </a:xfrm>
        </p:spPr>
        <p:txBody>
          <a:bodyPr>
            <a:noAutofit/>
          </a:bodyPr>
          <a:lstStyle/>
          <a:p>
            <a:pPr marL="285750" indent="-285750"/>
            <a:r>
              <a:rPr lang="en-ZA" sz="1800" dirty="0"/>
              <a:t>IPP Automobile Company Ltd signed an agreement with a South Korean firm, </a:t>
            </a:r>
            <a:r>
              <a:rPr lang="en-ZA" sz="1800" dirty="0" err="1"/>
              <a:t>Youngsan</a:t>
            </a:r>
            <a:r>
              <a:rPr lang="en-ZA" sz="1800" dirty="0"/>
              <a:t> </a:t>
            </a:r>
            <a:r>
              <a:rPr lang="en-ZA" sz="1800" dirty="0" err="1"/>
              <a:t>Glonet</a:t>
            </a:r>
            <a:r>
              <a:rPr lang="en-ZA" sz="1800" dirty="0"/>
              <a:t> Corporation, in 2018 to set up a vehicle assembly plant in Tanzania (Forbes, 2018). </a:t>
            </a:r>
          </a:p>
          <a:p>
            <a:pPr marL="285750" indent="-285750"/>
            <a:r>
              <a:rPr lang="en-ZA" sz="1800" dirty="0"/>
              <a:t>The $10 million facility is expected to assemble around 1,000 vehicles per year, including commercial and construction trucks, buses, and sports utility vehicles (SUVs). The plant is expected employ more than 1,000 people including distribution and sales executives</a:t>
            </a:r>
          </a:p>
        </p:txBody>
      </p:sp>
      <p:sp>
        <p:nvSpPr>
          <p:cNvPr id="13" name="Text Placeholder 12">
            <a:extLst>
              <a:ext uri="{FF2B5EF4-FFF2-40B4-BE49-F238E27FC236}">
                <a16:creationId xmlns:a16="http://schemas.microsoft.com/office/drawing/2014/main" id="{8A19F9FF-E16B-4F90-B813-81960ABDA1CF}"/>
              </a:ext>
            </a:extLst>
          </p:cNvPr>
          <p:cNvSpPr>
            <a:spLocks noGrp="1"/>
          </p:cNvSpPr>
          <p:nvPr>
            <p:ph type="body" sz="quarter" idx="3"/>
          </p:nvPr>
        </p:nvSpPr>
        <p:spPr/>
        <p:txBody>
          <a:bodyPr/>
          <a:lstStyle/>
          <a:p>
            <a:r>
              <a:rPr lang="en-ZA" dirty="0"/>
              <a:t>Rwanda</a:t>
            </a:r>
          </a:p>
        </p:txBody>
      </p:sp>
      <p:sp>
        <p:nvSpPr>
          <p:cNvPr id="14" name="Content Placeholder 13">
            <a:extLst>
              <a:ext uri="{FF2B5EF4-FFF2-40B4-BE49-F238E27FC236}">
                <a16:creationId xmlns:a16="http://schemas.microsoft.com/office/drawing/2014/main" id="{3260978A-43F9-43B1-BBCD-1B8EFC3F494A}"/>
              </a:ext>
            </a:extLst>
          </p:cNvPr>
          <p:cNvSpPr>
            <a:spLocks noGrp="1"/>
          </p:cNvSpPr>
          <p:nvPr>
            <p:ph sz="quarter" idx="4"/>
          </p:nvPr>
        </p:nvSpPr>
        <p:spPr>
          <a:xfrm>
            <a:off x="6417425" y="2743201"/>
            <a:ext cx="4556647" cy="3428999"/>
          </a:xfrm>
        </p:spPr>
        <p:txBody>
          <a:bodyPr>
            <a:noAutofit/>
          </a:bodyPr>
          <a:lstStyle/>
          <a:p>
            <a:r>
              <a:rPr lang="en-ZA" sz="1800" dirty="0"/>
              <a:t>VW established a SKD car assembly plant in Rwanda in 2018</a:t>
            </a:r>
          </a:p>
          <a:p>
            <a:r>
              <a:rPr lang="en-ZA" sz="1800" dirty="0"/>
              <a:t>Plant is currently producing the VW Polo model in the 1</a:t>
            </a:r>
            <a:r>
              <a:rPr lang="en-ZA" sz="1800" baseline="30000" dirty="0"/>
              <a:t>st</a:t>
            </a:r>
            <a:r>
              <a:rPr lang="en-ZA" sz="1800" dirty="0"/>
              <a:t> phase but VW plans to reach annual production of 5,000 cars by also assembling its Passat, Tiguan, Amarok and </a:t>
            </a:r>
            <a:r>
              <a:rPr lang="en-ZA" sz="1800" dirty="0" err="1"/>
              <a:t>Teramont</a:t>
            </a:r>
            <a:r>
              <a:rPr lang="en-ZA" sz="1800" dirty="0"/>
              <a:t> models in the plant</a:t>
            </a:r>
          </a:p>
          <a:p>
            <a:r>
              <a:rPr lang="en-ZA" sz="1800" dirty="0"/>
              <a:t>The plant uses components shipped from SA. The $20m investment is expected to create up to 1,000 jobs (Reuters, 2018)</a:t>
            </a:r>
          </a:p>
          <a:p>
            <a:endParaRPr lang="en-ZA" sz="1800" dirty="0"/>
          </a:p>
        </p:txBody>
      </p:sp>
      <p:sp>
        <p:nvSpPr>
          <p:cNvPr id="4" name="Slide Number Placeholder 3">
            <a:extLst>
              <a:ext uri="{FF2B5EF4-FFF2-40B4-BE49-F238E27FC236}">
                <a16:creationId xmlns:a16="http://schemas.microsoft.com/office/drawing/2014/main" id="{D0B4C92B-4E74-43BA-B99E-A818445ABE0E}"/>
              </a:ext>
            </a:extLst>
          </p:cNvPr>
          <p:cNvSpPr>
            <a:spLocks noGrp="1"/>
          </p:cNvSpPr>
          <p:nvPr>
            <p:ph type="sldNum" sz="quarter" idx="12"/>
          </p:nvPr>
        </p:nvSpPr>
        <p:spPr/>
        <p:txBody>
          <a:bodyPr/>
          <a:lstStyle/>
          <a:p>
            <a:fld id="{F36C87F6-986D-49E6-AF40-1B3A1EE8064D}" type="slidenum">
              <a:rPr lang="en-ZA" smtClean="0"/>
              <a:t>29</a:t>
            </a:fld>
            <a:endParaRPr lang="en-ZA"/>
          </a:p>
        </p:txBody>
      </p:sp>
      <p:pic>
        <p:nvPicPr>
          <p:cNvPr id="15" name="Picture 14">
            <a:extLst>
              <a:ext uri="{FF2B5EF4-FFF2-40B4-BE49-F238E27FC236}">
                <a16:creationId xmlns:a16="http://schemas.microsoft.com/office/drawing/2014/main" id="{3F3590C9-2756-4303-8A2E-F11F2667D49E}"/>
              </a:ext>
            </a:extLst>
          </p:cNvPr>
          <p:cNvPicPr>
            <a:picLocks noChangeAspect="1"/>
          </p:cNvPicPr>
          <p:nvPr/>
        </p:nvPicPr>
        <p:blipFill>
          <a:blip r:embed="rId2"/>
          <a:stretch>
            <a:fillRect/>
          </a:stretch>
        </p:blipFill>
        <p:spPr>
          <a:xfrm>
            <a:off x="7964249" y="1577350"/>
            <a:ext cx="1309258" cy="889624"/>
          </a:xfrm>
          <a:prstGeom prst="rect">
            <a:avLst/>
          </a:prstGeom>
        </p:spPr>
      </p:pic>
      <p:pic>
        <p:nvPicPr>
          <p:cNvPr id="16" name="Picture 15">
            <a:extLst>
              <a:ext uri="{FF2B5EF4-FFF2-40B4-BE49-F238E27FC236}">
                <a16:creationId xmlns:a16="http://schemas.microsoft.com/office/drawing/2014/main" id="{571B9590-CBBC-4D32-A644-D045488A1F47}"/>
              </a:ext>
            </a:extLst>
          </p:cNvPr>
          <p:cNvPicPr>
            <a:picLocks noChangeAspect="1"/>
          </p:cNvPicPr>
          <p:nvPr/>
        </p:nvPicPr>
        <p:blipFill>
          <a:blip r:embed="rId3"/>
          <a:stretch>
            <a:fillRect/>
          </a:stretch>
        </p:blipFill>
        <p:spPr>
          <a:xfrm>
            <a:off x="9439423" y="1577351"/>
            <a:ext cx="1451668" cy="889623"/>
          </a:xfrm>
          <a:prstGeom prst="rect">
            <a:avLst/>
          </a:prstGeom>
        </p:spPr>
      </p:pic>
      <p:pic>
        <p:nvPicPr>
          <p:cNvPr id="17" name="Picture 16">
            <a:extLst>
              <a:ext uri="{FF2B5EF4-FFF2-40B4-BE49-F238E27FC236}">
                <a16:creationId xmlns:a16="http://schemas.microsoft.com/office/drawing/2014/main" id="{20377591-A225-4237-88D8-19A19433F578}"/>
              </a:ext>
            </a:extLst>
          </p:cNvPr>
          <p:cNvPicPr>
            <a:picLocks noChangeAspect="1"/>
          </p:cNvPicPr>
          <p:nvPr/>
        </p:nvPicPr>
        <p:blipFill>
          <a:blip r:embed="rId4"/>
          <a:stretch>
            <a:fillRect/>
          </a:stretch>
        </p:blipFill>
        <p:spPr>
          <a:xfrm>
            <a:off x="4227752" y="1550506"/>
            <a:ext cx="1385591" cy="889624"/>
          </a:xfrm>
          <a:prstGeom prst="rect">
            <a:avLst/>
          </a:prstGeom>
        </p:spPr>
      </p:pic>
    </p:spTree>
    <p:extLst>
      <p:ext uri="{BB962C8B-B14F-4D97-AF65-F5344CB8AC3E}">
        <p14:creationId xmlns:p14="http://schemas.microsoft.com/office/powerpoint/2010/main" val="20101553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African continent presentation 16x9">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sz="2400"/>
        </a:defPPr>
      </a:lstStyle>
      <a:style>
        <a:lnRef idx="2">
          <a:schemeClr val="dk1">
            <a:shade val="50000"/>
          </a:schemeClr>
        </a:lnRef>
        <a:fillRef idx="1">
          <a:schemeClr val="dk1"/>
        </a:fillRef>
        <a:effectRef idx="0">
          <a:schemeClr val="dk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0000"/>
          </a:lnSpc>
          <a:defRPr sz="2400"/>
        </a:defPPr>
      </a:lstStyle>
    </a:txDef>
  </a:objectDefaults>
  <a:extraClrSchemeLst/>
  <a:extLst>
    <a:ext uri="{05A4C25C-085E-4340-85A3-A5531E510DB2}">
      <thm15:themeFamily xmlns:thm15="http://schemas.microsoft.com/office/thememl/2012/main" name="World maps series, African continent presentation (widescreen).potx" id="{F42A0941-6CB4-4809-B667-50A0FBFDAED3}" vid="{EA80EFC7-A52F-45C2-BB2C-FFB3BF4A7346}"/>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442</TotalTime>
  <Words>3840</Words>
  <Application>Microsoft Office PowerPoint</Application>
  <PresentationFormat>Widescreen</PresentationFormat>
  <Paragraphs>739</Paragraphs>
  <Slides>29</Slides>
  <Notes>3</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29</vt:i4>
      </vt:variant>
    </vt:vector>
  </HeadingPairs>
  <TitlesOfParts>
    <vt:vector size="38" baseType="lpstr">
      <vt:lpstr>Arial</vt:lpstr>
      <vt:lpstr>Calibri</vt:lpstr>
      <vt:lpstr>Century Gothic</vt:lpstr>
      <vt:lpstr>Courier New</vt:lpstr>
      <vt:lpstr>Symbol</vt:lpstr>
      <vt:lpstr>Times New Roman</vt:lpstr>
      <vt:lpstr>Wingdings</vt:lpstr>
      <vt:lpstr>African continent presentation 16x9</vt:lpstr>
      <vt:lpstr>3_Office Theme</vt:lpstr>
      <vt:lpstr>African Auto Pact Potential East African Community + Ethiopia  15 July 2020</vt:lpstr>
      <vt:lpstr>Outline</vt:lpstr>
      <vt:lpstr>Objectives</vt:lpstr>
      <vt:lpstr>Economic model</vt:lpstr>
      <vt:lpstr>EAC-Ethiopia Auto Sector to 2035:  if the status quo remains</vt:lpstr>
      <vt:lpstr>EAC-Ethiopia Auto Sector Demand to 2035: if imports are banned </vt:lpstr>
      <vt:lpstr>EAC-Ethiopia Auto Sector 2020 – 2035: full benefits of an Auto Pact</vt:lpstr>
      <vt:lpstr>AUTO PACT: hub ECONOMY benefits 2035</vt:lpstr>
      <vt:lpstr>AUTO PACT: EAC spoke ECONOMIES benefits</vt:lpstr>
      <vt:lpstr>Critical conditions to achieve the economic benefits of the model </vt:lpstr>
      <vt:lpstr>Key policy considerations</vt:lpstr>
      <vt:lpstr>African Auto Pact Overview  </vt:lpstr>
      <vt:lpstr>Questions</vt:lpstr>
      <vt:lpstr>APPENDICES: Detailed BENEFITS: HUB AND SPOKE COUNTRIES</vt:lpstr>
      <vt:lpstr>Status quo of Kenyan auto sector</vt:lpstr>
      <vt:lpstr>Kenya demand for new vehicles</vt:lpstr>
      <vt:lpstr>Kenya vehicle production: SKD to CKD opportunity</vt:lpstr>
      <vt:lpstr>Status quo of Ethiopian auto sector</vt:lpstr>
      <vt:lpstr>Ethiopia demand for new vehicles</vt:lpstr>
      <vt:lpstr>Ethiopia vehicle production: SKD to CKD opportunity</vt:lpstr>
      <vt:lpstr>Status quo of Tanzanian auto sector</vt:lpstr>
      <vt:lpstr>Tanzania demand for new vehicles</vt:lpstr>
      <vt:lpstr>Tanzania vehicle production: SKD to CKD opportunity</vt:lpstr>
      <vt:lpstr>African Auto Pact benefits to the EAC spoke economies</vt:lpstr>
      <vt:lpstr>African Auto Pact Benefits: motorcycle and yellow metals opportunities </vt:lpstr>
      <vt:lpstr>BACK-UP SLIDE 1: EAC-Ethiopia Trade  Agreements</vt:lpstr>
      <vt:lpstr>BACK-UP SLIDE 2: Overview of current assembly capacity in Kenya</vt:lpstr>
      <vt:lpstr>Back-up slide 3: Overview of current assembly capacity in Ethiopia</vt:lpstr>
      <vt:lpstr>BACK-Up SLIDE 4: Other Markets in the EAC</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African Auto Pact Potential East African Community + Ethiopia 15 July 2020</dc:title>
  <dc:creator>Mbongeni Ndlovu</dc:creator>
  <cp:lastModifiedBy>Mbongeni Ndlovu</cp:lastModifiedBy>
  <cp:revision>54</cp:revision>
  <dcterms:created xsi:type="dcterms:W3CDTF">2020-07-13T14:17:36Z</dcterms:created>
  <dcterms:modified xsi:type="dcterms:W3CDTF">2020-07-22T16:20:50Z</dcterms:modified>
</cp:coreProperties>
</file>