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</p:sldIdLst>
  <p:sldSz cx="12192000" cy="6858000"/>
  <p:notesSz cx="6858000" cy="9144000"/>
  <p:defaultTextStyle>
    <a:defPPr>
      <a:defRPr lang="af-Z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1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DC0F0-CD3D-4CD7-959C-871C7351B6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f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33C0FB-3E8E-4854-9FD0-28EF49C8FF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f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552351-FBBD-4CC1-89E8-BF38E41F6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928C9-3D9C-4EF1-BE75-08FF34AF3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f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FC6011-45C6-48A7-95E6-B2DA82034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2882983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9DA47-03D7-4C75-9E40-1C78D1BCE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f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971B3-8F45-40AC-B130-8D94562B9A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f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867155-2A43-40FC-916A-71091516C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2549F5-9C7D-4EAE-9AFF-999A978C0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f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34D34-3B84-4246-B93C-C6C781D4A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277892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BFA49-AFF3-43D9-BF35-9A29C2FE1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f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710597-50F3-4261-B7B7-5B8AA788AA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65E5E-31B7-47DC-858E-9954372F2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5A777C-84B5-47E8-9174-7B5EDEF09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f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F50EB-553A-4D69-BED5-7A4EEC699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1479755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096B9-C578-4A70-840D-EC638171C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f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4C05B6-3744-4661-8CB7-1AB58F4531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f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C5560D-BEA0-4A05-BD06-4404C4D558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f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89487B-A7FC-44BE-9AC0-0C3233127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A13830-DFE9-4F6A-8F89-CC2982FDA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f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F0AAAD-13E6-4376-8851-B42919A1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1700362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A9085-918C-4FC7-9BF3-268281EC9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f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7FC5D1-3705-493D-B905-29B1CF2D3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B51335-9DEA-466F-A0C0-76FE0557A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f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F1E22D-6A4D-4AA0-AB53-1BF930C857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6AD33C-D5F4-4EF8-AE7A-A69665D0BF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f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7F42B5-BD13-420A-B424-759BF96CD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8DD13D-673F-4728-A541-6AD7E9424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f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EC5F43-ED20-49F6-A8C0-F221686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1471662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7C89B-FC26-459A-A226-4C452DEAE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f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082BD2-CD89-4819-B611-4D8BD38B3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681ED3-E248-4974-A508-7F456EE14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f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788FC2-3E95-4633-AE6A-7EEAE6B30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3663664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57A926-8BAB-4135-8693-F74B319BB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7E6E9D-D9C4-44FE-BDFA-AA9C3477E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f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EA84A8-0370-4A47-8AF3-345F77BDD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1230939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D9CA1-3735-4B14-9CFA-850324418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f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EE999-5A76-4A1F-B159-215956AC41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f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F39381-6E51-4526-8D70-1488614F4E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7FD2DE-C57C-4F78-BE97-CF3271FDA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811554-64E8-4A29-9A45-508221F7D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f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C5AE71-CC30-4A2D-8CB9-2E5A320C8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1976173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432F3-0933-42B7-8DEA-D0304C9E9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f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758DF3-957C-4AB8-ABB8-F53B6A93B3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f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38C748-D63D-4072-8BCC-E2035ED311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241802-F73D-4D5C-83F4-C9F1C7100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DC3808-5BAC-47FE-ACDF-2B7F02DEC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f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BDA4F-2FF3-4EBB-8B46-D3018CEC4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2378813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EADDA-C4EA-4ADC-ABA7-5242A5AA6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f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C28E65-87E7-4C57-BF15-9642531993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f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692DD-8F4C-4C81-8571-4AE078147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C21CA-E61A-41D9-AF73-51655F87F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f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E9A6F-C13C-4D64-BA07-38501060E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79029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7D5F0A4-D8AA-4EDF-B001-89DC10BE5B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f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25A13E-F0DC-42E9-9F98-273ACA549B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f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78033F-BF25-4C8A-A4B3-19ADCB526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C75161-507B-4FF7-BF32-B3C1E1685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f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85DFC5-CA3D-4AE9-92D8-2C22167D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71539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9381ED-A920-4687-9CAE-058C5211F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f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B3AD57-1F54-4805-BF74-766FBCD6D2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f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C03E96-7056-4B9C-8BEA-4E5401806F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24324-F4AC-4B99-B172-83D2528D5236}" type="datetimeFigureOut">
              <a:rPr lang="af-ZA" smtClean="0"/>
              <a:t>2021-11-15</a:t>
            </a:fld>
            <a:endParaRPr lang="af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F34EF3-2586-4970-A9E1-DD1BA79447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f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C9F379-6510-4F3D-BCC7-DCB44651E0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1B40A-022E-4006-95C4-AA2CC74021B3}" type="slidenum">
              <a:rPr lang="af-ZA" smtClean="0"/>
              <a:t>‹#›</a:t>
            </a:fld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192182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f-Z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73DBE-1567-4ADD-9230-760D95A432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/>
              <a:t>Egypt CBU / SKD Regulation</a:t>
            </a:r>
            <a:endParaRPr lang="af-ZA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9A8046-D60C-4A82-A15A-447642DEACB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f-ZA"/>
          </a:p>
        </p:txBody>
      </p:sp>
    </p:spTree>
    <p:extLst>
      <p:ext uri="{BB962C8B-B14F-4D97-AF65-F5344CB8AC3E}">
        <p14:creationId xmlns:p14="http://schemas.microsoft.com/office/powerpoint/2010/main" val="3219080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38605" y="663067"/>
            <a:ext cx="878010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Percentage of local production in locally assembled passenger vehicles should not be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than 45%(the minimum percentage for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commercial vehicles is 60%). </a:t>
            </a:r>
          </a:p>
          <a:p>
            <a:endParaRPr lang="en-US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basis for calculation is as follows: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Local Production = % of local parts +(% contribution of the assembly line +% represented by the local paint material)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of local Parts = Value of local parts / Total value of parts (local + imported)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38604" y="140030"/>
            <a:ext cx="27671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Definitions &amp; Rules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1738604" y="3805936"/>
            <a:ext cx="5788030" cy="2477079"/>
            <a:chOff x="380999" y="3096809"/>
            <a:chExt cx="5788030" cy="2477079"/>
          </a:xfrm>
        </p:grpSpPr>
        <p:sp>
          <p:nvSpPr>
            <p:cNvPr id="43" name="Rectangle 18"/>
            <p:cNvSpPr>
              <a:spLocks noChangeArrowheads="1"/>
            </p:cNvSpPr>
            <p:nvPr/>
          </p:nvSpPr>
          <p:spPr bwMode="auto">
            <a:xfrm>
              <a:off x="4879281" y="3096809"/>
              <a:ext cx="761896" cy="1615090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rgbClr val="666666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endParaRPr lang="en-US" sz="1100" kern="0" dirty="0">
                <a:solidFill>
                  <a:srgbClr val="666666"/>
                </a:solidFill>
                <a:latin typeface="Calibri"/>
              </a:endParaRPr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380999" y="3096809"/>
              <a:ext cx="5788030" cy="2477079"/>
              <a:chOff x="381000" y="1650564"/>
              <a:chExt cx="7962114" cy="3356370"/>
            </a:xfrm>
          </p:grpSpPr>
          <p:sp>
            <p:nvSpPr>
              <p:cNvPr id="45" name="Rectangle 6"/>
              <p:cNvSpPr>
                <a:spLocks noChangeArrowheads="1"/>
              </p:cNvSpPr>
              <p:nvPr/>
            </p:nvSpPr>
            <p:spPr bwMode="auto">
              <a:xfrm>
                <a:off x="2921003" y="1650564"/>
                <a:ext cx="1054100" cy="1371600"/>
              </a:xfrm>
              <a:prstGeom prst="rect">
                <a:avLst/>
              </a:prstGeom>
              <a:solidFill>
                <a:srgbClr val="00FFFF"/>
              </a:solidFill>
              <a:ln w="9525">
                <a:solidFill>
                  <a:srgbClr val="666666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sz="1100" kern="0" dirty="0">
                  <a:solidFill>
                    <a:srgbClr val="666666"/>
                  </a:solidFill>
                  <a:latin typeface="Calibri"/>
                </a:endParaRPr>
              </a:p>
            </p:txBody>
          </p:sp>
          <p:grpSp>
            <p:nvGrpSpPr>
              <p:cNvPr id="46" name="Group 45"/>
              <p:cNvGrpSpPr/>
              <p:nvPr/>
            </p:nvGrpSpPr>
            <p:grpSpPr>
              <a:xfrm>
                <a:off x="381000" y="1663264"/>
                <a:ext cx="7962114" cy="3343670"/>
                <a:chOff x="381000" y="1663264"/>
                <a:chExt cx="7962114" cy="3343670"/>
              </a:xfrm>
            </p:grpSpPr>
            <p:sp>
              <p:nvSpPr>
                <p:cNvPr id="47" name="Rectangle 7"/>
                <p:cNvSpPr>
                  <a:spLocks noChangeArrowheads="1"/>
                </p:cNvSpPr>
                <p:nvPr/>
              </p:nvSpPr>
              <p:spPr bwMode="auto">
                <a:xfrm>
                  <a:off x="2921003" y="3022169"/>
                  <a:ext cx="1054100" cy="1028700"/>
                </a:xfrm>
                <a:prstGeom prst="rect">
                  <a:avLst/>
                </a:prstGeom>
                <a:solidFill>
                  <a:schemeClr val="bg2">
                    <a:lumMod val="20000"/>
                    <a:lumOff val="80000"/>
                  </a:schemeClr>
                </a:solidFill>
                <a:ln w="9525">
                  <a:solidFill>
                    <a:srgbClr val="666666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1100" kern="0" dirty="0">
                    <a:solidFill>
                      <a:srgbClr val="666666"/>
                    </a:solidFill>
                    <a:latin typeface="Calibri"/>
                  </a:endParaRPr>
                </a:p>
              </p:txBody>
            </p:sp>
            <p:sp>
              <p:nvSpPr>
                <p:cNvPr id="48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2959099" y="2010252"/>
                  <a:ext cx="1041400" cy="7506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Verdana" pitchFamily="34" charset="0"/>
                      <a:cs typeface="Arial" charset="0"/>
                    </a:rPr>
                    <a:t>CKD</a:t>
                  </a:r>
                </a:p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Verdana" pitchFamily="34" charset="0"/>
                      <a:cs typeface="Arial" charset="0"/>
                    </a:rPr>
                    <a:t>Parts</a:t>
                  </a:r>
                </a:p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Verdana" pitchFamily="34" charset="0"/>
                      <a:cs typeface="Arial" charset="0"/>
                    </a:rPr>
                    <a:t>55%</a:t>
                  </a:r>
                </a:p>
              </p:txBody>
            </p:sp>
            <p:sp>
              <p:nvSpPr>
                <p:cNvPr id="49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2919418" y="3286297"/>
                  <a:ext cx="1028700" cy="50043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Local Parts</a:t>
                  </a:r>
                </a:p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30%</a:t>
                  </a:r>
                </a:p>
              </p:txBody>
            </p:sp>
            <p:sp>
              <p:nvSpPr>
                <p:cNvPr id="50" name="Rectangle 10"/>
                <p:cNvSpPr>
                  <a:spLocks noChangeArrowheads="1"/>
                </p:cNvSpPr>
                <p:nvPr/>
              </p:nvSpPr>
              <p:spPr bwMode="auto">
                <a:xfrm>
                  <a:off x="2921003" y="4050864"/>
                  <a:ext cx="1054100" cy="609600"/>
                </a:xfrm>
                <a:prstGeom prst="rect">
                  <a:avLst/>
                </a:prstGeom>
                <a:solidFill>
                  <a:srgbClr val="FFFF99"/>
                </a:solidFill>
                <a:ln w="9525">
                  <a:solidFill>
                    <a:srgbClr val="666666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1100" kern="0" dirty="0">
                    <a:solidFill>
                      <a:srgbClr val="666666"/>
                    </a:solidFill>
                    <a:latin typeface="Calibri"/>
                  </a:endParaRPr>
                </a:p>
              </p:txBody>
            </p:sp>
            <p:sp>
              <p:nvSpPr>
                <p:cNvPr id="51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2944818" y="4099106"/>
                  <a:ext cx="1028700" cy="50043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Assy</a:t>
                  </a:r>
                </a:p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15%</a:t>
                  </a:r>
                </a:p>
              </p:txBody>
            </p:sp>
            <p:sp>
              <p:nvSpPr>
                <p:cNvPr id="52" name="Rectangle 12"/>
                <p:cNvSpPr>
                  <a:spLocks noChangeArrowheads="1"/>
                </p:cNvSpPr>
                <p:nvPr/>
              </p:nvSpPr>
              <p:spPr bwMode="auto">
                <a:xfrm>
                  <a:off x="1066803" y="1663264"/>
                  <a:ext cx="1054100" cy="1371600"/>
                </a:xfrm>
                <a:prstGeom prst="rect">
                  <a:avLst/>
                </a:prstGeom>
                <a:solidFill>
                  <a:srgbClr val="00FFFF"/>
                </a:solidFill>
                <a:ln w="9525">
                  <a:solidFill>
                    <a:srgbClr val="666666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1100" kern="0" dirty="0">
                    <a:solidFill>
                      <a:srgbClr val="666666"/>
                    </a:solidFill>
                    <a:latin typeface="Calibri"/>
                  </a:endParaRPr>
                </a:p>
              </p:txBody>
            </p:sp>
            <p:sp>
              <p:nvSpPr>
                <p:cNvPr id="53" name="Rectangle 13"/>
                <p:cNvSpPr>
                  <a:spLocks noChangeArrowheads="1"/>
                </p:cNvSpPr>
                <p:nvPr/>
              </p:nvSpPr>
              <p:spPr bwMode="auto">
                <a:xfrm>
                  <a:off x="1066803" y="3022169"/>
                  <a:ext cx="1054100" cy="1206500"/>
                </a:xfrm>
                <a:prstGeom prst="rect">
                  <a:avLst/>
                </a:prstGeom>
                <a:solidFill>
                  <a:schemeClr val="bg2">
                    <a:lumMod val="20000"/>
                    <a:lumOff val="80000"/>
                  </a:schemeClr>
                </a:solidFill>
                <a:ln w="9525">
                  <a:solidFill>
                    <a:srgbClr val="666666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1100" kern="0" dirty="0">
                    <a:solidFill>
                      <a:srgbClr val="666666"/>
                    </a:solidFill>
                    <a:latin typeface="Calibri"/>
                  </a:endParaRPr>
                </a:p>
              </p:txBody>
            </p:sp>
            <p:sp>
              <p:nvSpPr>
                <p:cNvPr id="54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1052513" y="1878489"/>
                  <a:ext cx="1041400" cy="7506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CKD</a:t>
                  </a:r>
                </a:p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Parts</a:t>
                  </a:r>
                </a:p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55%</a:t>
                  </a:r>
                </a:p>
              </p:txBody>
            </p:sp>
            <p:sp>
              <p:nvSpPr>
                <p:cNvPr id="55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1039817" y="3324398"/>
                  <a:ext cx="1028700" cy="50043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Local Parts</a:t>
                  </a:r>
                </a:p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35%</a:t>
                  </a:r>
                </a:p>
              </p:txBody>
            </p:sp>
            <p:sp>
              <p:nvSpPr>
                <p:cNvPr id="56" name="Rectangle 16"/>
                <p:cNvSpPr>
                  <a:spLocks noChangeArrowheads="1"/>
                </p:cNvSpPr>
                <p:nvPr/>
              </p:nvSpPr>
              <p:spPr bwMode="auto">
                <a:xfrm>
                  <a:off x="1066803" y="4228669"/>
                  <a:ext cx="1054100" cy="444500"/>
                </a:xfrm>
                <a:prstGeom prst="rect">
                  <a:avLst/>
                </a:prstGeom>
                <a:solidFill>
                  <a:srgbClr val="FFFF99"/>
                </a:solidFill>
                <a:ln w="9525">
                  <a:solidFill>
                    <a:srgbClr val="666666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1100" kern="0" dirty="0">
                    <a:solidFill>
                      <a:srgbClr val="666666"/>
                    </a:solidFill>
                    <a:latin typeface="Calibri"/>
                  </a:endParaRPr>
                </a:p>
              </p:txBody>
            </p:sp>
            <p:sp>
              <p:nvSpPr>
                <p:cNvPr id="57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1090618" y="4319464"/>
                  <a:ext cx="1028700" cy="25021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2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Assy 10%</a:t>
                  </a:r>
                </a:p>
              </p:txBody>
            </p:sp>
            <p:sp>
              <p:nvSpPr>
                <p:cNvPr id="58" name="Rectangle 19"/>
                <p:cNvSpPr>
                  <a:spLocks noChangeArrowheads="1"/>
                </p:cNvSpPr>
                <p:nvPr/>
              </p:nvSpPr>
              <p:spPr bwMode="auto">
                <a:xfrm>
                  <a:off x="6554791" y="3838964"/>
                  <a:ext cx="1054100" cy="825500"/>
                </a:xfrm>
                <a:prstGeom prst="rect">
                  <a:avLst/>
                </a:prstGeom>
                <a:solidFill>
                  <a:schemeClr val="bg2">
                    <a:lumMod val="20000"/>
                    <a:lumOff val="80000"/>
                  </a:schemeClr>
                </a:solidFill>
                <a:ln w="9525">
                  <a:solidFill>
                    <a:srgbClr val="666666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1100" kern="0" dirty="0">
                    <a:solidFill>
                      <a:srgbClr val="666666"/>
                    </a:solidFill>
                    <a:latin typeface="Calibri"/>
                  </a:endParaRPr>
                </a:p>
              </p:txBody>
            </p:sp>
            <p:sp>
              <p:nvSpPr>
                <p:cNvPr id="59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6540500" y="1848699"/>
                  <a:ext cx="1041400" cy="83405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000" b="0" dirty="0">
                      <a:solidFill>
                        <a:srgbClr val="000066"/>
                      </a:solidFill>
                      <a:latin typeface="Verdana" pitchFamily="34" charset="0"/>
                      <a:cs typeface="Arial" charset="0"/>
                    </a:rPr>
                    <a:t>UCKD</a:t>
                  </a:r>
                </a:p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000" b="0" dirty="0">
                      <a:solidFill>
                        <a:srgbClr val="000066"/>
                      </a:solidFill>
                      <a:latin typeface="Verdana" pitchFamily="34" charset="0"/>
                      <a:cs typeface="Arial" charset="0"/>
                    </a:rPr>
                    <a:t>Parts</a:t>
                  </a:r>
                </a:p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000" b="0" dirty="0">
                      <a:solidFill>
                        <a:srgbClr val="000066"/>
                      </a:solidFill>
                      <a:latin typeface="Verdana" pitchFamily="34" charset="0"/>
                      <a:cs typeface="Arial" charset="0"/>
                    </a:rPr>
                    <a:t>75%</a:t>
                  </a:r>
                </a:p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000" b="0" dirty="0">
                      <a:solidFill>
                        <a:srgbClr val="000066"/>
                      </a:solidFill>
                      <a:latin typeface="Verdana" pitchFamily="34" charset="0"/>
                      <a:cs typeface="Arial" charset="0"/>
                    </a:rPr>
                    <a:t>(Max)</a:t>
                  </a:r>
                </a:p>
              </p:txBody>
            </p:sp>
            <p:sp>
              <p:nvSpPr>
                <p:cNvPr id="60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6578603" y="3888381"/>
                  <a:ext cx="1028700" cy="65681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050" b="0" dirty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Local Added Value  </a:t>
                  </a:r>
                </a:p>
                <a:p>
                  <a:pPr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050" b="0" dirty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25%</a:t>
                  </a:r>
                </a:p>
              </p:txBody>
            </p:sp>
            <p:sp>
              <p:nvSpPr>
                <p:cNvPr id="61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5129221" y="1663272"/>
                  <a:ext cx="1449387" cy="1939925"/>
                </a:xfrm>
                <a:prstGeom prst="line">
                  <a:avLst/>
                </a:prstGeom>
                <a:noFill/>
                <a:ln w="9525">
                  <a:solidFill>
                    <a:srgbClr val="666666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100" kern="0" dirty="0">
                    <a:solidFill>
                      <a:srgbClr val="666666"/>
                    </a:solidFill>
                    <a:latin typeface="Verdana"/>
                  </a:endParaRPr>
                </a:p>
              </p:txBody>
            </p:sp>
            <p:sp>
              <p:nvSpPr>
                <p:cNvPr id="62" name="Line 25"/>
                <p:cNvSpPr>
                  <a:spLocks noChangeShapeType="1"/>
                </p:cNvSpPr>
                <p:nvPr/>
              </p:nvSpPr>
              <p:spPr bwMode="auto">
                <a:xfrm>
                  <a:off x="5129224" y="3603196"/>
                  <a:ext cx="1411287" cy="1050925"/>
                </a:xfrm>
                <a:prstGeom prst="line">
                  <a:avLst/>
                </a:prstGeom>
                <a:noFill/>
                <a:ln w="9525">
                  <a:solidFill>
                    <a:srgbClr val="666666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100" kern="0" dirty="0">
                    <a:solidFill>
                      <a:srgbClr val="666666"/>
                    </a:solidFill>
                    <a:latin typeface="Verdana"/>
                  </a:endParaRPr>
                </a:p>
              </p:txBody>
            </p:sp>
            <p:sp>
              <p:nvSpPr>
                <p:cNvPr id="63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2971803" y="4777569"/>
                  <a:ext cx="1028700" cy="2293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 anchor="ctr">
                  <a:spAutoFit/>
                </a:bodyPr>
                <a:lstStyle/>
                <a:p>
                  <a:pPr>
                    <a:defRPr/>
                  </a:pPr>
                  <a:r>
                    <a:rPr lang="en-US" altLang="ja-JP" sz="1100" dirty="0">
                      <a:solidFill>
                        <a:srgbClr val="000066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Verdana"/>
                    </a:rPr>
                    <a:t>PV</a:t>
                  </a:r>
                </a:p>
              </p:txBody>
            </p:sp>
            <p:sp>
              <p:nvSpPr>
                <p:cNvPr id="64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5853914" y="4747524"/>
                  <a:ext cx="2489200" cy="2293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algn="ctr"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100" b="0" dirty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Each Local Part</a:t>
                  </a:r>
                </a:p>
              </p:txBody>
            </p:sp>
            <p:grpSp>
              <p:nvGrpSpPr>
                <p:cNvPr id="65" name="Group 30"/>
                <p:cNvGrpSpPr>
                  <a:grpSpLocks/>
                </p:cNvGrpSpPr>
                <p:nvPr/>
              </p:nvGrpSpPr>
              <p:grpSpPr bwMode="auto">
                <a:xfrm>
                  <a:off x="4532318" y="3036457"/>
                  <a:ext cx="596900" cy="1003300"/>
                  <a:chOff x="2544" y="2736"/>
                  <a:chExt cx="344" cy="648"/>
                </a:xfrm>
              </p:grpSpPr>
              <p:sp>
                <p:nvSpPr>
                  <p:cNvPr id="75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2544" y="2736"/>
                    <a:ext cx="344" cy="104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>
                    <a:solidFill>
                      <a:srgbClr val="666666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sz="1100" kern="0" dirty="0">
                      <a:solidFill>
                        <a:srgbClr val="666666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6" name="Rectangle 32"/>
                  <p:cNvSpPr>
                    <a:spLocks noChangeArrowheads="1"/>
                  </p:cNvSpPr>
                  <p:nvPr/>
                </p:nvSpPr>
                <p:spPr bwMode="auto">
                  <a:xfrm>
                    <a:off x="2544" y="2840"/>
                    <a:ext cx="344" cy="160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>
                    <a:solidFill>
                      <a:srgbClr val="666666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sz="1100" kern="0" dirty="0">
                      <a:solidFill>
                        <a:srgbClr val="666666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7" name="Rectangle 33"/>
                  <p:cNvSpPr>
                    <a:spLocks noChangeArrowheads="1"/>
                  </p:cNvSpPr>
                  <p:nvPr/>
                </p:nvSpPr>
                <p:spPr bwMode="auto">
                  <a:xfrm>
                    <a:off x="2544" y="2984"/>
                    <a:ext cx="344" cy="72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>
                    <a:solidFill>
                      <a:srgbClr val="666666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sz="1100" kern="0" dirty="0">
                      <a:solidFill>
                        <a:srgbClr val="666666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8" name="Rectangle 34"/>
                  <p:cNvSpPr>
                    <a:spLocks noChangeArrowheads="1"/>
                  </p:cNvSpPr>
                  <p:nvPr/>
                </p:nvSpPr>
                <p:spPr bwMode="auto">
                  <a:xfrm>
                    <a:off x="2544" y="3056"/>
                    <a:ext cx="344" cy="136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>
                    <a:solidFill>
                      <a:srgbClr val="666666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sz="1100" kern="0" dirty="0">
                      <a:solidFill>
                        <a:srgbClr val="666666"/>
                      </a:solidFill>
                      <a:latin typeface="Calibri"/>
                    </a:endParaRPr>
                  </a:p>
                </p:txBody>
              </p:sp>
              <p:sp>
                <p:nvSpPr>
                  <p:cNvPr id="79" name="Rectangle 35"/>
                  <p:cNvSpPr>
                    <a:spLocks noChangeArrowheads="1"/>
                  </p:cNvSpPr>
                  <p:nvPr/>
                </p:nvSpPr>
                <p:spPr bwMode="auto">
                  <a:xfrm>
                    <a:off x="2544" y="3192"/>
                    <a:ext cx="344" cy="192"/>
                  </a:xfrm>
                  <a:prstGeom prst="rect">
                    <a:avLst/>
                  </a:prstGeom>
                  <a:solidFill>
                    <a:srgbClr val="CCFFFF"/>
                  </a:solidFill>
                  <a:ln w="9525">
                    <a:solidFill>
                      <a:srgbClr val="666666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sz="1100" kern="0" dirty="0">
                      <a:solidFill>
                        <a:srgbClr val="666666"/>
                      </a:solidFill>
                      <a:latin typeface="Calibri"/>
                    </a:endParaRPr>
                  </a:p>
                </p:txBody>
              </p:sp>
            </p:grpSp>
            <p:sp>
              <p:nvSpPr>
                <p:cNvPr id="66" name="AutoShape 36"/>
                <p:cNvSpPr>
                  <a:spLocks noChangeArrowheads="1"/>
                </p:cNvSpPr>
                <p:nvPr/>
              </p:nvSpPr>
              <p:spPr bwMode="auto">
                <a:xfrm>
                  <a:off x="4038606" y="3196794"/>
                  <a:ext cx="461963" cy="647700"/>
                </a:xfrm>
                <a:prstGeom prst="rightArrow">
                  <a:avLst>
                    <a:gd name="adj1" fmla="val 50000"/>
                    <a:gd name="adj2" fmla="val 25000"/>
                  </a:avLst>
                </a:prstGeom>
                <a:solidFill>
                  <a:srgbClr val="CCFFFF"/>
                </a:solidFill>
                <a:ln w="9525">
                  <a:solidFill>
                    <a:srgbClr val="666666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1100" kern="0" dirty="0">
                    <a:solidFill>
                      <a:srgbClr val="666666"/>
                    </a:solidFill>
                    <a:latin typeface="Calibri"/>
                  </a:endParaRPr>
                </a:p>
              </p:txBody>
            </p:sp>
            <p:sp>
              <p:nvSpPr>
                <p:cNvPr id="67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4564075" y="3503010"/>
                  <a:ext cx="490535" cy="1876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9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A/CON</a:t>
                  </a:r>
                </a:p>
              </p:txBody>
            </p:sp>
            <p:sp>
              <p:nvSpPr>
                <p:cNvPr id="68" name="Line 38"/>
                <p:cNvSpPr>
                  <a:spLocks noChangeShapeType="1"/>
                </p:cNvSpPr>
                <p:nvPr/>
              </p:nvSpPr>
              <p:spPr bwMode="auto">
                <a:xfrm>
                  <a:off x="2794000" y="3022169"/>
                  <a:ext cx="0" cy="168910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 type="stealth" w="med" len="med"/>
                  <a:tailEnd type="stealth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100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69" name="Line 39"/>
                <p:cNvSpPr>
                  <a:spLocks noChangeShapeType="1"/>
                </p:cNvSpPr>
                <p:nvPr/>
              </p:nvSpPr>
              <p:spPr bwMode="auto">
                <a:xfrm flipH="1">
                  <a:off x="927100" y="3098369"/>
                  <a:ext cx="0" cy="156210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 type="stealth" w="med" len="med"/>
                  <a:tailEnd type="stealth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100" dirty="0">
                    <a:solidFill>
                      <a:prstClr val="black"/>
                    </a:solidFill>
                    <a:latin typeface="Calibri"/>
                  </a:endParaRPr>
                </a:p>
              </p:txBody>
            </p:sp>
            <p:sp>
              <p:nvSpPr>
                <p:cNvPr id="70" name="Text Box 40"/>
                <p:cNvSpPr txBox="1">
                  <a:spLocks noChangeArrowheads="1"/>
                </p:cNvSpPr>
                <p:nvPr/>
              </p:nvSpPr>
              <p:spPr bwMode="auto">
                <a:xfrm>
                  <a:off x="381000" y="3509155"/>
                  <a:ext cx="685800" cy="2293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100" b="0" i="1">
                      <a:solidFill>
                        <a:srgbClr val="666666"/>
                      </a:solidFill>
                      <a:latin typeface="Calibri" pitchFamily="34" charset="0"/>
                      <a:cs typeface="Arial" charset="0"/>
                    </a:rPr>
                    <a:t>45%</a:t>
                  </a:r>
                </a:p>
              </p:txBody>
            </p:sp>
            <p:sp>
              <p:nvSpPr>
                <p:cNvPr id="71" name="Text Box 41"/>
                <p:cNvSpPr txBox="1">
                  <a:spLocks noChangeArrowheads="1"/>
                </p:cNvSpPr>
                <p:nvPr/>
              </p:nvSpPr>
              <p:spPr bwMode="auto">
                <a:xfrm>
                  <a:off x="2182812" y="3510743"/>
                  <a:ext cx="685800" cy="2293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1100" b="0" i="1">
                      <a:solidFill>
                        <a:srgbClr val="666666"/>
                      </a:solidFill>
                      <a:latin typeface="Calibri" pitchFamily="34" charset="0"/>
                      <a:cs typeface="Arial" charset="0"/>
                    </a:rPr>
                    <a:t>45%</a:t>
                  </a:r>
                </a:p>
              </p:txBody>
            </p:sp>
            <p:sp>
              <p:nvSpPr>
                <p:cNvPr id="72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4595813" y="3805431"/>
                  <a:ext cx="533400" cy="1876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900" b="0" dirty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Axle</a:t>
                  </a:r>
                </a:p>
              </p:txBody>
            </p:sp>
            <p:sp>
              <p:nvSpPr>
                <p:cNvPr id="73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4622798" y="3033907"/>
                  <a:ext cx="863602" cy="1876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>
                  <a:spAutoFit/>
                </a:bodyPr>
                <a:lstStyle>
                  <a:lvl1pPr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5pPr>
                  <a:lvl6pPr marL="25146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6pPr>
                  <a:lvl7pPr marL="29718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7pPr>
                  <a:lvl8pPr marL="34290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8pPr>
                  <a:lvl9pPr marL="3886200" indent="-228600" algn="ctr" eaLnBrk="0" fontAlgn="base" hangingPunct="0">
                    <a:spcBef>
                      <a:spcPct val="50000"/>
                    </a:spcBef>
                    <a:spcAft>
                      <a:spcPct val="0"/>
                    </a:spcAft>
                    <a:defRPr kumimoji="1" sz="2400" b="1">
                      <a:solidFill>
                        <a:srgbClr val="FF0000"/>
                      </a:solidFill>
                      <a:latin typeface="Times New Roman" pitchFamily="18" charset="0"/>
                      <a:ea typeface="MS PGothic" pitchFamily="34" charset="-128"/>
                    </a:defRPr>
                  </a:lvl9pPr>
                </a:lstStyle>
                <a:p>
                  <a:pPr eaLnBrk="1" fontAlgn="base" hangingPunct="1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kumimoji="0" lang="en-US" altLang="ja-JP" sz="900" b="0">
                      <a:solidFill>
                        <a:srgbClr val="000066"/>
                      </a:solidFill>
                      <a:latin typeface="Calibri" pitchFamily="34" charset="0"/>
                      <a:cs typeface="Arial" charset="0"/>
                    </a:rPr>
                    <a:t>Audio</a:t>
                  </a:r>
                </a:p>
              </p:txBody>
            </p:sp>
            <p:sp>
              <p:nvSpPr>
                <p:cNvPr id="74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1079503" y="4755342"/>
                  <a:ext cx="1028700" cy="2293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0" tIns="0" rIns="0" bIns="0" anchor="ctr">
                  <a:spAutoFit/>
                </a:bodyPr>
                <a:lstStyle/>
                <a:p>
                  <a:pPr>
                    <a:defRPr/>
                  </a:pPr>
                  <a:r>
                    <a:rPr lang="en-US" altLang="ja-JP" sz="1100" dirty="0">
                      <a:solidFill>
                        <a:srgbClr val="000066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Verdana"/>
                    </a:rPr>
                    <a:t>CV</a:t>
                  </a:r>
                </a:p>
              </p:txBody>
            </p:sp>
          </p:grpSp>
        </p:grpSp>
      </p:grpSp>
      <p:sp>
        <p:nvSpPr>
          <p:cNvPr id="81" name="Text Box 4"/>
          <p:cNvSpPr txBox="1">
            <a:spLocks noChangeArrowheads="1"/>
          </p:cNvSpPr>
          <p:nvPr/>
        </p:nvSpPr>
        <p:spPr bwMode="auto">
          <a:xfrm>
            <a:off x="1816465" y="2819569"/>
            <a:ext cx="8432800" cy="923330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>
            <a:lvl1pPr eaLnBrk="0" hangingPunct="0">
              <a:defRPr kumimoji="1" sz="3000" b="1">
                <a:solidFill>
                  <a:srgbClr val="000000"/>
                </a:solidFill>
                <a:latin typeface="Verdana" pitchFamily="34" charset="0"/>
              </a:defRPr>
            </a:lvl1pPr>
            <a:lvl2pPr marL="742950" indent="-285750" eaLnBrk="0" hangingPunct="0">
              <a:defRPr kumimoji="1" sz="3000" b="1">
                <a:solidFill>
                  <a:srgbClr val="000000"/>
                </a:solidFill>
                <a:latin typeface="Verdana" pitchFamily="34" charset="0"/>
              </a:defRPr>
            </a:lvl2pPr>
            <a:lvl3pPr marL="1143000" indent="-228600" eaLnBrk="0" hangingPunct="0">
              <a:defRPr kumimoji="1" sz="3000" b="1">
                <a:solidFill>
                  <a:srgbClr val="000000"/>
                </a:solidFill>
                <a:latin typeface="Verdana" pitchFamily="34" charset="0"/>
              </a:defRPr>
            </a:lvl3pPr>
            <a:lvl4pPr marL="1600200" indent="-228600" eaLnBrk="0" hangingPunct="0">
              <a:defRPr kumimoji="1" sz="3000" b="1">
                <a:solidFill>
                  <a:srgbClr val="000000"/>
                </a:solidFill>
                <a:latin typeface="Verdana" pitchFamily="34" charset="0"/>
              </a:defRPr>
            </a:lvl4pPr>
            <a:lvl5pPr marL="2057400" indent="-228600" eaLnBrk="0" hangingPunct="0">
              <a:defRPr kumimoji="1" sz="3000" b="1">
                <a:solidFill>
                  <a:srgbClr val="000000"/>
                </a:solidFill>
                <a:latin typeface="Verdana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 sz="3000" b="1">
                <a:solidFill>
                  <a:srgbClr val="000000"/>
                </a:solidFill>
                <a:latin typeface="Verdana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 sz="3000" b="1">
                <a:solidFill>
                  <a:srgbClr val="000000"/>
                </a:solidFill>
                <a:latin typeface="Verdana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 sz="3000" b="1">
                <a:solidFill>
                  <a:srgbClr val="000000"/>
                </a:solidFill>
                <a:latin typeface="Verdana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kumimoji="1" sz="30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eaLnBrk="1" hangingPunct="1">
              <a:defRPr/>
            </a:pPr>
            <a:r>
              <a:rPr kumimoji="0" lang="en-US" altLang="ja-JP" sz="1800" b="0" i="1" dirty="0">
                <a:solidFill>
                  <a:schemeClr val="tx1"/>
                </a:solidFill>
                <a:latin typeface="Calibri" pitchFamily="34" charset="0"/>
              </a:rPr>
              <a:t>&lt;Regulation&gt; </a:t>
            </a:r>
            <a:r>
              <a:rPr kumimoji="0" lang="en-US" altLang="ja-JP" sz="1100" b="0" dirty="0">
                <a:solidFill>
                  <a:schemeClr val="tx1"/>
                </a:solidFill>
                <a:latin typeface="Calibri" pitchFamily="34" charset="0"/>
              </a:rPr>
              <a:t>by </a:t>
            </a:r>
            <a:r>
              <a:rPr kumimoji="0" lang="en-US" altLang="ja-JP" sz="1100" dirty="0">
                <a:solidFill>
                  <a:schemeClr val="tx1"/>
                </a:solidFill>
                <a:latin typeface="Calibri" pitchFamily="34" charset="0"/>
              </a:rPr>
              <a:t>IDA</a:t>
            </a:r>
            <a:r>
              <a:rPr kumimoji="0" lang="en-US" altLang="ja-JP" sz="1100" b="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kumimoji="0" lang="ar-EG" altLang="ja-JP" sz="1100" b="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kumimoji="0" lang="en-US" altLang="en-US" sz="1100" b="0" dirty="0">
                <a:solidFill>
                  <a:schemeClr val="tx1"/>
                </a:solidFill>
                <a:latin typeface="Calibri" pitchFamily="34" charset="0"/>
                <a:ea typeface="HGS創英角ｺﾞｼｯｸUB" pitchFamily="50" charset="-128"/>
              </a:rPr>
              <a:t>: </a:t>
            </a:r>
            <a:r>
              <a:rPr kumimoji="0" lang="en-US" altLang="ar-SA" sz="1800" b="0" dirty="0">
                <a:solidFill>
                  <a:schemeClr val="tx1"/>
                </a:solidFill>
                <a:latin typeface="Calibri" pitchFamily="34" charset="0"/>
              </a:rPr>
              <a:t>I</a:t>
            </a:r>
            <a:r>
              <a:rPr kumimoji="0" lang="en-US" altLang="ar-SA" sz="1100" b="0" dirty="0">
                <a:solidFill>
                  <a:schemeClr val="tx1"/>
                </a:solidFill>
                <a:latin typeface="Calibri" pitchFamily="34" charset="0"/>
              </a:rPr>
              <a:t>ndustrial </a:t>
            </a:r>
            <a:r>
              <a:rPr kumimoji="0" lang="en-US" altLang="ar-SA" sz="1800" b="0" dirty="0">
                <a:solidFill>
                  <a:schemeClr val="tx1"/>
                </a:solidFill>
                <a:latin typeface="Calibri" pitchFamily="34" charset="0"/>
              </a:rPr>
              <a:t>D</a:t>
            </a:r>
            <a:r>
              <a:rPr kumimoji="0" lang="en-US" altLang="ar-SA" sz="1100" b="0" dirty="0">
                <a:solidFill>
                  <a:schemeClr val="tx1"/>
                </a:solidFill>
                <a:latin typeface="Calibri" pitchFamily="34" charset="0"/>
              </a:rPr>
              <a:t>evelopment </a:t>
            </a:r>
            <a:r>
              <a:rPr kumimoji="0" lang="en-US" altLang="ar-SA" sz="1800" b="0" dirty="0">
                <a:solidFill>
                  <a:schemeClr val="tx1"/>
                </a:solidFill>
                <a:latin typeface="Calibri" pitchFamily="34" charset="0"/>
              </a:rPr>
              <a:t>A</a:t>
            </a:r>
            <a:r>
              <a:rPr kumimoji="0" lang="en-US" altLang="ar-SA" sz="1100" b="0" dirty="0">
                <a:solidFill>
                  <a:schemeClr val="tx1"/>
                </a:solidFill>
                <a:latin typeface="Calibri" pitchFamily="34" charset="0"/>
              </a:rPr>
              <a:t>uthority </a:t>
            </a:r>
          </a:p>
          <a:p>
            <a:pPr eaLnBrk="1" hangingPunct="1">
              <a:defRPr/>
            </a:pPr>
            <a:r>
              <a:rPr kumimoji="0" lang="en-US" altLang="ja-JP" sz="1100" b="0" dirty="0">
                <a:solidFill>
                  <a:schemeClr val="tx1"/>
                </a:solidFill>
                <a:latin typeface="Calibri" pitchFamily="34" charset="0"/>
              </a:rPr>
              <a:t>     </a:t>
            </a:r>
            <a:r>
              <a:rPr kumimoji="0" lang="en-US" altLang="ja-JP" sz="1800" b="0" dirty="0">
                <a:solidFill>
                  <a:schemeClr val="tx1"/>
                </a:solidFill>
                <a:latin typeface="Calibri" pitchFamily="34" charset="0"/>
              </a:rPr>
              <a:t>CV 	: 45% = 35%(Local) + 10%(I/H Assembly)  </a:t>
            </a:r>
            <a:r>
              <a:rPr kumimoji="0" lang="en-US" altLang="ja-JP" sz="1600" u="sng" dirty="0">
                <a:solidFill>
                  <a:schemeClr val="tx1"/>
                </a:solidFill>
                <a:latin typeface="Calibri" pitchFamily="34" charset="0"/>
              </a:rPr>
              <a:t>(Exceptional case, with less incentive) </a:t>
            </a:r>
          </a:p>
          <a:p>
            <a:pPr eaLnBrk="1" hangingPunct="1">
              <a:defRPr/>
            </a:pPr>
            <a:r>
              <a:rPr kumimoji="0" lang="en-US" altLang="ja-JP" sz="1800" b="0" dirty="0">
                <a:solidFill>
                  <a:schemeClr val="tx1"/>
                </a:solidFill>
                <a:latin typeface="Calibri" pitchFamily="34" charset="0"/>
              </a:rPr>
              <a:t>   PV 	: 45% = 30%(Local) + 15%(I/H Assembly</a:t>
            </a:r>
            <a:r>
              <a:rPr kumimoji="0" lang="en-US" altLang="ja-JP" sz="1800" b="0" i="1" dirty="0">
                <a:solidFill>
                  <a:schemeClr val="tx1"/>
                </a:solidFill>
                <a:latin typeface="Calibri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14866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38605" y="140030"/>
            <a:ext cx="41601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Incentives rule and definitions</a:t>
            </a:r>
          </a:p>
        </p:txBody>
      </p:sp>
      <p:sp>
        <p:nvSpPr>
          <p:cNvPr id="3" name="Rectangle 2"/>
          <p:cNvSpPr/>
          <p:nvPr/>
        </p:nvSpPr>
        <p:spPr>
          <a:xfrm>
            <a:off x="1738605" y="715740"/>
            <a:ext cx="82762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Incentives are given as custom reduction Vs imported vehicles </a:t>
            </a:r>
            <a:r>
              <a:rPr lang="en-US" sz="16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–Non FTA originated- 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6 of Presidential Decree No 39/2007 in summary are defined as per below table and formula.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887376" y="1772815"/>
          <a:ext cx="4927082" cy="1601616"/>
        </p:xfrm>
        <a:graphic>
          <a:graphicData uri="http://schemas.openxmlformats.org/drawingml/2006/table">
            <a:tbl>
              <a:tblPr/>
              <a:tblGrid>
                <a:gridCol w="16147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23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2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Localization Ratio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Reduction Ratio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07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30 % ~ 40 %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07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 40 % ~  60 %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115%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327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&gt; 60 %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120 % </a:t>
                      </a:r>
                      <a:b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(till 90 % of Custom Duty) / Or itemize 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746594" y="3508178"/>
            <a:ext cx="5067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Incentive custom = [(100 % - ( L.R % * Reduction %))* CBU Custom Duty] * 100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76381" y="3169623"/>
            <a:ext cx="3038475" cy="1323439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 2: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this rule CV can be approved less than 60%, and will be subjected to incentives, </a:t>
            </a:r>
            <a:r>
              <a:rPr lang="en-US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 not itemized rule</a:t>
            </a:r>
          </a:p>
        </p:txBody>
      </p:sp>
      <p:sp>
        <p:nvSpPr>
          <p:cNvPr id="7" name="Rectangle 6"/>
          <p:cNvSpPr/>
          <p:nvPr/>
        </p:nvSpPr>
        <p:spPr>
          <a:xfrm>
            <a:off x="1819275" y="4556464"/>
            <a:ext cx="8195581" cy="1846659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CV CBU Custom Duty 30%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Localization Ratio (L.R. % 55%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Reduction Ratio :	115%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 under incentive =[(100 % - ( 55% * 115%)) * 30 %] * 100 = 11%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we itemize, custom level = 6% ~ 8%	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76382" y="1772816"/>
            <a:ext cx="3038475" cy="1323439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 1: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this scheme PV will be subjected to itemized rule in both schemes (CKD &amp; SKD) if they achieve the threshold</a:t>
            </a:r>
            <a:endParaRPr lang="en-US" sz="16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025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38605" y="93377"/>
            <a:ext cx="19287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SKD scheme </a:t>
            </a:r>
          </a:p>
        </p:txBody>
      </p:sp>
      <p:sp>
        <p:nvSpPr>
          <p:cNvPr id="3" name="Rectangle 2"/>
          <p:cNvSpPr/>
          <p:nvPr/>
        </p:nvSpPr>
        <p:spPr>
          <a:xfrm>
            <a:off x="1738605" y="555041"/>
            <a:ext cx="86961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SKD scheme was adopted under a ministerial decree, to promote assembly of low volume and expensive vehicles (mainly Mercedes and BMW) and encourage export of vehicle parts either OE or spare parts,</a:t>
            </a: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allows dropping localization ratio, in-house (body shop) + Local parts and compensate the difference of dropping value by exporting (vehicles, parts, after market)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826079" y="2217034"/>
          <a:ext cx="6817178" cy="1928694"/>
        </p:xfrm>
        <a:graphic>
          <a:graphicData uri="http://schemas.openxmlformats.org/drawingml/2006/table">
            <a:tbl>
              <a:tblPr/>
              <a:tblGrid>
                <a:gridCol w="1005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11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7422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Local ratio</a:t>
                      </a:r>
                    </a:p>
                  </a:txBody>
                  <a:tcPr marL="45720" marR="45720" marT="7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Deficiency value calculator</a:t>
                      </a:r>
                    </a:p>
                  </a:txBody>
                  <a:tcPr marL="45720" marR="45720" marT="7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81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28%</a:t>
                      </a:r>
                    </a:p>
                  </a:txBody>
                  <a:tcPr marL="45720" marR="45720" marT="7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F2C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45% - (28% + </a:t>
                      </a:r>
                      <a:r>
                        <a:rPr kumimoji="1" lang="en-US" sz="14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Assy</a:t>
                      </a:r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&amp; Paint line ratio)</a:t>
                      </a:r>
                    </a:p>
                  </a:txBody>
                  <a:tcPr marL="45720" marR="45720" marT="7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135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25% ~ 28%</a:t>
                      </a:r>
                    </a:p>
                  </a:txBody>
                  <a:tcPr marL="45720" marR="45720" marT="7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F2C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45% - (achievement ratio + </a:t>
                      </a:r>
                      <a:r>
                        <a:rPr kumimoji="1" lang="en-US" sz="14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Assy</a:t>
                      </a:r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&amp; Paint line)</a:t>
                      </a:r>
                    </a:p>
                  </a:txBody>
                  <a:tcPr marL="45720" marR="45720" marT="7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1735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20% ~ 25%</a:t>
                      </a:r>
                    </a:p>
                  </a:txBody>
                  <a:tcPr marL="45720" marR="45720" marT="7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F2C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[45% - (25% + </a:t>
                      </a:r>
                      <a:r>
                        <a:rPr kumimoji="1" lang="en-US" sz="14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Assy</a:t>
                      </a:r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&amp; Paint line)] + [1.5 X (25% -achievement ratio)]</a:t>
                      </a:r>
                    </a:p>
                  </a:txBody>
                  <a:tcPr marL="45720" marR="45720" marT="7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4589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15% ~ 20%</a:t>
                      </a:r>
                    </a:p>
                  </a:txBody>
                  <a:tcPr marL="45720" marR="45720" marT="7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F2C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[45% - (25% + </a:t>
                      </a:r>
                      <a:r>
                        <a:rPr kumimoji="1" lang="en-US" sz="14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Assy</a:t>
                      </a:r>
                      <a:r>
                        <a:rPr kumimoji="1"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&amp; Paint line)] + [2 X (20% -achievement ratio)] + [1.5 X 5%]</a:t>
                      </a:r>
                    </a:p>
                  </a:txBody>
                  <a:tcPr marL="45720" marR="45720" marT="7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011067" y="4320893"/>
          <a:ext cx="5632190" cy="2110869"/>
        </p:xfrm>
        <a:graphic>
          <a:graphicData uri="http://schemas.openxmlformats.org/drawingml/2006/table">
            <a:tbl>
              <a:tblPr/>
              <a:tblGrid>
                <a:gridCol w="42523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98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863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 of 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Assy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vehicle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638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BOM value CIF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15,800 $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055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Local ratio achievement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5638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Assy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&amp; Paint line ratio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5638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local ratio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38.5%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452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Level of deficiency of local ratio from 45%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341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Value of 1% local ratio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158</a:t>
                      </a:r>
                      <a:r>
                        <a:rPr lang="en-US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4527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required export value to compensate the localization deficiency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158 X 6.5</a:t>
                      </a:r>
                      <a:r>
                        <a:rPr lang="en-US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 500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34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kumimoji="1"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513,500</a:t>
                      </a:r>
                      <a:r>
                        <a:rPr lang="en-US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998237" y="4320893"/>
            <a:ext cx="5645020" cy="2110869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826080" y="4238061"/>
            <a:ext cx="9771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u="sng" dirty="0"/>
              <a:t>Example</a:t>
            </a:r>
          </a:p>
        </p:txBody>
      </p:sp>
      <p:sp>
        <p:nvSpPr>
          <p:cNvPr id="9" name="Oval 8"/>
          <p:cNvSpPr/>
          <p:nvPr/>
        </p:nvSpPr>
        <p:spPr>
          <a:xfrm>
            <a:off x="8354009" y="5850295"/>
            <a:ext cx="45719" cy="457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8354009" y="4399868"/>
            <a:ext cx="45719" cy="457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354008" y="5642770"/>
            <a:ext cx="45719" cy="457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8376867" y="4422727"/>
            <a:ext cx="1" cy="15861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8481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C0D7DA-8B4E-4978-A772-8AC75205C3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86" y="1562100"/>
            <a:ext cx="11377827" cy="36004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077FA9B-0F2D-4446-A3FA-A6DDAE7363AE}"/>
              </a:ext>
            </a:extLst>
          </p:cNvPr>
          <p:cNvSpPr txBox="1"/>
          <p:nvPr/>
        </p:nvSpPr>
        <p:spPr>
          <a:xfrm>
            <a:off x="1738605" y="93377"/>
            <a:ext cx="21216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Vehicle Duties </a:t>
            </a:r>
          </a:p>
        </p:txBody>
      </p:sp>
    </p:spTree>
    <p:extLst>
      <p:ext uri="{BB962C8B-B14F-4D97-AF65-F5344CB8AC3E}">
        <p14:creationId xmlns:p14="http://schemas.microsoft.com/office/powerpoint/2010/main" val="2276263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624</Words>
  <Application>Microsoft Office PowerPoint</Application>
  <PresentationFormat>Widescreen</PresentationFormat>
  <Paragraphs>94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Egypt CBU / SKD Regulation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Egypt CBU / SKD Regulation</dc:title>
  <dc:creator>Jim Dando</dc:creator>
  <cp:lastModifiedBy>Jim Dando</cp:lastModifiedBy>
  <cp:revision>2</cp:revision>
  <dcterms:created xsi:type="dcterms:W3CDTF">2021-11-15T07:59:47Z</dcterms:created>
  <dcterms:modified xsi:type="dcterms:W3CDTF">2021-11-15T08:20:07Z</dcterms:modified>
</cp:coreProperties>
</file>